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custDataLst>
    <p:tags r:id="rId1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010" autoAdjust="0"/>
  </p:normalViewPr>
  <p:slideViewPr>
    <p:cSldViewPr>
      <p:cViewPr varScale="1">
        <p:scale>
          <a:sx n="56" d="100"/>
          <a:sy n="56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AC2B7-7B6A-4A86-92B4-446DEECCFEC1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D5FF07-616E-443F-BED6-78EF017B57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95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8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0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عنوان ومحتوى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val="3251403517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2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3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9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06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5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9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8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3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12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audio" Target="NULL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0" y="3573016"/>
            <a:ext cx="3994595" cy="101566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000" b="1" dirty="0">
                <a:solidFill>
                  <a:srgbClr val="C00000"/>
                </a:solidFill>
                <a:latin typeface="Franklin Gothic Book"/>
              </a:rPr>
              <a:t>الحركة الدورية</a:t>
            </a:r>
            <a:endParaRPr lang="ar-EG" sz="6000" b="1" dirty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21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494385"/>
            <a:ext cx="4846907" cy="150810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400" b="1" dirty="0">
                <a:solidFill>
                  <a:srgbClr val="FFFF00"/>
                </a:solidFill>
                <a:latin typeface="Franklin Gothic Book"/>
              </a:rPr>
              <a:t>الفصل  السابع </a:t>
            </a:r>
          </a:p>
          <a:p>
            <a:pPr algn="ctr">
              <a:defRPr/>
            </a:pPr>
            <a:r>
              <a:rPr lang="ar-SA" altLang="ar-SA" sz="4800" b="1" dirty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الاهتزازات و الموجات</a:t>
            </a:r>
            <a:endParaRPr lang="ar-SA" altLang="ar-SA" sz="4800" b="1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22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2577098"/>
            <a:ext cx="3058491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000" b="1" kern="0" dirty="0" smtClean="0">
                <a:ln w="11430"/>
                <a:solidFill>
                  <a:srgbClr val="002060"/>
                </a:solidFill>
                <a:latin typeface="GEFlow-Bold"/>
              </a:rPr>
              <a:t>الدرس الاول</a:t>
            </a:r>
            <a:endParaRPr lang="ar-SA" sz="4000" b="1" kern="0" dirty="0" smtClean="0">
              <a:ln w="11430"/>
              <a:solidFill>
                <a:srgbClr val="002060"/>
              </a:solidFill>
              <a:latin typeface="Franklin Gothic Book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مربع نص 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70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6228184" y="116632"/>
            <a:ext cx="2690732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الرنين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  Resonance     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755576" y="4285545"/>
            <a:ext cx="8064896" cy="1015663"/>
          </a:xfrm>
          <a:prstGeom prst="flowChartAlternateProcess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67544" y="908720"/>
            <a:ext cx="8497424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ويحدث الرنين :ـ</a:t>
            </a:r>
          </a:p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عندما تؤثر قوة صغيرة في جسم متذبذب أو مهتز في فترات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زمنية منتظمة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، بحيث تؤدي إلى زيادة سعة الاهتزازة أو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الذبذبة.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755576" y="4285545"/>
            <a:ext cx="7992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err="1">
                <a:latin typeface="Sakkal Majalla" pitchFamily="2" charset="-78"/>
                <a:cs typeface="Sakkal Majalla" pitchFamily="2" charset="-78"/>
              </a:rPr>
              <a:t>أرجحة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السيارة إلى الأمام والخلف من أجل تحرير عجلاتها من الرمل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عندما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تنغمر فيه. والقفز المتواتر عن لوح القفز أو الغوص.</a:t>
            </a:r>
          </a:p>
        </p:txBody>
      </p:sp>
      <p:grpSp>
        <p:nvGrpSpPr>
          <p:cNvPr id="4" name="مجموعة 3"/>
          <p:cNvGrpSpPr/>
          <p:nvPr/>
        </p:nvGrpSpPr>
        <p:grpSpPr>
          <a:xfrm>
            <a:off x="4705834" y="2924944"/>
            <a:ext cx="4258956" cy="1340062"/>
            <a:chOff x="4705834" y="2730986"/>
            <a:chExt cx="4258956" cy="1340062"/>
          </a:xfrm>
        </p:grpSpPr>
        <p:sp>
          <p:nvSpPr>
            <p:cNvPr id="3" name="سهم للأسفل 2"/>
            <p:cNvSpPr/>
            <p:nvPr/>
          </p:nvSpPr>
          <p:spPr>
            <a:xfrm>
              <a:off x="8490912" y="3212976"/>
              <a:ext cx="473878" cy="858072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4705834" y="2730986"/>
              <a:ext cx="4139420" cy="55399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3000" b="1" dirty="0" smtClean="0">
                  <a:latin typeface="Sakkal Majalla" pitchFamily="2" charset="-78"/>
                  <a:cs typeface="Sakkal Majalla" pitchFamily="2" charset="-78"/>
                </a:rPr>
                <a:t>ومن الأمثلة الشائعة على الرنين:</a:t>
              </a:r>
              <a:endParaRPr lang="ar-SA" sz="3000" b="1" dirty="0"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92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23" y="404664"/>
            <a:ext cx="2499718" cy="57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026294"/>
            <a:ext cx="7461250" cy="240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ستطيل مستدير الزوايا 12"/>
          <p:cNvSpPr/>
          <p:nvPr/>
        </p:nvSpPr>
        <p:spPr>
          <a:xfrm>
            <a:off x="4883150" y="3644900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60875"/>
            <a:ext cx="78216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D:\Work2\exxit.png">
            <a:hlinkClick r:id="" action="ppaction://hlinkshowjump?jump=endshow"/>
            <a:hlinkHover r:id="" action="ppaction://noaction" highlightClick="1">
              <a:snd r:embed="rId5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مجموعة 13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5" name="سهم مسنن إلى اليمين 14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6" name="سهم مسنن إلى اليمين 15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7" name="مخطط انسيابي: تحضير 16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48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837113" y="2189584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44" y="404664"/>
            <a:ext cx="664175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699172"/>
            <a:ext cx="2514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3567534"/>
            <a:ext cx="20494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3567534"/>
            <a:ext cx="1552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567534"/>
            <a:ext cx="8001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39147"/>
            <a:ext cx="6097587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D:\Work2\exxit.png">
            <a:hlinkClick r:id="" action="ppaction://hlinkshowjump?jump=endshow"/>
            <a:hlinkHover r:id="" action="ppaction://noaction" highlightClick="1">
              <a:snd r:embed="rId8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7" name="سهم مسنن إلى اليمين 16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8" name="سهم مسنن إلى اليمين 17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9" name="مخطط انسيابي: تحضير 18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2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8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860925" y="1844501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266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16" y="363340"/>
            <a:ext cx="5619380" cy="133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098526"/>
            <a:ext cx="34194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57301"/>
            <a:ext cx="2419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22489"/>
            <a:ext cx="3371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882876"/>
            <a:ext cx="29337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4719489"/>
            <a:ext cx="3571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5481489"/>
            <a:ext cx="3895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:\Work2\exxit.png">
            <a:hlinkClick r:id="" action="ppaction://hlinkshowjump?jump=endshow"/>
            <a:hlinkHover r:id="" action="ppaction://noaction" highlightClick="1">
              <a:snd r:embed="rId9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8" name="سهم مسنن إلى اليمين 17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9" name="سهم مسنن إلى اليمين 18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20" name="مخطط انسيابي: تحضير 19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مربع نص 2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8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860925" y="2498725"/>
            <a:ext cx="86360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64704"/>
            <a:ext cx="75819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29000"/>
            <a:ext cx="765492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754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716463" y="2317750"/>
            <a:ext cx="1008062" cy="463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الإجابة</a:t>
            </a: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688"/>
            <a:ext cx="745490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97200"/>
            <a:ext cx="7829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4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153962" y="111505"/>
            <a:ext cx="2940922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3358580" y="173259"/>
            <a:ext cx="2704943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الحركة الدورية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563888" y="2060848"/>
            <a:ext cx="5472604" cy="720080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3563888" y="2113976"/>
            <a:ext cx="528433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هي الحركة التي تعيد نفسها في دورة منتظمة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5940152" y="1309114"/>
            <a:ext cx="2978763" cy="55399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تعريف الحركة الدورية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95536" y="4180734"/>
            <a:ext cx="8641920" cy="1264490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5429480" y="3429000"/>
            <a:ext cx="3490399" cy="55399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الحركة التوافقية البسيطة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23528" y="4293096"/>
            <a:ext cx="847481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هي حركة تنتج عندما تتناسب القوة التي تعيد الجسم إلى موضع اتزانه تناسبًا طرديًا مع إزاحة الجسم.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مربع نص 2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80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6" grpId="0" animBg="1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1030208" y="1521007"/>
            <a:ext cx="7889675" cy="1619961"/>
            <a:chOff x="2456145" y="0"/>
            <a:chExt cx="4536504" cy="764874"/>
          </a:xfrm>
        </p:grpSpPr>
        <p:sp>
          <p:nvSpPr>
            <p:cNvPr id="30" name="مستطيل مستدير الزوايا 2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1" name="مستطيل مستدير الزوايا 3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2" name="مربع نص 31"/>
          <p:cNvSpPr txBox="1"/>
          <p:nvPr/>
        </p:nvSpPr>
        <p:spPr>
          <a:xfrm>
            <a:off x="1030208" y="1591632"/>
            <a:ext cx="7718256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الزمن الدوري</a:t>
            </a:r>
            <a:r>
              <a:rPr lang="en-US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T  </a:t>
            </a:r>
          </a:p>
          <a:p>
            <a:pPr lvl="0"/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وهو الزمن الذي يحتاج إليه الجسـم ليكمـل دورة كاملـة مـن الحركـة </a:t>
            </a:r>
            <a:endParaRPr lang="ar-SA" sz="3000" b="1" dirty="0" smtClean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  <a:p>
            <a:pPr lvl="0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ذهاباً </a:t>
            </a: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واياباً.ﹰ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2046364" y="338968"/>
            <a:ext cx="6896094" cy="713768"/>
            <a:chOff x="6140409" y="823715"/>
            <a:chExt cx="3019483" cy="866686"/>
          </a:xfrm>
        </p:grpSpPr>
        <p:sp>
          <p:nvSpPr>
            <p:cNvPr id="24" name="مستطيل 23"/>
            <p:cNvSpPr/>
            <p:nvPr/>
          </p:nvSpPr>
          <p:spPr>
            <a:xfrm>
              <a:off x="7147731" y="823715"/>
              <a:ext cx="2012161" cy="86668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6140409" y="877935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1835696" y="429718"/>
            <a:ext cx="679985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هناك كميتان تصفان الحركة التوافقية البسيطة، هما:</a:t>
            </a:r>
            <a:endParaRPr lang="en-US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9" name="مجموعة 38"/>
          <p:cNvGrpSpPr/>
          <p:nvPr/>
        </p:nvGrpSpPr>
        <p:grpSpPr>
          <a:xfrm>
            <a:off x="1043608" y="4035139"/>
            <a:ext cx="7889675" cy="1445850"/>
            <a:chOff x="2456145" y="0"/>
            <a:chExt cx="4536504" cy="764874"/>
          </a:xfrm>
        </p:grpSpPr>
        <p:sp>
          <p:nvSpPr>
            <p:cNvPr id="40" name="مستطيل مستدير الزوايا 39"/>
            <p:cNvSpPr/>
            <p:nvPr/>
          </p:nvSpPr>
          <p:spPr>
            <a:xfrm>
              <a:off x="2456145" y="0"/>
              <a:ext cx="4536504" cy="764704"/>
            </a:xfrm>
            <a:prstGeom prst="round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1" name="مستطيل مستدير الزوايا 40"/>
            <p:cNvSpPr/>
            <p:nvPr/>
          </p:nvSpPr>
          <p:spPr>
            <a:xfrm>
              <a:off x="2456145" y="170"/>
              <a:ext cx="4446042" cy="76470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2" name="مربع نص 41"/>
          <p:cNvSpPr txBox="1"/>
          <p:nvPr/>
        </p:nvSpPr>
        <p:spPr>
          <a:xfrm>
            <a:off x="1043608" y="4285545"/>
            <a:ext cx="771825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سـعة الاهتـزازة</a:t>
            </a:r>
            <a:r>
              <a:rPr lang="en-US" sz="30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A 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  <a:p>
            <a:pPr lvl="0"/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وهـي أقـصى مسـافة </a:t>
            </a:r>
            <a:r>
              <a:rPr lang="ar-SA" sz="3000" b="1" dirty="0" err="1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يتحركها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 الجسـم  مبتعدا عن موضع 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الاتزان.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مربع نص 2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مربع نص 2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7435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2627783" y="111504"/>
            <a:ext cx="4030177" cy="1197609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3059832" y="173259"/>
            <a:ext cx="3456384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الكتابة المعلقة بنابض</a:t>
            </a:r>
          </a:p>
          <a:p>
            <a:pPr algn="ctr"/>
            <a:r>
              <a:rPr lang="en-US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The Mass on a Spring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179512" y="2028990"/>
            <a:ext cx="8856980" cy="802998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79512" y="2113976"/>
            <a:ext cx="866871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ينص على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أن القوة التي يؤثر بها نابض تتناسـب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طرديا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مع مقدار اسـتطالته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7131839" y="1309114"/>
            <a:ext cx="1787076" cy="55399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قانون هوك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755576" y="4653136"/>
            <a:ext cx="8281400" cy="1264490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5181797" y="3501008"/>
            <a:ext cx="3738082" cy="553998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الصيغة الرياضية لقانون هوك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251520" y="4789601"/>
            <a:ext cx="847481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«هي القوة التي يؤثر بها نابض تساوي حاصل ضرب ثابت النابض في المسافة التي يستطيلها أو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ينضغطها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النابض عن موضع اتزانه».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7800"/>
            <a:ext cx="2663825" cy="171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ربع نص 21"/>
          <p:cNvSpPr txBox="1"/>
          <p:nvPr/>
        </p:nvSpPr>
        <p:spPr>
          <a:xfrm>
            <a:off x="3203848" y="3451066"/>
            <a:ext cx="1508589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F =  -KX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ربع نص 2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" name="مربع نص 3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48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6" grpId="0" animBg="1"/>
      <p:bldP spid="30" grpId="0" animBg="1"/>
      <p:bldP spid="3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1259632" y="1218818"/>
            <a:ext cx="7776860" cy="802998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1259632" y="1303804"/>
            <a:ext cx="758859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النوابض التي تحقق قانون  هوك تسمى النوابض المرنة</a:t>
            </a:r>
            <a:endParaRPr 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7452319" y="282714"/>
            <a:ext cx="1466595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ملحوظة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23048" y="4396758"/>
            <a:ext cx="8641920" cy="1264490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6473614" y="2298938"/>
            <a:ext cx="2527266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طاقة الوضع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79512" y="4526729"/>
            <a:ext cx="847481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«طاقة الوضع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المرونية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في نابض تساوي نصف حاصل ضرب ثابت النابض في مربع إزاحته».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705833" y="3454160"/>
            <a:ext cx="4295047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طاقة الوضع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المرونية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في نابض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3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30" grpId="0" animBg="1"/>
      <p:bldP spid="3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5364088" y="188640"/>
            <a:ext cx="3554827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القانون الرياضي لطاقة الوضع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المرونية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في نابض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23048" y="2708920"/>
            <a:ext cx="8641920" cy="1264490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999367" y="1268760"/>
                <a:ext cx="2675425" cy="78611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000" b="1" dirty="0" smtClean="0"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PE </a:t>
                </a:r>
                <a:r>
                  <a:rPr lang="en-US" sz="3000" b="1" baseline="-25000" dirty="0" smtClean="0">
                    <a:latin typeface="Sakkal Majalla" pitchFamily="2" charset="-78"/>
                    <a:cs typeface="Sakkal Majalla" pitchFamily="2" charset="-78"/>
                  </a:rPr>
                  <a:t>SP</a:t>
                </a:r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𝟏</m:t>
                        </m:r>
                      </m:num>
                      <m:den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𝟐</m:t>
                        </m:r>
                      </m:den>
                    </m:f>
                    <m:r>
                      <a:rPr lang="en-US" sz="3000" b="1" i="0" smtClean="0">
                        <a:latin typeface="Cambria Math"/>
                        <a:cs typeface="Sakkal Majalla" pitchFamily="2" charset="-78"/>
                      </a:rPr>
                      <m:t>𝐊𝐗</m:t>
                    </m:r>
                    <m:r>
                      <a:rPr lang="en-US" sz="3000" b="1" i="0" baseline="30000" smtClean="0">
                        <a:latin typeface="Cambria Math"/>
                        <a:cs typeface="Sakkal Majalla" pitchFamily="2" charset="-78"/>
                      </a:rPr>
                      <m:t>𝟐</m:t>
                    </m:r>
                  </m:oMath>
                </a14:m>
                <a:endParaRPr lang="ar-SA" sz="3000" b="1" baseline="30000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367" y="1268760"/>
                <a:ext cx="2675425" cy="7861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مربع نص 30"/>
          <p:cNvSpPr txBox="1"/>
          <p:nvPr/>
        </p:nvSpPr>
        <p:spPr>
          <a:xfrm>
            <a:off x="179512" y="2838891"/>
            <a:ext cx="847481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«طاقة الوضع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المرونية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في نابض تساوي نصف حاصل ضرب ثابت النابض في مربع إزاحته».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2555776" y="4732083"/>
            <a:ext cx="6409192" cy="785149"/>
            <a:chOff x="6091124" y="820894"/>
            <a:chExt cx="3052876" cy="787896"/>
          </a:xfrm>
        </p:grpSpPr>
        <p:sp>
          <p:nvSpPr>
            <p:cNvPr id="19" name="مستطيل 18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0" name="مخطط انسيابي: معالجة متعاقبة 1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2555776" y="4826157"/>
            <a:ext cx="609855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وستكون وحدة طاقة الوضع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N.M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أو جول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J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مربع نص 2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96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6852808" y="116632"/>
            <a:ext cx="2066107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مثال 1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23048" y="2053909"/>
            <a:ext cx="8641920" cy="2023163"/>
            <a:chOff x="6091124" y="820894"/>
            <a:chExt cx="3052876" cy="787896"/>
          </a:xfrm>
        </p:grpSpPr>
        <p:sp>
          <p:nvSpPr>
            <p:cNvPr id="28" name="مستطيل 27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755576" y="829161"/>
            <a:ext cx="7919548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ثابت النابض والطاقة المخزنة فيها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استطال نابض مسافة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18cm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عندما عُلّق بنهايته كيس بطاطس وزنه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56 N</a:t>
            </a:r>
            <a:endParaRPr lang="ar-SA" sz="3000" b="1" baseline="300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79512" y="2107629"/>
            <a:ext cx="847481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احسب.</a:t>
            </a:r>
          </a:p>
          <a:p>
            <a:pPr marL="514350" indent="-514350">
              <a:buAutoNum type="alphaLcPeriod"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حدّد مقدار ثابت النابض</a:t>
            </a:r>
          </a:p>
          <a:p>
            <a:pPr marL="514350" indent="-514350">
              <a:buAutoNum type="alphaLcPeriod"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ما مقدار طاقة الوضع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المرونية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المختزنة في النابض والناتجة عن هذه الاستطالة؟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1476260" y="4221088"/>
            <a:ext cx="4825016" cy="785149"/>
            <a:chOff x="6091124" y="820894"/>
            <a:chExt cx="3052876" cy="787896"/>
          </a:xfrm>
        </p:grpSpPr>
        <p:sp>
          <p:nvSpPr>
            <p:cNvPr id="19" name="مستطيل 18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0" name="مخطط انسيابي: معالجة متعاقبة 1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1476260" y="4315162"/>
            <a:ext cx="4514377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a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. استخدم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f = -</a:t>
            </a:r>
            <a:r>
              <a:rPr lang="en-US" sz="3000" b="1" dirty="0" err="1" smtClean="0">
                <a:latin typeface="Sakkal Majalla" pitchFamily="2" charset="-78"/>
                <a:cs typeface="Sakkal Majalla" pitchFamily="2" charset="-78"/>
              </a:rPr>
              <a:t>kx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، ثم جد قيمة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k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164288" y="4368634"/>
            <a:ext cx="1440640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الحل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ربع نص 21"/>
              <p:cNvSpPr txBox="1"/>
              <p:nvPr/>
            </p:nvSpPr>
            <p:spPr>
              <a:xfrm>
                <a:off x="2536314" y="5157192"/>
                <a:ext cx="1531629" cy="75482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𝑭</m:t>
                        </m:r>
                      </m:num>
                      <m:den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𝑿</m:t>
                        </m:r>
                      </m:den>
                    </m:f>
                  </m:oMath>
                </a14:m>
                <a:endParaRPr lang="ar-SA" sz="3000" b="1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2" name="مربع نص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314" y="5157192"/>
                <a:ext cx="1531629" cy="7548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مجموعة 22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ربع نص 2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2" name="مربع نص 3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53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build="p"/>
      <p:bldP spid="21" grpId="0"/>
      <p:bldP spid="1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1486785" y="1337004"/>
            <a:ext cx="5902385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عوّض مستخدمًا </a:t>
            </a:r>
            <a:r>
              <a:rPr lang="en-US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f = 56 N x = 0.18 m</a:t>
            </a:r>
            <a:endParaRPr lang="ar-SA" sz="3000" b="1" baseline="30000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3538977" y="4948107"/>
            <a:ext cx="2031089" cy="785149"/>
            <a:chOff x="6091124" y="820894"/>
            <a:chExt cx="3052876" cy="787896"/>
          </a:xfrm>
        </p:grpSpPr>
        <p:sp>
          <p:nvSpPr>
            <p:cNvPr id="19" name="مستطيل 18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0" name="مخطط انسيابي: معالجة متعاقبة 1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3596540" y="5042181"/>
            <a:ext cx="183955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000" b="1" dirty="0" err="1" smtClean="0">
                <a:latin typeface="Sakkal Majalla" pitchFamily="2" charset="-78"/>
                <a:cs typeface="Sakkal Majalla" pitchFamily="2" charset="-78"/>
              </a:rPr>
              <a:t>Pe</a:t>
            </a:r>
            <a:r>
              <a:rPr lang="en-US" sz="3000" b="1" baseline="-25000" dirty="0" err="1" smtClean="0">
                <a:latin typeface="Sakkal Majalla" pitchFamily="2" charset="-78"/>
                <a:cs typeface="Sakkal Majalla" pitchFamily="2" charset="-78"/>
              </a:rPr>
              <a:t>sp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 = 5.0j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مربع نص 21"/>
              <p:cNvSpPr txBox="1"/>
              <p:nvPr/>
            </p:nvSpPr>
            <p:spPr>
              <a:xfrm>
                <a:off x="2693737" y="171269"/>
                <a:ext cx="1531629" cy="75482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𝑭</m:t>
                        </m:r>
                      </m:num>
                      <m:den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𝑿</m:t>
                        </m:r>
                      </m:den>
                    </m:f>
                  </m:oMath>
                </a14:m>
                <a:endParaRPr lang="ar-SA" sz="3000" b="1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>
          <p:sp>
            <p:nvSpPr>
              <p:cNvPr id="22" name="مربع نص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737" y="171269"/>
                <a:ext cx="1531629" cy="7548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مربع نص 22"/>
          <p:cNvSpPr txBox="1"/>
          <p:nvPr/>
        </p:nvSpPr>
        <p:spPr>
          <a:xfrm>
            <a:off x="8028383" y="196905"/>
            <a:ext cx="765815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a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ربع نص 23"/>
              <p:cNvSpPr txBox="1"/>
              <p:nvPr/>
            </p:nvSpPr>
            <p:spPr>
              <a:xfrm>
                <a:off x="1489056" y="2302725"/>
                <a:ext cx="5902385" cy="76623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K=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𝟓𝟔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 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𝑵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𝟎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.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𝟏𝟖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 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  <a:cs typeface="Sakkal Majalla" pitchFamily="2" charset="-78"/>
                          </a:rPr>
                          <m:t>𝒎</m:t>
                        </m:r>
                      </m:den>
                    </m:f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=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𝟑𝟏𝟎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 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𝑵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/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  <a:cs typeface="Sakkal Majalla" pitchFamily="2" charset="-78"/>
                      </a:rPr>
                      <m:t>𝒎</m:t>
                    </m:r>
                  </m:oMath>
                </a14:m>
                <a:endParaRPr lang="ar-SA" sz="3000" b="1" baseline="30000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4" name="مربع نص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56" y="2302725"/>
                <a:ext cx="5902385" cy="7662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/>
              <p:cNvSpPr txBox="1"/>
              <p:nvPr/>
            </p:nvSpPr>
            <p:spPr>
              <a:xfrm>
                <a:off x="1475656" y="3488695"/>
                <a:ext cx="2675425" cy="786113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000" b="1" dirty="0" smtClean="0">
                    <a:latin typeface="Sakkal Majalla" pitchFamily="2" charset="-78"/>
                    <a:cs typeface="Sakkal Majalla" pitchFamily="2" charset="-78"/>
                  </a:rPr>
                  <a:t> </a:t>
                </a:r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PE </a:t>
                </a:r>
                <a:r>
                  <a:rPr lang="en-US" sz="3000" b="1" baseline="-25000" dirty="0" smtClean="0">
                    <a:latin typeface="Sakkal Majalla" pitchFamily="2" charset="-78"/>
                    <a:cs typeface="Sakkal Majalla" pitchFamily="2" charset="-78"/>
                  </a:rPr>
                  <a:t>SP</a:t>
                </a:r>
                <a:r>
                  <a:rPr lang="en-US" sz="3000" b="1" dirty="0" smtClean="0">
                    <a:latin typeface="Sakkal Majalla" pitchFamily="2" charset="-78"/>
                    <a:cs typeface="Sakkal Majalla" pitchFamily="2" charset="-78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</m:ctrlPr>
                      </m:fPr>
                      <m:num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𝟏</m:t>
                        </m:r>
                      </m:num>
                      <m:den>
                        <m:r>
                          <a:rPr lang="en-US" sz="3000" b="1" i="1" smtClean="0">
                            <a:latin typeface="Cambria Math"/>
                            <a:cs typeface="Sakkal Majalla" pitchFamily="2" charset="-78"/>
                          </a:rPr>
                          <m:t>𝟐</m:t>
                        </m:r>
                      </m:den>
                    </m:f>
                    <m:r>
                      <a:rPr lang="en-US" sz="3000" b="1" i="0" smtClean="0">
                        <a:latin typeface="Cambria Math"/>
                        <a:cs typeface="Sakkal Majalla" pitchFamily="2" charset="-78"/>
                      </a:rPr>
                      <m:t>𝐊𝐗</m:t>
                    </m:r>
                    <m:r>
                      <a:rPr lang="en-US" sz="3000" b="1" i="0" baseline="30000" smtClean="0">
                        <a:latin typeface="Cambria Math"/>
                        <a:cs typeface="Sakkal Majalla" pitchFamily="2" charset="-78"/>
                      </a:rPr>
                      <m:t>𝟐</m:t>
                    </m:r>
                  </m:oMath>
                </a14:m>
                <a:endParaRPr lang="ar-SA" sz="3000" b="1" baseline="30000" dirty="0"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25" name="مربع نص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488695"/>
                <a:ext cx="2675425" cy="7861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مجموعة 1"/>
          <p:cNvGrpSpPr/>
          <p:nvPr/>
        </p:nvGrpSpPr>
        <p:grpSpPr>
          <a:xfrm>
            <a:off x="4427984" y="3506983"/>
            <a:ext cx="3435064" cy="786113"/>
            <a:chOff x="4992919" y="2871224"/>
            <a:chExt cx="3435064" cy="786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مربع نص 31"/>
                <p:cNvSpPr txBox="1"/>
                <p:nvPr/>
              </p:nvSpPr>
              <p:spPr>
                <a:xfrm>
                  <a:off x="4992919" y="2871224"/>
                  <a:ext cx="659201" cy="786113"/>
                </a:xfrm>
                <a:prstGeom prst="rect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000" b="1" dirty="0" smtClean="0">
                      <a:latin typeface="Sakkal Majalla" pitchFamily="2" charset="-78"/>
                      <a:cs typeface="Sakkal Majalla" pitchFamily="2" charset="-78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b="1" i="1" smtClean="0">
                              <a:latin typeface="Cambria Math"/>
                              <a:cs typeface="Sakkal Majalla" pitchFamily="2" charset="-78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/>
                              <a:cs typeface="Sakkal Majalla" pitchFamily="2" charset="-78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/>
                              <a:cs typeface="Sakkal Majalla" pitchFamily="2" charset="-78"/>
                            </a:rPr>
                            <m:t>𝟐</m:t>
                          </m:r>
                        </m:den>
                      </m:f>
                    </m:oMath>
                  </a14:m>
                  <a:endParaRPr lang="ar-SA" sz="3000" b="1" baseline="30000" dirty="0">
                    <a:latin typeface="Sakkal Majalla" pitchFamily="2" charset="-78"/>
                    <a:cs typeface="Sakkal Majalla" pitchFamily="2" charset="-78"/>
                  </a:endParaRPr>
                </a:p>
              </p:txBody>
            </p:sp>
          </mc:Choice>
          <mc:Fallback xmlns="">
            <p:sp>
              <p:nvSpPr>
                <p:cNvPr id="32" name="مربع نص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2919" y="2871224"/>
                  <a:ext cx="659201" cy="78611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مربع نص 32"/>
            <p:cNvSpPr txBox="1"/>
            <p:nvPr/>
          </p:nvSpPr>
          <p:spPr>
            <a:xfrm>
              <a:off x="5652120" y="3019018"/>
              <a:ext cx="2775863" cy="55399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en-US" sz="3000" b="1" dirty="0" smtClean="0">
                  <a:latin typeface="Sakkal Majalla" pitchFamily="2" charset="-78"/>
                  <a:cs typeface="Sakkal Majalla" pitchFamily="2" charset="-78"/>
                </a:rPr>
                <a:t>(310 N / m) (0.18m)</a:t>
              </a:r>
              <a:r>
                <a:rPr lang="en-US" sz="3000" b="1" baseline="30000" dirty="0" smtClean="0">
                  <a:latin typeface="Sakkal Majalla" pitchFamily="2" charset="-78"/>
                  <a:cs typeface="Sakkal Majalla" pitchFamily="2" charset="-78"/>
                </a:rPr>
                <a:t>2</a:t>
              </a:r>
              <a:endParaRPr lang="ar-SA" sz="3000" b="1" baseline="30000" dirty="0"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8028384" y="3654777"/>
            <a:ext cx="765815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b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مربع نص 2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" name="مربع نص 28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2825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1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/>
      <p:bldP spid="22" grpId="0" animBg="1"/>
      <p:bldP spid="23" grpId="0" animBg="1"/>
      <p:bldP spid="24" grpId="0" animBg="1"/>
      <p:bldP spid="25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4416920" y="116632"/>
            <a:ext cx="4501996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البندول البسيط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simple pendulums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خطط انسيابي: معالجة متعاقبة 28"/>
          <p:cNvSpPr/>
          <p:nvPr/>
        </p:nvSpPr>
        <p:spPr>
          <a:xfrm>
            <a:off x="434706" y="3113026"/>
            <a:ext cx="8457774" cy="158578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339752" y="764704"/>
            <a:ext cx="6625216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يتكون البندول البسيط من جسم صلب كثافته عالية </a:t>
            </a:r>
            <a:r>
              <a:rPr lang="ar-SA" sz="30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يسمى </a:t>
            </a:r>
            <a:r>
              <a:rPr lang="ar-SA" sz="30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ثقل البندول، معلق بواسطة خيط طوله </a:t>
            </a:r>
            <a:r>
              <a:rPr lang="en-US" sz="3000" b="1" dirty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(L)</a:t>
            </a:r>
            <a:r>
              <a:rPr lang="ar-SA" sz="3000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وعند سحب ثقل البندول يتحرك جينة وذهابًا.</a:t>
            </a:r>
            <a:endParaRPr lang="ar-SA" sz="3000" b="1" dirty="0"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489671" y="3182747"/>
            <a:ext cx="825879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قوة الإرجاع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تتناسب طرديًّا مع الإزاحة، ويطلق على هذه الحركة حينئذ حركة توافقية بسيطة. ويحسب الزمن الدوري للبندول باستخدام المعادلة التالية:</a:t>
            </a:r>
            <a:endParaRPr lang="ar-SA" sz="3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716016" y="2420888"/>
            <a:ext cx="4139420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القوة المحصلة تمثل قوة إرجاع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01" y="4797152"/>
            <a:ext cx="6383668" cy="1224136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4" y="399665"/>
            <a:ext cx="1861554" cy="2597287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7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9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0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 sz="24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9684</TotalTime>
  <Words>531</Words>
  <Application>Microsoft Office PowerPoint</Application>
  <PresentationFormat>عرض على الشاشة (3:4)‏</PresentationFormat>
  <Paragraphs>128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TARK</dc:creator>
  <cp:lastModifiedBy>DAWHA</cp:lastModifiedBy>
  <cp:revision>6059</cp:revision>
  <dcterms:created xsi:type="dcterms:W3CDTF">2015-01-26T14:26:28Z</dcterms:created>
  <dcterms:modified xsi:type="dcterms:W3CDTF">2017-01-10T17:06:23Z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E9EC7C2B-97A7-4FF9-85E1-F46C82355494</vt:lpwstr>
  </property>
  <property fmtid="{D5CDD505-2E9C-101B-9397-08002B2CF9AE}" pid="3" name="ArticulatePath">
    <vt:lpwstr>رياضيات ف1</vt:lpwstr>
  </property>
</Properties>
</file>