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90" r:id="rId31"/>
    <p:sldId id="291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259" autoAdjust="0"/>
    <p:restoredTop sz="86833" autoAdjust="0"/>
  </p:normalViewPr>
  <p:slideViewPr>
    <p:cSldViewPr>
      <p:cViewPr varScale="1">
        <p:scale>
          <a:sx n="63" d="100"/>
          <a:sy n="63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224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631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3335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23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337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2334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3639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3834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4679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1260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4708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15E6-2951-4AA9-9C1E-1BA8CEBA44AC}" type="datetimeFigureOut">
              <a:rPr lang="ar-SA" smtClean="0"/>
              <a:pPr/>
              <a:t>11/03/38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0D31-28C1-4214-80FC-5E2B1F2A6B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699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4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1.pn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0" Type="http://schemas.openxmlformats.org/officeDocument/2006/relationships/image" Target="../media/image78.png"/><Relationship Id="rId4" Type="http://schemas.openxmlformats.org/officeDocument/2006/relationships/image" Target="../media/image4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7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101.png"/><Relationship Id="rId5" Type="http://schemas.openxmlformats.org/officeDocument/2006/relationships/image" Target="../media/image89.png"/><Relationship Id="rId10" Type="http://schemas.openxmlformats.org/officeDocument/2006/relationships/image" Target="../media/image100.png"/><Relationship Id="rId4" Type="http://schemas.openxmlformats.org/officeDocument/2006/relationships/image" Target="../media/image88.png"/><Relationship Id="rId9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88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7030A0"/>
                </a:solidFill>
              </a:rPr>
              <a:t>درس:الدوال الرئيسية الأم</a:t>
            </a:r>
            <a:endParaRPr lang="ar-SA" dirty="0">
              <a:solidFill>
                <a:srgbClr val="7030A0"/>
              </a:solidFill>
            </a:endParaRPr>
          </a:p>
        </p:txBody>
      </p:sp>
      <p:pic>
        <p:nvPicPr>
          <p:cNvPr id="4" name="عنصر نائب للمحتوى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3958"/>
            <a:ext cx="9143999" cy="3473612"/>
          </a:xfrm>
        </p:spPr>
      </p:pic>
      <p:sp>
        <p:nvSpPr>
          <p:cNvPr id="5" name="مربع نص 4"/>
          <p:cNvSpPr txBox="1"/>
          <p:nvPr/>
        </p:nvSpPr>
        <p:spPr>
          <a:xfrm>
            <a:off x="5000628" y="5786454"/>
            <a:ext cx="41433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أ/أسامة خاطر</a:t>
            </a:r>
            <a:endParaRPr lang="ar-SA" sz="3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85720" y="5572140"/>
            <a:ext cx="40719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قائد المدرسة/</a:t>
            </a:r>
          </a:p>
          <a:p>
            <a:r>
              <a:rPr lang="ar-SA" sz="3200" dirty="0" smtClean="0"/>
              <a:t>ناصر بن محمد العويد</a:t>
            </a:r>
            <a:endParaRPr lang="ar-SA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552450" y="644227"/>
            <a:ext cx="8039100" cy="5953125"/>
            <a:chOff x="552450" y="644227"/>
            <a:chExt cx="8039100" cy="5953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644227"/>
              <a:ext cx="8039100" cy="595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333640"/>
              <a:ext cx="325903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88684"/>
              <a:ext cx="325903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مجموعة 9"/>
          <p:cNvGrpSpPr/>
          <p:nvPr/>
        </p:nvGrpSpPr>
        <p:grpSpPr>
          <a:xfrm>
            <a:off x="5529808" y="2924944"/>
            <a:ext cx="2786608" cy="2880000"/>
            <a:chOff x="5004048" y="2924944"/>
            <a:chExt cx="2786608" cy="2880000"/>
          </a:xfrm>
        </p:grpSpPr>
        <p:cxnSp>
          <p:nvCxnSpPr>
            <p:cNvPr id="6" name="رابط كسهم مستقيم 5"/>
            <p:cNvCxnSpPr/>
            <p:nvPr/>
          </p:nvCxnSpPr>
          <p:spPr>
            <a:xfrm>
              <a:off x="5004048" y="4365104"/>
              <a:ext cx="2786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/>
            <p:nvPr/>
          </p:nvCxnSpPr>
          <p:spPr>
            <a:xfrm flipV="1">
              <a:off x="6372200" y="2924944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شكل حر 12"/>
          <p:cNvSpPr/>
          <p:nvPr/>
        </p:nvSpPr>
        <p:spPr>
          <a:xfrm>
            <a:off x="6469360" y="373380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حر 16"/>
          <p:cNvSpPr/>
          <p:nvPr/>
        </p:nvSpPr>
        <p:spPr>
          <a:xfrm>
            <a:off x="6481200" y="3740264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حر 17"/>
          <p:cNvSpPr/>
          <p:nvPr/>
        </p:nvSpPr>
        <p:spPr>
          <a:xfrm>
            <a:off x="6469360" y="3717032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مربع نص 18"/>
              <p:cNvSpPr txBox="1"/>
              <p:nvPr/>
            </p:nvSpPr>
            <p:spPr>
              <a:xfrm>
                <a:off x="4352528" y="308746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28" y="3087469"/>
                <a:ext cx="18002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مربع نص 19"/>
              <p:cNvSpPr txBox="1"/>
              <p:nvPr/>
            </p:nvSpPr>
            <p:spPr>
              <a:xfrm>
                <a:off x="4355976" y="451086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510861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مربع نص 20"/>
              <p:cNvSpPr txBox="1"/>
              <p:nvPr/>
            </p:nvSpPr>
            <p:spPr>
              <a:xfrm>
                <a:off x="4390618" y="3790781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618" y="3790781"/>
                <a:ext cx="116146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مجموعة 21"/>
          <p:cNvGrpSpPr/>
          <p:nvPr/>
        </p:nvGrpSpPr>
        <p:grpSpPr>
          <a:xfrm>
            <a:off x="1212776" y="2924944"/>
            <a:ext cx="2786608" cy="2880000"/>
            <a:chOff x="5004048" y="2924944"/>
            <a:chExt cx="2786608" cy="2880000"/>
          </a:xfrm>
        </p:grpSpPr>
        <p:cxnSp>
          <p:nvCxnSpPr>
            <p:cNvPr id="23" name="رابط كسهم مستقيم 22"/>
            <p:cNvCxnSpPr/>
            <p:nvPr/>
          </p:nvCxnSpPr>
          <p:spPr>
            <a:xfrm>
              <a:off x="5004048" y="4365104"/>
              <a:ext cx="27866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كسهم مستقيم 23"/>
            <p:cNvCxnSpPr/>
            <p:nvPr/>
          </p:nvCxnSpPr>
          <p:spPr>
            <a:xfrm flipV="1">
              <a:off x="6372200" y="2924944"/>
              <a:ext cx="0" cy="28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شكل حر 24"/>
          <p:cNvSpPr/>
          <p:nvPr/>
        </p:nvSpPr>
        <p:spPr>
          <a:xfrm>
            <a:off x="2152328" y="373380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حر 25"/>
          <p:cNvSpPr/>
          <p:nvPr/>
        </p:nvSpPr>
        <p:spPr>
          <a:xfrm>
            <a:off x="2154208" y="3728080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حر 26"/>
          <p:cNvSpPr/>
          <p:nvPr/>
        </p:nvSpPr>
        <p:spPr>
          <a:xfrm>
            <a:off x="2150112" y="3717032"/>
            <a:ext cx="864000" cy="62484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مربع نص 27"/>
              <p:cNvSpPr txBox="1"/>
              <p:nvPr/>
            </p:nvSpPr>
            <p:spPr>
              <a:xfrm>
                <a:off x="2699792" y="308746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087469"/>
                <a:ext cx="1800200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مربع نص 28"/>
              <p:cNvSpPr txBox="1"/>
              <p:nvPr/>
            </p:nvSpPr>
            <p:spPr>
              <a:xfrm>
                <a:off x="539552" y="307070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70701"/>
                <a:ext cx="18002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مربع نص 29"/>
              <p:cNvSpPr txBox="1"/>
              <p:nvPr/>
            </p:nvSpPr>
            <p:spPr>
              <a:xfrm>
                <a:off x="2000194" y="3070701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194" y="3070701"/>
                <a:ext cx="1161467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327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04 -0.09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0261 0.112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231 L 0.10695 0.0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463 L -0.10521 0.0011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446" y="1772816"/>
            <a:ext cx="15621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1190303" y="3397339"/>
                <a:ext cx="2013545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03" y="3397339"/>
                <a:ext cx="2013545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7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وسيلة شرح مستطيلة مستديرة الزوايا 39"/>
              <p:cNvSpPr/>
              <p:nvPr/>
            </p:nvSpPr>
            <p:spPr>
              <a:xfrm>
                <a:off x="899593" y="2132856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+  4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0" name="وسيلة شرح مستطيلة مستديرة الزوايا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2132856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8"/>
                <a:stretch>
                  <a:fillRect t="-7463" b="-328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56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24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3.33333E-6 L 0.00052 -0.174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847" y="1772816"/>
            <a:ext cx="1571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6056367" y="3397339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67" y="3397339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وسيلة شرح مستطيلة مستديرة الزوايا 39"/>
              <p:cNvSpPr/>
              <p:nvPr/>
            </p:nvSpPr>
            <p:spPr>
              <a:xfrm>
                <a:off x="287524" y="3604042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0" name="وسيلة شرح مستطيلة مستديرة الزوايا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3604042"/>
                <a:ext cx="2232247" cy="385782"/>
              </a:xfrm>
              <a:prstGeom prst="wedgeRoundRectCallout">
                <a:avLst>
                  <a:gd name="adj1" fmla="val 93721"/>
                  <a:gd name="adj2" fmla="val 30160"/>
                  <a:gd name="adj3" fmla="val 16667"/>
                </a:avLst>
              </a:prstGeom>
              <a:blipFill rotWithShape="1">
                <a:blip r:embed="rId8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436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31 L -0.09671 -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8896"/>
            <a:ext cx="5848350" cy="361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006" y="659929"/>
            <a:ext cx="1724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522" y="1772816"/>
            <a:ext cx="18859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2843808" y="2836515"/>
            <a:ext cx="3638550" cy="2752725"/>
            <a:chOff x="251520" y="2336771"/>
            <a:chExt cx="3638550" cy="275272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36771"/>
              <a:ext cx="3638550" cy="275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1907704" y="3632915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275856" y="2851755"/>
            <a:ext cx="2807945" cy="1383392"/>
            <a:chOff x="3275856" y="3012192"/>
            <a:chExt cx="2807945" cy="1383392"/>
          </a:xfrm>
        </p:grpSpPr>
        <p:cxnSp>
          <p:nvCxnSpPr>
            <p:cNvPr id="27" name="رابط كسهم مستقيم 26"/>
            <p:cNvCxnSpPr/>
            <p:nvPr/>
          </p:nvCxnSpPr>
          <p:spPr>
            <a:xfrm rot="21540000" flipV="1">
              <a:off x="4644008" y="3012192"/>
              <a:ext cx="1439793" cy="138339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كسهم مستقيم 29"/>
            <p:cNvCxnSpPr/>
            <p:nvPr/>
          </p:nvCxnSpPr>
          <p:spPr>
            <a:xfrm flipH="1" flipV="1">
              <a:off x="3275856" y="3012192"/>
              <a:ext cx="1399217" cy="1376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/>
          <p:cNvGrpSpPr/>
          <p:nvPr/>
        </p:nvGrpSpPr>
        <p:grpSpPr>
          <a:xfrm>
            <a:off x="3275854" y="2852936"/>
            <a:ext cx="2807945" cy="1383392"/>
            <a:chOff x="3275854" y="3992605"/>
            <a:chExt cx="2807945" cy="1383392"/>
          </a:xfrm>
        </p:grpSpPr>
        <p:cxnSp>
          <p:nvCxnSpPr>
            <p:cNvPr id="33" name="رابط كسهم مستقيم 32"/>
            <p:cNvCxnSpPr/>
            <p:nvPr/>
          </p:nvCxnSpPr>
          <p:spPr>
            <a:xfrm rot="21540000" flipV="1">
              <a:off x="4644006" y="3992605"/>
              <a:ext cx="1439793" cy="138339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  <a:effectLst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كسهم مستقيم 33"/>
            <p:cNvCxnSpPr/>
            <p:nvPr/>
          </p:nvCxnSpPr>
          <p:spPr>
            <a:xfrm flipH="1" flipV="1">
              <a:off x="3275854" y="3992605"/>
              <a:ext cx="1399217" cy="137636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وسيلة شرح مستطيلة مستديرة الزوايا 38"/>
              <p:cNvSpPr/>
              <p:nvPr/>
            </p:nvSpPr>
            <p:spPr>
              <a:xfrm>
                <a:off x="6444208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|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ar-SA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9" name="وسيلة شرح مستطيلة مستديرة الزوايا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وسيلة شرح مستطيلة مستديرة الزوايا 17"/>
              <p:cNvSpPr/>
              <p:nvPr/>
            </p:nvSpPr>
            <p:spPr>
              <a:xfrm>
                <a:off x="6228183" y="3789040"/>
                <a:ext cx="2819847" cy="385782"/>
              </a:xfrm>
              <a:prstGeom prst="wedgeRoundRectCallout">
                <a:avLst>
                  <a:gd name="adj1" fmla="val -72613"/>
                  <a:gd name="adj2" fmla="val 262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000" b="1" i="0" dirty="0" smtClean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8" name="وسيلة شرح مستطيلة مستديرة الزوايا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3" y="3789040"/>
                <a:ext cx="2819847" cy="385782"/>
              </a:xfrm>
              <a:prstGeom prst="wedgeRoundRectCallout">
                <a:avLst>
                  <a:gd name="adj1" fmla="val -72613"/>
                  <a:gd name="adj2" fmla="val 26210"/>
                  <a:gd name="adj3" fmla="val 16667"/>
                </a:avLst>
              </a:prstGeom>
              <a:blipFill rotWithShape="1">
                <a:blip r:embed="rId8"/>
                <a:stretch>
                  <a:fillRect t="-7463" b="-313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341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3.33333E-6 L 0.06076 -0.006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625 L 0.05902 0.0358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562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2862112" y="2344582"/>
            <a:ext cx="3638550" cy="2752725"/>
            <a:chOff x="251520" y="2336771"/>
            <a:chExt cx="3638550" cy="2752725"/>
          </a:xfrm>
        </p:grpSpPr>
        <p:sp>
          <p:nvSpPr>
            <p:cNvPr id="32" name="دائرة مجوفة 31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35" name="مجموعة 34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مربع نص 37"/>
              <p:cNvSpPr txBox="1"/>
              <p:nvPr/>
            </p:nvSpPr>
            <p:spPr>
              <a:xfrm>
                <a:off x="198079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grpSp>
        <p:nvGrpSpPr>
          <p:cNvPr id="25" name="مجموعة 24"/>
          <p:cNvGrpSpPr/>
          <p:nvPr/>
        </p:nvGrpSpPr>
        <p:grpSpPr>
          <a:xfrm>
            <a:off x="4204136" y="1098079"/>
            <a:ext cx="949898" cy="5269550"/>
            <a:chOff x="1578304" y="699628"/>
            <a:chExt cx="949898" cy="5269550"/>
          </a:xfrm>
        </p:grpSpPr>
        <p:sp>
          <p:nvSpPr>
            <p:cNvPr id="29" name="قوس 28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قوس 3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4198166" y="1096538"/>
            <a:ext cx="949898" cy="5269550"/>
            <a:chOff x="1578304" y="699628"/>
            <a:chExt cx="949898" cy="5269550"/>
          </a:xfrm>
        </p:grpSpPr>
        <p:sp>
          <p:nvSpPr>
            <p:cNvPr id="44" name="قوس 43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قوس 44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وسيلة شرح مستطيلة مستديرة الزوايا 45"/>
              <p:cNvSpPr/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" name="وسيلة شرح مستطيلة مستديرة الزوايا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5868144" y="436510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36510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298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429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573 0.197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68674"/>
            <a:ext cx="3509695" cy="30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147" y="1556792"/>
            <a:ext cx="1600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4270174" y="2221645"/>
            <a:ext cx="949898" cy="5269550"/>
            <a:chOff x="1578304" y="699628"/>
            <a:chExt cx="949898" cy="5269550"/>
          </a:xfrm>
        </p:grpSpPr>
        <p:sp>
          <p:nvSpPr>
            <p:cNvPr id="7" name="قوس 6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قوس 7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4270174" y="2220104"/>
            <a:ext cx="949898" cy="5269550"/>
            <a:chOff x="1578304" y="699628"/>
            <a:chExt cx="949898" cy="5269550"/>
          </a:xfrm>
        </p:grpSpPr>
        <p:sp>
          <p:nvSpPr>
            <p:cNvPr id="10" name="قوس 9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قوس 1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وسيلة شرح مستطيلة مستديرة الزوايا 11"/>
              <p:cNvSpPr/>
              <p:nvPr/>
            </p:nvSpPr>
            <p:spPr>
              <a:xfrm>
                <a:off x="5811376" y="4105278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وسيلة شرح مستطيلة مستديرة الزوايا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76" y="4105278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وسيلة شرح مستطيلة مستديرة الزوايا 12"/>
              <p:cNvSpPr/>
              <p:nvPr/>
            </p:nvSpPr>
            <p:spPr>
              <a:xfrm>
                <a:off x="5883384" y="220486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وسيلة شرح مستطيلة مستديرة الزوايا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84" y="2204864"/>
                <a:ext cx="2229569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7"/>
                <a:stretch>
                  <a:fillRect b="-149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900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243 -0.3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3056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2862112" y="2344582"/>
            <a:ext cx="3638550" cy="2752725"/>
            <a:chOff x="251520" y="2336771"/>
            <a:chExt cx="3638550" cy="2752725"/>
          </a:xfrm>
        </p:grpSpPr>
        <p:sp>
          <p:nvSpPr>
            <p:cNvPr id="32" name="دائرة مجوفة 31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35" name="مجموعة 34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مربع نص 37"/>
              <p:cNvSpPr txBox="1"/>
              <p:nvPr/>
            </p:nvSpPr>
            <p:spPr>
              <a:xfrm>
                <a:off x="198079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grpSp>
        <p:nvGrpSpPr>
          <p:cNvPr id="25" name="مجموعة 24"/>
          <p:cNvGrpSpPr/>
          <p:nvPr/>
        </p:nvGrpSpPr>
        <p:grpSpPr>
          <a:xfrm>
            <a:off x="4204136" y="1098079"/>
            <a:ext cx="949898" cy="5269550"/>
            <a:chOff x="1578304" y="699628"/>
            <a:chExt cx="949898" cy="5269550"/>
          </a:xfrm>
        </p:grpSpPr>
        <p:sp>
          <p:nvSpPr>
            <p:cNvPr id="29" name="قوس 28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قوس 30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4196720" y="1096538"/>
            <a:ext cx="949898" cy="5269550"/>
            <a:chOff x="1578304" y="699628"/>
            <a:chExt cx="949898" cy="5269550"/>
          </a:xfrm>
        </p:grpSpPr>
        <p:sp>
          <p:nvSpPr>
            <p:cNvPr id="44" name="قوس 43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5" name="قوس 44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وسيلة شرح مستطيلة مستديرة الزوايا 45"/>
              <p:cNvSpPr/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6" name="وسيلة شرح مستطيلة مستديرة الزوايا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996952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5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95536" y="2611170"/>
                <a:ext cx="2880320" cy="385782"/>
              </a:xfrm>
              <a:prstGeom prst="wedgeRoundRectCallout">
                <a:avLst>
                  <a:gd name="adj1" fmla="val 67401"/>
                  <a:gd name="adj2" fmla="val 2225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rgbClr val="C00000"/>
                              </a:solidFill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11170"/>
                <a:ext cx="2880320" cy="385782"/>
              </a:xfrm>
              <a:prstGeom prst="wedgeRoundRectCallout">
                <a:avLst>
                  <a:gd name="adj1" fmla="val 67401"/>
                  <a:gd name="adj2" fmla="val 22259"/>
                  <a:gd name="adj3" fmla="val 16667"/>
                </a:avLst>
              </a:prstGeom>
              <a:blipFill rotWithShape="1">
                <a:blip r:embed="rId6"/>
                <a:stretch>
                  <a:fillRect b="-14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500" y="1556792"/>
            <a:ext cx="20859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20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231 L -0.06302 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2.96296E-6 L -0.06684 -0.170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44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50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733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090" y="836712"/>
            <a:ext cx="6381750" cy="61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4"/>
            <a:ext cx="3456384" cy="30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464" y="2348880"/>
            <a:ext cx="1905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شكل حر 7"/>
          <p:cNvSpPr/>
          <p:nvPr/>
        </p:nvSpPr>
        <p:spPr>
          <a:xfrm>
            <a:off x="1259632" y="2375304"/>
            <a:ext cx="1548000" cy="126000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 flipV="1">
            <a:off x="2925704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وسيلة شرح مستطيلة مستديرة الزوايا 9"/>
              <p:cNvSpPr/>
              <p:nvPr/>
            </p:nvSpPr>
            <p:spPr>
              <a:xfrm>
                <a:off x="4716016" y="2393952"/>
                <a:ext cx="2378944" cy="385782"/>
              </a:xfrm>
              <a:prstGeom prst="wedgeRoundRectCallout">
                <a:avLst>
                  <a:gd name="adj1" fmla="val -63702"/>
                  <a:gd name="adj2" fmla="val 183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 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وسيلة شرح مستطيلة مستديرة الزوايا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93952"/>
                <a:ext cx="2378944" cy="385782"/>
              </a:xfrm>
              <a:prstGeom prst="wedgeRoundRectCallout">
                <a:avLst>
                  <a:gd name="adj1" fmla="val -63702"/>
                  <a:gd name="adj2" fmla="val 18309"/>
                  <a:gd name="adj3" fmla="val 16667"/>
                </a:avLst>
              </a:prstGeom>
              <a:blipFill rotWithShape="1">
                <a:blip r:embed="rId7"/>
                <a:stretch>
                  <a:fillRect b="-223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وسيلة شرح مستطيلة مستديرة الزوايا 10"/>
              <p:cNvSpPr/>
              <p:nvPr/>
            </p:nvSpPr>
            <p:spPr>
              <a:xfrm>
                <a:off x="4499992" y="3924032"/>
                <a:ext cx="2592288" cy="385782"/>
              </a:xfrm>
              <a:prstGeom prst="wedgeRoundRectCallout">
                <a:avLst>
                  <a:gd name="adj1" fmla="val -64582"/>
                  <a:gd name="adj2" fmla="val 183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وسيلة شرح مستطيلة مستديرة الزوايا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924032"/>
                <a:ext cx="2592288" cy="385782"/>
              </a:xfrm>
              <a:prstGeom prst="wedgeRoundRectCallout">
                <a:avLst>
                  <a:gd name="adj1" fmla="val -64582"/>
                  <a:gd name="adj2" fmla="val 18309"/>
                  <a:gd name="adj3" fmla="val 16667"/>
                </a:avLst>
              </a:prstGeom>
              <a:blipFill rotWithShape="1">
                <a:blip r:embed="rId8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انسحاب خمسة وحدات لليمين 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انعكاس حول محور </a:t>
            </a:r>
            <a:r>
              <a:rPr lang="en-US" sz="2000" b="1" dirty="0" smtClean="0"/>
              <a:t>x </a:t>
            </a:r>
            <a:r>
              <a:rPr lang="ar-SA" sz="2000" b="1" dirty="0" smtClean="0"/>
              <a:t> 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760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8316 -0.001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3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733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090" y="836712"/>
            <a:ext cx="6381750" cy="619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4"/>
            <a:ext cx="3456384" cy="30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حر 8"/>
          <p:cNvSpPr/>
          <p:nvPr/>
        </p:nvSpPr>
        <p:spPr>
          <a:xfrm flipV="1">
            <a:off x="1274872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وسيلة شرح مستطيلة مستديرة الزوايا 9"/>
              <p:cNvSpPr/>
              <p:nvPr/>
            </p:nvSpPr>
            <p:spPr>
              <a:xfrm>
                <a:off x="3923928" y="3115226"/>
                <a:ext cx="2378944" cy="385782"/>
              </a:xfrm>
              <a:prstGeom prst="wedgeRoundRectCallout">
                <a:avLst>
                  <a:gd name="adj1" fmla="val -114952"/>
                  <a:gd name="adj2" fmla="val 262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وسيلة شرح مستطيلة مستديرة الزوايا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115226"/>
                <a:ext cx="2378944" cy="385782"/>
              </a:xfrm>
              <a:prstGeom prst="wedgeRoundRectCallout">
                <a:avLst>
                  <a:gd name="adj1" fmla="val -114952"/>
                  <a:gd name="adj2" fmla="val 26210"/>
                  <a:gd name="adj3" fmla="val 16667"/>
                </a:avLst>
              </a:prstGeom>
              <a:blipFill rotWithShape="1">
                <a:blip r:embed="rId6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وسيلة شرح مستطيلة مستديرة الزوايا 10"/>
              <p:cNvSpPr/>
              <p:nvPr/>
            </p:nvSpPr>
            <p:spPr>
              <a:xfrm>
                <a:off x="3707904" y="4195346"/>
                <a:ext cx="1728192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وسيلة شرح مستطيلة مستديرة الزوايا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195346"/>
                <a:ext cx="1728192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blipFill rotWithShape="1">
                <a:blip r:embed="rId7"/>
                <a:stretch>
                  <a:fillRect b="-74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وحدتين  إلى الأعلى</a:t>
            </a:r>
            <a:r>
              <a:rPr lang="en-US" sz="2000" b="1" dirty="0" smtClean="0"/>
              <a:t> </a:t>
            </a:r>
            <a:r>
              <a:rPr lang="ar-SA" sz="2000" b="1" dirty="0" smtClean="0"/>
              <a:t> .</a:t>
            </a:r>
            <a:endParaRPr lang="ar-SA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00313"/>
            <a:ext cx="18764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شكل حر 13"/>
          <p:cNvSpPr/>
          <p:nvPr/>
        </p:nvSpPr>
        <p:spPr>
          <a:xfrm flipV="1">
            <a:off x="1269520" y="3627144"/>
            <a:ext cx="1548000" cy="1314024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041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1389 L 3.05556E-6 -0.07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/>
      <p:bldP spid="13" grpId="0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9530"/>
            <a:ext cx="3562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2419"/>
            <a:ext cx="36385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4"/>
          <p:cNvGrpSpPr/>
          <p:nvPr/>
        </p:nvGrpSpPr>
        <p:grpSpPr>
          <a:xfrm>
            <a:off x="6556987" y="646813"/>
            <a:ext cx="2228915" cy="383496"/>
            <a:chOff x="6627445" y="3130693"/>
            <a:chExt cx="2228915" cy="3834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3203802"/>
              <a:ext cx="1044000" cy="237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445" y="3130693"/>
              <a:ext cx="1044000" cy="383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8070286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774164" y="1825865"/>
            <a:ext cx="541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4550886" y="2331872"/>
            <a:ext cx="30501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C = 0</a:t>
            </a:r>
            <a:r>
              <a:rPr lang="ar-SA" sz="2000" b="1" dirty="0" smtClean="0"/>
              <a:t>   فإن المنحنى يقطع محور  </a:t>
            </a:r>
            <a:r>
              <a:rPr lang="en-US" sz="2000" b="1" dirty="0" smtClean="0"/>
              <a:t>X</a:t>
            </a:r>
            <a:r>
              <a:rPr lang="ar-SA" sz="2000" b="1" dirty="0" smtClean="0"/>
              <a:t>  في جميع نقاطه</a:t>
            </a:r>
            <a:endParaRPr lang="ar-SA" sz="20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96136" y="303934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C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652120" y="3594502"/>
            <a:ext cx="18941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مربع نص 30"/>
              <p:cNvSpPr txBox="1"/>
              <p:nvPr/>
            </p:nvSpPr>
            <p:spPr>
              <a:xfrm>
                <a:off x="4109472" y="5069814"/>
                <a:ext cx="180020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72" y="5069814"/>
                <a:ext cx="1800200" cy="6771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71388"/>
                <a:ext cx="1800200" cy="6771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71388"/>
                <a:ext cx="1800200" cy="6771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مربع نص 14"/>
              <p:cNvSpPr txBox="1"/>
              <p:nvPr/>
            </p:nvSpPr>
            <p:spPr>
              <a:xfrm>
                <a:off x="179512" y="1827012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27012"/>
                <a:ext cx="180020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مجموعة 6"/>
          <p:cNvGrpSpPr/>
          <p:nvPr/>
        </p:nvGrpSpPr>
        <p:grpSpPr>
          <a:xfrm>
            <a:off x="179512" y="2196090"/>
            <a:ext cx="3744000" cy="532814"/>
            <a:chOff x="179512" y="2180850"/>
            <a:chExt cx="3744000" cy="532814"/>
          </a:xfrm>
        </p:grpSpPr>
        <p:cxnSp>
          <p:nvCxnSpPr>
            <p:cNvPr id="16" name="رابط كسهم مستقيم 15"/>
            <p:cNvCxnSpPr/>
            <p:nvPr/>
          </p:nvCxnSpPr>
          <p:spPr>
            <a:xfrm>
              <a:off x="179512" y="2628701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دائرة مجوفة 5"/>
            <p:cNvSpPr/>
            <p:nvPr/>
          </p:nvSpPr>
          <p:spPr>
            <a:xfrm>
              <a:off x="1976752" y="2533664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1640208" y="2180850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ar-SA" sz="2000" b="1" dirty="0"/>
            </a:p>
          </p:txBody>
        </p:sp>
      </p:grpSp>
      <p:cxnSp>
        <p:nvCxnSpPr>
          <p:cNvPr id="40" name="رابط كسهم مستقيم 39"/>
          <p:cNvCxnSpPr/>
          <p:nvPr/>
        </p:nvCxnSpPr>
        <p:spPr>
          <a:xfrm>
            <a:off x="2051936" y="263691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>
            <a:off x="194752" y="2636912"/>
            <a:ext cx="18720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>
            <a:off x="179512" y="2189624"/>
            <a:ext cx="3744000" cy="519779"/>
            <a:chOff x="179512" y="2916148"/>
            <a:chExt cx="3744000" cy="519779"/>
          </a:xfrm>
        </p:grpSpPr>
        <p:sp>
          <p:nvSpPr>
            <p:cNvPr id="38" name="دائرة مجوفة 37"/>
            <p:cNvSpPr/>
            <p:nvPr/>
          </p:nvSpPr>
          <p:spPr>
            <a:xfrm>
              <a:off x="1980795" y="3255927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cxnSp>
          <p:nvCxnSpPr>
            <p:cNvPr id="39" name="رابط كسهم مستقيم 38"/>
            <p:cNvCxnSpPr/>
            <p:nvPr/>
          </p:nvCxnSpPr>
          <p:spPr>
            <a:xfrm>
              <a:off x="179512" y="3356992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>
              <a:off x="1637664" y="2916148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C</a:t>
              </a:r>
              <a:endParaRPr lang="ar-SA" sz="2000" b="1" dirty="0"/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5076056" y="5781248"/>
            <a:ext cx="16839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ثـــــــــــــــــابت</a:t>
            </a:r>
            <a:endParaRPr lang="ar-SA" sz="2000" b="1" dirty="0"/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248719" y="4180598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2372504" y="1478680"/>
            <a:ext cx="914400" cy="612648"/>
          </a:xfrm>
          <a:prstGeom prst="wedgeRoundRectCallout">
            <a:avLst>
              <a:gd name="adj1" fmla="val -74167"/>
              <a:gd name="adj2" fmla="val 1222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283968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4.44444E-6 0.1032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  <p:bldP spid="15" grpId="0" animBg="1"/>
      <p:bldP spid="44" grpId="0"/>
      <p:bldP spid="11" grpId="0" animBg="1"/>
      <p:bldP spid="11" grpId="1" animBg="1"/>
      <p:bldP spid="47" grpId="0" animBg="1"/>
      <p:bldP spid="47" grpId="1" animBg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وحدتين  إلى الأسفل .</a:t>
            </a:r>
            <a:endParaRPr lang="ar-SA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3178" y="441102"/>
            <a:ext cx="6457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952837" y="1700808"/>
            <a:ext cx="3638550" cy="2752725"/>
            <a:chOff x="251520" y="2336771"/>
            <a:chExt cx="3638550" cy="2752725"/>
          </a:xfrm>
        </p:grpSpPr>
        <p:sp>
          <p:nvSpPr>
            <p:cNvPr id="18" name="دائرة مجوفة 17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مربع نص 20"/>
              <p:cNvSpPr txBox="1"/>
              <p:nvPr/>
            </p:nvSpPr>
            <p:spPr>
              <a:xfrm>
                <a:off x="191983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741" y="2143720"/>
            <a:ext cx="18954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4" name="شكل حر 4113"/>
          <p:cNvSpPr/>
          <p:nvPr/>
        </p:nvSpPr>
        <p:spPr>
          <a:xfrm>
            <a:off x="2848942" y="170688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حر 50"/>
          <p:cNvSpPr/>
          <p:nvPr/>
        </p:nvSpPr>
        <p:spPr>
          <a:xfrm rot="10800000">
            <a:off x="937597" y="314899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rot="5400000">
            <a:off x="3065686" y="2940049"/>
            <a:ext cx="1303822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حر 52"/>
          <p:cNvSpPr/>
          <p:nvPr/>
        </p:nvSpPr>
        <p:spPr>
          <a:xfrm rot="16200000">
            <a:off x="1166077" y="1508879"/>
            <a:ext cx="1332000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116" name="رابط مستقيم 4115"/>
          <p:cNvCxnSpPr/>
          <p:nvPr/>
        </p:nvCxnSpPr>
        <p:spPr>
          <a:xfrm flipH="1">
            <a:off x="971600" y="3629784"/>
            <a:ext cx="36000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0" name="مجموعة 4119"/>
          <p:cNvGrpSpPr/>
          <p:nvPr/>
        </p:nvGrpSpPr>
        <p:grpSpPr>
          <a:xfrm>
            <a:off x="5004048" y="2780928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وسيلة شرح مستطيلة مستديرة الزوايا 10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00B05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ar-SA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1" name="وسيلة شرح مستطيلة مستديرة الزوايا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17" name="مجموعة 4116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1</a:t>
                </a:r>
                <a:endParaRPr lang="ar-SA" sz="2000" b="1" dirty="0">
                  <a:solidFill>
                    <a:srgbClr val="00B05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7" name="مربع نص 56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7" name="مربع نص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رابط مستقيم 57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19" name="مجموعة 4118"/>
          <p:cNvGrpSpPr/>
          <p:nvPr/>
        </p:nvGrpSpPr>
        <p:grpSpPr>
          <a:xfrm>
            <a:off x="5023472" y="3875942"/>
            <a:ext cx="2378944" cy="644993"/>
            <a:chOff x="1741109" y="5260854"/>
            <a:chExt cx="2378944" cy="64499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وسيلة شرح مستطيلة مستديرة الزوايا 9"/>
                <p:cNvSpPr/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234"/>
                    <a:gd name="adj2" fmla="val -7256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0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       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0" name="وسيلة شرح مستطيلة مستديرة الزوايا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234"/>
                    <a:gd name="adj2" fmla="val -72568"/>
                    <a:gd name="adj3" fmla="val 16667"/>
                  </a:avLst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مجموعة 59"/>
            <p:cNvGrpSpPr/>
            <p:nvPr/>
          </p:nvGrpSpPr>
          <p:grpSpPr>
            <a:xfrm>
              <a:off x="3014112" y="5260854"/>
              <a:ext cx="405760" cy="644993"/>
              <a:chOff x="6948264" y="4280935"/>
              <a:chExt cx="405760" cy="644993"/>
            </a:xfrm>
          </p:grpSpPr>
          <p:sp>
            <p:nvSpPr>
              <p:cNvPr id="61" name="مربع نص 60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2" name="مربع نص 61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62" name="مربع نص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رابط مستقيم 62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شكل حر 65"/>
          <p:cNvSpPr/>
          <p:nvPr/>
        </p:nvSpPr>
        <p:spPr>
          <a:xfrm rot="5400000">
            <a:off x="3046866" y="2938702"/>
            <a:ext cx="1312566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 66"/>
          <p:cNvSpPr/>
          <p:nvPr/>
        </p:nvSpPr>
        <p:spPr>
          <a:xfrm rot="16200000">
            <a:off x="1162081" y="1498964"/>
            <a:ext cx="1351032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/>
          <p:cNvGrpSpPr/>
          <p:nvPr/>
        </p:nvGrpSpPr>
        <p:grpSpPr>
          <a:xfrm>
            <a:off x="5004048" y="1916832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0" name="وسيلة شرح مستطيلة مستديرة الزوايا 69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  </m:t>
                            </m:r>
                            <m:r>
                              <a:rPr lang="ar-SA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ar-SA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70" name="وسيلة شرح مستطيلة مستديرة الزوايا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مجموعة 70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endParaRPr lang="ar-SA" sz="2000" b="1" dirty="0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3" name="مربع نص 72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3" name="مربع نص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رابط مستقيم 73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18678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85 L -0.00018 0.080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09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833 L -1.11111E-6 0.078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114" grpId="0" animBg="1"/>
      <p:bldP spid="51" grpId="0" animBg="1"/>
      <p:bldP spid="52" grpId="0" animBg="1"/>
      <p:bldP spid="53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04048" y="5189130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1 – انعكاس حول محور  </a:t>
            </a:r>
            <a:r>
              <a:rPr lang="en-US" sz="2000" b="1" dirty="0" smtClean="0"/>
              <a:t> x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004048" y="583720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2 – انسحاب أربع وحدات إلى اليسار .</a:t>
            </a:r>
            <a:endParaRPr lang="ar-SA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3178" y="441102"/>
            <a:ext cx="6457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952837" y="1700808"/>
            <a:ext cx="3638550" cy="2752725"/>
            <a:chOff x="251520" y="2336771"/>
            <a:chExt cx="3638550" cy="2752725"/>
          </a:xfrm>
        </p:grpSpPr>
        <p:sp>
          <p:nvSpPr>
            <p:cNvPr id="18" name="دائرة مجوفة 17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251520" y="2336771"/>
              <a:ext cx="3638550" cy="2752725"/>
              <a:chOff x="251520" y="2336771"/>
              <a:chExt cx="3638550" cy="2752725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336771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مربع نص 20"/>
              <p:cNvSpPr txBox="1"/>
              <p:nvPr/>
            </p:nvSpPr>
            <p:spPr>
              <a:xfrm>
                <a:off x="1919835" y="3630767"/>
                <a:ext cx="48606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 smtClean="0"/>
                  <a:t>0</a:t>
                </a:r>
                <a:endParaRPr lang="ar-SA" b="1" dirty="0"/>
              </a:p>
            </p:txBody>
          </p:sp>
        </p:grpSp>
      </p:grpSp>
      <p:sp>
        <p:nvSpPr>
          <p:cNvPr id="4114" name="شكل حر 4113"/>
          <p:cNvSpPr/>
          <p:nvPr/>
        </p:nvSpPr>
        <p:spPr>
          <a:xfrm>
            <a:off x="2848942" y="170688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حر 50"/>
          <p:cNvSpPr/>
          <p:nvPr/>
        </p:nvSpPr>
        <p:spPr>
          <a:xfrm rot="10800000">
            <a:off x="937597" y="3148990"/>
            <a:ext cx="1764000" cy="1332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rot="5400000">
            <a:off x="3065686" y="2940049"/>
            <a:ext cx="1303822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حر 52"/>
          <p:cNvSpPr/>
          <p:nvPr/>
        </p:nvSpPr>
        <p:spPr>
          <a:xfrm rot="16200000">
            <a:off x="1166077" y="1508879"/>
            <a:ext cx="1332000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116" name="رابط مستقيم 4115"/>
          <p:cNvCxnSpPr/>
          <p:nvPr/>
        </p:nvCxnSpPr>
        <p:spPr>
          <a:xfrm>
            <a:off x="1604432" y="1673830"/>
            <a:ext cx="34003" cy="27720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0" name="مجموعة 4119"/>
          <p:cNvGrpSpPr/>
          <p:nvPr/>
        </p:nvGrpSpPr>
        <p:grpSpPr>
          <a:xfrm>
            <a:off x="4929254" y="2793037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وسيلة شرح مستطيلة مستديرة الزوايا 10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00B05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ar-SA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1" name="وسيلة شرح مستطيلة مستديرة الزوايا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74282"/>
                    <a:gd name="adj2" fmla="val 8614"/>
                    <a:gd name="adj3" fmla="val 16667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17" name="مجموعة 4116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56" name="مربع نص 55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1</a:t>
                </a:r>
                <a:endParaRPr lang="ar-SA" sz="2000" b="1" dirty="0">
                  <a:solidFill>
                    <a:srgbClr val="00B05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7" name="مربع نص 56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7" name="مربع نص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رابط مستقيم 57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19" name="مجموعة 4118"/>
          <p:cNvGrpSpPr/>
          <p:nvPr/>
        </p:nvGrpSpPr>
        <p:grpSpPr>
          <a:xfrm>
            <a:off x="2453178" y="4561072"/>
            <a:ext cx="2378944" cy="644993"/>
            <a:chOff x="1741109" y="5260854"/>
            <a:chExt cx="2378944" cy="64499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وسيلة شرح مستطيلة مستديرة الزوايا 9"/>
                <p:cNvSpPr/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875"/>
                    <a:gd name="adj2" fmla="val -12336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0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       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10" name="وسيلة شرح مستطيلة مستديرة الزوايا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109" y="5306574"/>
                  <a:ext cx="2378944" cy="540000"/>
                </a:xfrm>
                <a:prstGeom prst="wedgeRoundRectCallout">
                  <a:avLst>
                    <a:gd name="adj1" fmla="val -75875"/>
                    <a:gd name="adj2" fmla="val -123368"/>
                    <a:gd name="adj3" fmla="val 16667"/>
                  </a:avLst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مجموعة 59"/>
            <p:cNvGrpSpPr/>
            <p:nvPr/>
          </p:nvGrpSpPr>
          <p:grpSpPr>
            <a:xfrm>
              <a:off x="3059831" y="5260854"/>
              <a:ext cx="841042" cy="644993"/>
              <a:chOff x="6993983" y="4280935"/>
              <a:chExt cx="841042" cy="644993"/>
            </a:xfrm>
          </p:grpSpPr>
          <p:sp>
            <p:nvSpPr>
              <p:cNvPr id="61" name="مربع نص 60"/>
              <p:cNvSpPr txBox="1"/>
              <p:nvPr/>
            </p:nvSpPr>
            <p:spPr>
              <a:xfrm>
                <a:off x="7176491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2" name="مربع نص 61"/>
                  <p:cNvSpPr txBox="1"/>
                  <p:nvPr/>
                </p:nvSpPr>
                <p:spPr>
                  <a:xfrm>
                    <a:off x="6993983" y="4525818"/>
                    <a:ext cx="84104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ar-SA" sz="2000" b="1" dirty="0"/>
                  </a:p>
                </p:txBody>
              </p:sp>
            </mc:Choice>
            <mc:Fallback>
              <p:sp>
                <p:nvSpPr>
                  <p:cNvPr id="62" name="مربع نص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3" y="4525818"/>
                    <a:ext cx="841042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رابط مستقيم 62"/>
              <p:cNvCxnSpPr/>
              <p:nvPr/>
            </p:nvCxnSpPr>
            <p:spPr>
              <a:xfrm flipH="1">
                <a:off x="7050752" y="4622656"/>
                <a:ext cx="684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شكل حر 65"/>
          <p:cNvSpPr/>
          <p:nvPr/>
        </p:nvSpPr>
        <p:spPr>
          <a:xfrm rot="5400000">
            <a:off x="3046866" y="2938702"/>
            <a:ext cx="1312566" cy="1747579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 66"/>
          <p:cNvSpPr/>
          <p:nvPr/>
        </p:nvSpPr>
        <p:spPr>
          <a:xfrm rot="16200000">
            <a:off x="1162081" y="1498964"/>
            <a:ext cx="1351032" cy="1728000"/>
          </a:xfrm>
          <a:custGeom>
            <a:avLst/>
            <a:gdLst>
              <a:gd name="connsiteX0" fmla="*/ 0 w 1356360"/>
              <a:gd name="connsiteY0" fmla="*/ 0 h 1158240"/>
              <a:gd name="connsiteX1" fmla="*/ 76200 w 1356360"/>
              <a:gd name="connsiteY1" fmla="*/ 822960 h 1158240"/>
              <a:gd name="connsiteX2" fmla="*/ 381000 w 1356360"/>
              <a:gd name="connsiteY2" fmla="*/ 1097280 h 1158240"/>
              <a:gd name="connsiteX3" fmla="*/ 1356360 w 1356360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360" h="1158240">
                <a:moveTo>
                  <a:pt x="0" y="0"/>
                </a:moveTo>
                <a:cubicBezTo>
                  <a:pt x="6350" y="320040"/>
                  <a:pt x="12700" y="640080"/>
                  <a:pt x="76200" y="822960"/>
                </a:cubicBezTo>
                <a:cubicBezTo>
                  <a:pt x="139700" y="1005840"/>
                  <a:pt x="167640" y="1041400"/>
                  <a:pt x="381000" y="1097280"/>
                </a:cubicBezTo>
                <a:cubicBezTo>
                  <a:pt x="594360" y="1153160"/>
                  <a:pt x="975360" y="1155700"/>
                  <a:pt x="1356360" y="1158240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/>
          <p:cNvGrpSpPr/>
          <p:nvPr/>
        </p:nvGrpSpPr>
        <p:grpSpPr>
          <a:xfrm>
            <a:off x="5004048" y="1916832"/>
            <a:ext cx="1728192" cy="644993"/>
            <a:chOff x="5004048" y="2780928"/>
            <a:chExt cx="1728192" cy="64499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0" name="وسيلة شرح مستطيلة مستديرة الزوايا 69"/>
                <p:cNvSpPr/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  </m:t>
                            </m:r>
                            <m:r>
                              <a:rPr lang="ar-SA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ar-SA" sz="2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70" name="وسيلة شرح مستطيلة مستديرة الزوايا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2852936"/>
                  <a:ext cx="1728192" cy="530628"/>
                </a:xfrm>
                <a:prstGeom prst="wedgeRoundRectCallout">
                  <a:avLst>
                    <a:gd name="adj1" fmla="val -134248"/>
                    <a:gd name="adj2" fmla="val 134985"/>
                    <a:gd name="adj3" fmla="val 16667"/>
                  </a:avLst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مجموعة 70"/>
            <p:cNvGrpSpPr/>
            <p:nvPr/>
          </p:nvGrpSpPr>
          <p:grpSpPr>
            <a:xfrm>
              <a:off x="6262856" y="2780928"/>
              <a:ext cx="405760" cy="644993"/>
              <a:chOff x="6948264" y="4280935"/>
              <a:chExt cx="405760" cy="644993"/>
            </a:xfrm>
          </p:grpSpPr>
          <p:sp>
            <p:nvSpPr>
              <p:cNvPr id="72" name="مربع نص 71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endParaRPr lang="ar-SA" sz="2000" b="1" dirty="0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73" name="مربع نص 72"/>
                  <p:cNvSpPr txBox="1"/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3" name="مربع نص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2581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رابط مستقيم 73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395" y="2519468"/>
            <a:ext cx="18954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83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12604 -0.001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2535 0.007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114" grpId="0" animBg="1"/>
      <p:bldP spid="51" grpId="0" animBg="1"/>
      <p:bldP spid="52" grpId="0" animBg="1"/>
      <p:bldP spid="53" grpId="0" animBg="1"/>
      <p:bldP spid="66" grpId="0" animBg="1"/>
      <p:bldP spid="66" grpId="1" animBg="1"/>
      <p:bldP spid="67" grpId="0" animBg="1"/>
      <p:bldP spid="6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848871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0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وسيلة شرح مع سهم إلى الأسفل 3"/>
          <p:cNvSpPr/>
          <p:nvPr/>
        </p:nvSpPr>
        <p:spPr>
          <a:xfrm>
            <a:off x="3869708" y="1340768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التمدد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2340288" y="2128665"/>
            <a:ext cx="4824000" cy="432000"/>
            <a:chOff x="1922968" y="2128665"/>
            <a:chExt cx="5678880" cy="432000"/>
          </a:xfrm>
        </p:grpSpPr>
        <p:sp>
          <p:nvSpPr>
            <p:cNvPr id="5" name="قوس متوسط أيمن 4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شارة رتبة 5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0" name="شارة رتبة 9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17" name="وسيلة شرح مع سهم إلى الأسفل 16"/>
          <p:cNvSpPr/>
          <p:nvPr/>
        </p:nvSpPr>
        <p:spPr>
          <a:xfrm>
            <a:off x="6220936" y="2560665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رأسي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وسيلة شرح مع سهم إلى الأسفل 17"/>
          <p:cNvSpPr/>
          <p:nvPr/>
        </p:nvSpPr>
        <p:spPr>
          <a:xfrm>
            <a:off x="1532424" y="2560665"/>
            <a:ext cx="1800200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أفقي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5943184" y="3758560"/>
            <a:ext cx="2376000" cy="432000"/>
            <a:chOff x="1922968" y="2128665"/>
            <a:chExt cx="5678880" cy="432000"/>
          </a:xfrm>
        </p:grpSpPr>
        <p:sp>
          <p:nvSpPr>
            <p:cNvPr id="14" name="قوس متوسط أيمن 13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ارة رتبة 14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6" name="شارة رتبة 15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247424" y="3758560"/>
            <a:ext cx="2376000" cy="432000"/>
            <a:chOff x="1922968" y="2128665"/>
            <a:chExt cx="5678880" cy="432000"/>
          </a:xfrm>
        </p:grpSpPr>
        <p:sp>
          <p:nvSpPr>
            <p:cNvPr id="22" name="قوس متوسط أيمن 21"/>
            <p:cNvSpPr/>
            <p:nvPr/>
          </p:nvSpPr>
          <p:spPr>
            <a:xfrm rot="16200000">
              <a:off x="4613544" y="-463639"/>
              <a:ext cx="288000" cy="5472608"/>
            </a:xfrm>
            <a:prstGeom prst="rightBracke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ارة رتبة 22"/>
            <p:cNvSpPr/>
            <p:nvPr/>
          </p:nvSpPr>
          <p:spPr>
            <a:xfrm rot="5400000">
              <a:off x="742184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4" name="شارة رتبة 23"/>
            <p:cNvSpPr/>
            <p:nvPr/>
          </p:nvSpPr>
          <p:spPr>
            <a:xfrm rot="5400000">
              <a:off x="1958968" y="2380665"/>
              <a:ext cx="144000" cy="216000"/>
            </a:xfrm>
            <a:prstGeom prst="chevron">
              <a:avLst>
                <a:gd name="adj" fmla="val 24528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7770944" y="4225584"/>
            <a:ext cx="1008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توسع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7611576" y="4653136"/>
            <a:ext cx="1296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&gt;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497168" y="4225584"/>
            <a:ext cx="1008000" cy="432048"/>
          </a:xfrm>
          <a:prstGeom prst="roundRect">
            <a:avLst/>
          </a:prstGeom>
          <a:solidFill>
            <a:schemeClr val="bg1">
              <a:lumMod val="9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تضييق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075184" y="4225584"/>
            <a:ext cx="1008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توسع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801408" y="4225584"/>
            <a:ext cx="1008000" cy="432048"/>
          </a:xfrm>
          <a:prstGeom prst="roundRect">
            <a:avLst/>
          </a:prstGeom>
          <a:solidFill>
            <a:schemeClr val="bg1">
              <a:lumMod val="9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تضييق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348848" y="4653136"/>
            <a:ext cx="1296000" cy="432048"/>
          </a:xfrm>
          <a:prstGeom prst="roundRect">
            <a:avLst/>
          </a:prstGeom>
          <a:solidFill>
            <a:schemeClr val="bg2">
              <a:lumMod val="9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 &lt;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&lt;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657424" y="4653136"/>
            <a:ext cx="1296000" cy="432048"/>
          </a:xfrm>
          <a:prstGeom prst="roundRect">
            <a:avLst/>
          </a:prstGeom>
          <a:solidFill>
            <a:schemeClr val="bg2">
              <a:lumMod val="9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&gt;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946440" y="4653136"/>
            <a:ext cx="1296000" cy="432048"/>
          </a:xfrm>
          <a:prstGeom prst="round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 &lt;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&lt; 1</a:t>
            </a:r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مربع نص 28"/>
              <p:cNvSpPr txBox="1"/>
              <p:nvPr/>
            </p:nvSpPr>
            <p:spPr>
              <a:xfrm>
                <a:off x="6494582" y="3258696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m:t>a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582" y="3258696"/>
                <a:ext cx="116146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مربع نص 29"/>
              <p:cNvSpPr txBox="1"/>
              <p:nvPr/>
            </p:nvSpPr>
            <p:spPr>
              <a:xfrm>
                <a:off x="1815309" y="3258696"/>
                <a:ext cx="116146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a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09" y="3258696"/>
                <a:ext cx="116146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323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3" grpId="0" animBg="1"/>
      <p:bldP spid="12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0792" y="692696"/>
            <a:ext cx="1685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5" name="مجموعة 24"/>
          <p:cNvGrpSpPr/>
          <p:nvPr/>
        </p:nvGrpSpPr>
        <p:grpSpPr>
          <a:xfrm>
            <a:off x="467544" y="4072833"/>
            <a:ext cx="8250152" cy="2524519"/>
            <a:chOff x="467544" y="4072833"/>
            <a:chExt cx="8250152" cy="2524519"/>
          </a:xfrm>
        </p:grpSpPr>
        <p:sp>
          <p:nvSpPr>
            <p:cNvPr id="5" name="وسيلة شرح مع سهم إلى الأسفل 4"/>
            <p:cNvSpPr/>
            <p:nvPr/>
          </p:nvSpPr>
          <p:spPr>
            <a:xfrm>
              <a:off x="6031056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رأسي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وسيلة شرح مع سهم إلى الأسفل 5"/>
            <p:cNvSpPr/>
            <p:nvPr/>
          </p:nvSpPr>
          <p:spPr>
            <a:xfrm>
              <a:off x="1342544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أفقي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5753304" y="5270728"/>
              <a:ext cx="2376000" cy="432000"/>
              <a:chOff x="1922968" y="2128665"/>
              <a:chExt cx="5678880" cy="432000"/>
            </a:xfrm>
          </p:grpSpPr>
          <p:sp>
            <p:nvSpPr>
              <p:cNvPr id="8" name="قوس متوسط أيمن 7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شارة رتبة 8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شارة رتبة 9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1057544" y="5270728"/>
              <a:ext cx="2376000" cy="432000"/>
              <a:chOff x="1922968" y="2128665"/>
              <a:chExt cx="5678880" cy="432000"/>
            </a:xfrm>
          </p:grpSpPr>
          <p:sp>
            <p:nvSpPr>
              <p:cNvPr id="12" name="قوس متوسط أيمن 11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شارة رتبة 12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شارة رتبة 13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مستطيل مستدير الزوايا 14"/>
            <p:cNvSpPr/>
            <p:nvPr/>
          </p:nvSpPr>
          <p:spPr>
            <a:xfrm>
              <a:off x="758106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7421696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530728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88530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مستطيل مستدير الزوايا 18"/>
            <p:cNvSpPr/>
            <p:nvPr/>
          </p:nvSpPr>
          <p:spPr>
            <a:xfrm>
              <a:off x="61152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5158968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467544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مستطيل مستدير الزوايا 21"/>
            <p:cNvSpPr/>
            <p:nvPr/>
          </p:nvSpPr>
          <p:spPr>
            <a:xfrm>
              <a:off x="2756560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مربع نص 22"/>
                <p:cNvSpPr txBox="1"/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مربع نص 23"/>
                <p:cNvSpPr txBox="1"/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solidFill>
                                      <a:srgbClr val="FF0000"/>
                                    </a:solidFill>
                                  </a:rPr>
                                  <m:t>a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849" y="1772816"/>
            <a:ext cx="12477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ستطيل مستدير الزوايا 26"/>
          <p:cNvSpPr/>
          <p:nvPr/>
        </p:nvSpPr>
        <p:spPr>
          <a:xfrm>
            <a:off x="5172470" y="6165264"/>
            <a:ext cx="1296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مربع نص 27"/>
              <p:cNvSpPr txBox="1"/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m:t>a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5069779" y="1774274"/>
            <a:ext cx="13024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على الصورة</a:t>
            </a:r>
            <a:endParaRPr lang="ar-SA" sz="2000" b="1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6398882" y="4788269"/>
            <a:ext cx="107405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037790" y="1764377"/>
            <a:ext cx="234008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49" name="مجموعة 2048"/>
          <p:cNvGrpSpPr/>
          <p:nvPr/>
        </p:nvGrpSpPr>
        <p:grpSpPr>
          <a:xfrm>
            <a:off x="5685369" y="2466608"/>
            <a:ext cx="3151733" cy="461665"/>
            <a:chOff x="5685369" y="2466608"/>
            <a:chExt cx="3151733" cy="461665"/>
          </a:xfrm>
        </p:grpSpPr>
        <p:sp>
          <p:nvSpPr>
            <p:cNvPr id="33" name="مربع نص 32"/>
            <p:cNvSpPr txBox="1"/>
            <p:nvPr/>
          </p:nvSpPr>
          <p:spPr>
            <a:xfrm>
              <a:off x="7250674" y="2492896"/>
              <a:ext cx="15864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1 – الدالة الأم :</a:t>
              </a:r>
              <a:endParaRPr lang="ar-SA" sz="2000" b="1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مربع نص 33"/>
                <p:cNvSpPr txBox="1"/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4" name="مربع نص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مربع نص 34"/>
          <p:cNvSpPr txBox="1"/>
          <p:nvPr/>
        </p:nvSpPr>
        <p:spPr>
          <a:xfrm>
            <a:off x="6372199" y="357301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3 – التمدد تضييق رأسي .</a:t>
            </a:r>
            <a:endParaRPr lang="ar-SA" sz="2000" b="1" dirty="0"/>
          </a:p>
        </p:txBody>
      </p:sp>
      <p:grpSp>
        <p:nvGrpSpPr>
          <p:cNvPr id="2048" name="مجموعة 2047"/>
          <p:cNvGrpSpPr/>
          <p:nvPr/>
        </p:nvGrpSpPr>
        <p:grpSpPr>
          <a:xfrm>
            <a:off x="7192437" y="3046214"/>
            <a:ext cx="1637214" cy="422856"/>
            <a:chOff x="7192437" y="3046214"/>
            <a:chExt cx="1637214" cy="422856"/>
          </a:xfrm>
        </p:grpSpPr>
        <p:sp>
          <p:nvSpPr>
            <p:cNvPr id="29" name="مربع نص 28"/>
            <p:cNvSpPr txBox="1"/>
            <p:nvPr/>
          </p:nvSpPr>
          <p:spPr>
            <a:xfrm>
              <a:off x="7192437" y="3068960"/>
              <a:ext cx="163721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2 – </a:t>
              </a:r>
              <a:endParaRPr lang="ar-SA" sz="2000" b="1" dirty="0"/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7302104" y="3046214"/>
              <a:ext cx="1058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سهم مخطط إلى اليمين 3"/>
          <p:cNvSpPr/>
          <p:nvPr/>
        </p:nvSpPr>
        <p:spPr>
          <a:xfrm flipH="1">
            <a:off x="6441733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37"/>
          <p:cNvSpPr/>
          <p:nvPr/>
        </p:nvSpPr>
        <p:spPr>
          <a:xfrm flipH="1">
            <a:off x="3275856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1829327" y="1780823"/>
            <a:ext cx="1313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التمدد رأسي </a:t>
            </a:r>
            <a:endParaRPr lang="ar-SA" sz="2000" b="1" dirty="0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7992416" y="1748885"/>
            <a:ext cx="468016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179512" y="3068961"/>
            <a:ext cx="3672000" cy="2752725"/>
            <a:chOff x="2252504" y="2090072"/>
            <a:chExt cx="3672000" cy="2752725"/>
          </a:xfrm>
        </p:grpSpPr>
        <p:sp>
          <p:nvSpPr>
            <p:cNvPr id="41" name="مربع نص 40"/>
            <p:cNvSpPr txBox="1"/>
            <p:nvPr/>
          </p:nvSpPr>
          <p:spPr>
            <a:xfrm>
              <a:off x="3926680" y="3424808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252504" y="2090072"/>
              <a:ext cx="3672000" cy="2752725"/>
              <a:chOff x="2252504" y="2090072"/>
              <a:chExt cx="3672000" cy="2752725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>
                <a:off x="4087019" y="2090072"/>
                <a:ext cx="0" cy="27527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كسهم مستقيم 43"/>
              <p:cNvCxnSpPr/>
              <p:nvPr/>
            </p:nvCxnSpPr>
            <p:spPr>
              <a:xfrm>
                <a:off x="2252504" y="3485768"/>
                <a:ext cx="367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رابط منحني 44"/>
          <p:cNvCxnSpPr/>
          <p:nvPr/>
        </p:nvCxnSpPr>
        <p:spPr>
          <a:xfrm rot="5400000">
            <a:off x="618590" y="3539699"/>
            <a:ext cx="2752725" cy="1872208"/>
          </a:xfrm>
          <a:prstGeom prst="curvedConnector3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نحني 45"/>
          <p:cNvCxnSpPr/>
          <p:nvPr/>
        </p:nvCxnSpPr>
        <p:spPr>
          <a:xfrm rot="5400000">
            <a:off x="619973" y="3086837"/>
            <a:ext cx="2772057" cy="2736306"/>
          </a:xfrm>
          <a:prstGeom prst="curved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723144" y="3098895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44" y="3098895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10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مجموعة 47"/>
          <p:cNvGrpSpPr/>
          <p:nvPr/>
        </p:nvGrpSpPr>
        <p:grpSpPr>
          <a:xfrm>
            <a:off x="3723144" y="3776879"/>
            <a:ext cx="2013545" cy="660233"/>
            <a:chOff x="6228184" y="3056799"/>
            <a:chExt cx="2013545" cy="66023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وسيلة شرح مستطيلة مستديرة الزوايا 48"/>
                <p:cNvSpPr/>
                <p:nvPr/>
              </p:nvSpPr>
              <p:spPr>
                <a:xfrm>
                  <a:off x="6228184" y="3136893"/>
                  <a:ext cx="2013545" cy="523007"/>
                </a:xfrm>
                <a:prstGeom prst="wedgeRoundRectCallout">
                  <a:avLst>
                    <a:gd name="adj1" fmla="val -84145"/>
                    <a:gd name="adj2" fmla="val -2436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000" b="1" dirty="0" smtClean="0">
                                <a:solidFill>
                                  <a:srgbClr val="FF0000"/>
                                </a:solidFill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000" b="1" i="1" baseline="42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ar-SA" sz="2000" b="1" baseline="4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49" name="وسيلة شرح مستطيلة مستديرة الزوايا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136893"/>
                  <a:ext cx="2013545" cy="523007"/>
                </a:xfrm>
                <a:prstGeom prst="wedgeRoundRectCallout">
                  <a:avLst>
                    <a:gd name="adj1" fmla="val -84145"/>
                    <a:gd name="adj2" fmla="val -24364"/>
                    <a:gd name="adj3" fmla="val 16667"/>
                  </a:avLst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مجموعة 49"/>
            <p:cNvGrpSpPr/>
            <p:nvPr/>
          </p:nvGrpSpPr>
          <p:grpSpPr>
            <a:xfrm>
              <a:off x="7302230" y="3056799"/>
              <a:ext cx="405760" cy="660233"/>
              <a:chOff x="6948264" y="4280935"/>
              <a:chExt cx="405760" cy="660233"/>
            </a:xfrm>
          </p:grpSpPr>
          <p:sp>
            <p:nvSpPr>
              <p:cNvPr id="51" name="مربع نص 50"/>
              <p:cNvSpPr txBox="1"/>
              <p:nvPr/>
            </p:nvSpPr>
            <p:spPr>
              <a:xfrm>
                <a:off x="6948264" y="4280935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2" name="مربع نص 51"/>
                  <p:cNvSpPr txBox="1"/>
                  <p:nvPr/>
                </p:nvSpPr>
                <p:spPr>
                  <a:xfrm>
                    <a:off x="6993984" y="4541058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oMath>
                      </m:oMathPara>
                    </a14:m>
                    <a:endParaRPr lang="ar-SA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2" name="مربع نص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4" y="4541058"/>
                    <a:ext cx="360040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6667" b="-3030"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رابط مستقيم 52"/>
              <p:cNvCxnSpPr/>
              <p:nvPr/>
            </p:nvCxnSpPr>
            <p:spPr>
              <a:xfrm flipH="1">
                <a:off x="7020272" y="4637896"/>
                <a:ext cx="25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7727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30" grpId="0"/>
      <p:bldP spid="31" grpId="0" animBg="1"/>
      <p:bldP spid="31" grpId="1" animBg="1"/>
      <p:bldP spid="32" grpId="0" animBg="1"/>
      <p:bldP spid="32" grpId="1" animBg="1"/>
      <p:bldP spid="35" grpId="0"/>
      <p:bldP spid="4" grpId="0" animBg="1"/>
      <p:bldP spid="38" grpId="0" animBg="1"/>
      <p:bldP spid="39" grpId="0"/>
      <p:bldP spid="26" grpId="0" animBg="1"/>
      <p:bldP spid="26" grpId="1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0792" y="692696"/>
            <a:ext cx="1685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5" name="مجموعة 24"/>
          <p:cNvGrpSpPr/>
          <p:nvPr/>
        </p:nvGrpSpPr>
        <p:grpSpPr>
          <a:xfrm>
            <a:off x="467544" y="4072833"/>
            <a:ext cx="8250152" cy="2524519"/>
            <a:chOff x="467544" y="4072833"/>
            <a:chExt cx="8250152" cy="2524519"/>
          </a:xfrm>
        </p:grpSpPr>
        <p:sp>
          <p:nvSpPr>
            <p:cNvPr id="5" name="وسيلة شرح مع سهم إلى الأسفل 4"/>
            <p:cNvSpPr/>
            <p:nvPr/>
          </p:nvSpPr>
          <p:spPr>
            <a:xfrm>
              <a:off x="6031056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رأسي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وسيلة شرح مع سهم إلى الأسفل 5"/>
            <p:cNvSpPr/>
            <p:nvPr/>
          </p:nvSpPr>
          <p:spPr>
            <a:xfrm>
              <a:off x="1342544" y="4072833"/>
              <a:ext cx="1800200" cy="792088"/>
            </a:xfrm>
            <a:prstGeom prst="down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أفقي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5753304" y="5270728"/>
              <a:ext cx="2376000" cy="432000"/>
              <a:chOff x="1922968" y="2128665"/>
              <a:chExt cx="5678880" cy="432000"/>
            </a:xfrm>
          </p:grpSpPr>
          <p:sp>
            <p:nvSpPr>
              <p:cNvPr id="8" name="قوس متوسط أيمن 7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" name="شارة رتبة 8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شارة رتبة 9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1057544" y="5270728"/>
              <a:ext cx="2376000" cy="432000"/>
              <a:chOff x="1922968" y="2128665"/>
              <a:chExt cx="5678880" cy="432000"/>
            </a:xfrm>
          </p:grpSpPr>
          <p:sp>
            <p:nvSpPr>
              <p:cNvPr id="12" name="قوس متوسط أيمن 11"/>
              <p:cNvSpPr/>
              <p:nvPr/>
            </p:nvSpPr>
            <p:spPr>
              <a:xfrm rot="16200000">
                <a:off x="4613544" y="-463639"/>
                <a:ext cx="288000" cy="5472608"/>
              </a:xfrm>
              <a:prstGeom prst="rightBracket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شارة رتبة 12"/>
              <p:cNvSpPr/>
              <p:nvPr/>
            </p:nvSpPr>
            <p:spPr>
              <a:xfrm rot="5400000">
                <a:off x="742184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شارة رتبة 13"/>
              <p:cNvSpPr/>
              <p:nvPr/>
            </p:nvSpPr>
            <p:spPr>
              <a:xfrm rot="5400000">
                <a:off x="1958968" y="2380665"/>
                <a:ext cx="144000" cy="216000"/>
              </a:xfrm>
              <a:prstGeom prst="chevron">
                <a:avLst>
                  <a:gd name="adj" fmla="val 24528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مستطيل مستدير الزوايا 14"/>
            <p:cNvSpPr/>
            <p:nvPr/>
          </p:nvSpPr>
          <p:spPr>
            <a:xfrm>
              <a:off x="758106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7421696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530728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مستطيل مستدير الزوايا 17"/>
            <p:cNvSpPr/>
            <p:nvPr/>
          </p:nvSpPr>
          <p:spPr>
            <a:xfrm>
              <a:off x="2885304" y="5737752"/>
              <a:ext cx="1008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توسع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مستطيل مستدير الزوايا 18"/>
            <p:cNvSpPr/>
            <p:nvPr/>
          </p:nvSpPr>
          <p:spPr>
            <a:xfrm>
              <a:off x="611528" y="5737752"/>
              <a:ext cx="1008000" cy="432048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تضييق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5158968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467544" y="6165304"/>
              <a:ext cx="1296000" cy="432048"/>
            </a:xfrm>
            <a:prstGeom prst="roundRect">
              <a:avLst/>
            </a:prstGeom>
            <a:solidFill>
              <a:schemeClr val="bg2">
                <a:lumMod val="9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&gt;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مستطيل مستدير الزوايا 21"/>
            <p:cNvSpPr/>
            <p:nvPr/>
          </p:nvSpPr>
          <p:spPr>
            <a:xfrm>
              <a:off x="2756560" y="6165304"/>
              <a:ext cx="1296000" cy="432048"/>
            </a:xfrm>
            <a:prstGeom prst="roundRect">
              <a:avLst/>
            </a:prstGeom>
            <a:solidFill>
              <a:srgbClr val="FFC0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a</a:t>
              </a:r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مربع نص 22"/>
                <p:cNvSpPr txBox="1"/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a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مربع نص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702" y="4770864"/>
                  <a:ext cx="1161467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مربع نص 23"/>
                <p:cNvSpPr txBox="1"/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>
                                    <a:solidFill>
                                      <a:srgbClr val="FF0000"/>
                                    </a:solidFill>
                                  </a:rPr>
                                  <m:t>a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endParaRPr lang="ar-SA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4" name="مربع نص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429" y="4770864"/>
                  <a:ext cx="1161467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مربع نص 27"/>
              <p:cNvSpPr txBox="1"/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a</m:t>
                              </m:r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19" y="1702549"/>
                <a:ext cx="116146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/>
          <p:cNvSpPr txBox="1"/>
          <p:nvPr/>
        </p:nvSpPr>
        <p:spPr>
          <a:xfrm>
            <a:off x="5069779" y="1774274"/>
            <a:ext cx="13024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على الصورة</a:t>
            </a:r>
            <a:endParaRPr lang="ar-SA" sz="2000" b="1" dirty="0"/>
          </a:p>
        </p:txBody>
      </p:sp>
      <p:grpSp>
        <p:nvGrpSpPr>
          <p:cNvPr id="2049" name="مجموعة 2048"/>
          <p:cNvGrpSpPr/>
          <p:nvPr/>
        </p:nvGrpSpPr>
        <p:grpSpPr>
          <a:xfrm>
            <a:off x="5685369" y="2466608"/>
            <a:ext cx="3151733" cy="461665"/>
            <a:chOff x="5685369" y="2466608"/>
            <a:chExt cx="3151733" cy="461665"/>
          </a:xfrm>
        </p:grpSpPr>
        <p:sp>
          <p:nvSpPr>
            <p:cNvPr id="33" name="مربع نص 32"/>
            <p:cNvSpPr txBox="1"/>
            <p:nvPr/>
          </p:nvSpPr>
          <p:spPr>
            <a:xfrm>
              <a:off x="7250674" y="2492896"/>
              <a:ext cx="15864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1 – الدالة الأم :</a:t>
              </a:r>
              <a:endParaRPr lang="ar-SA" sz="2000" b="1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مربع نص 33"/>
                <p:cNvSpPr txBox="1"/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ar-SA" sz="2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oMath>
                    </m:oMathPara>
                  </a14:m>
                  <a:endParaRPr lang="ar-SA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4" name="مربع نص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69" y="2466608"/>
                  <a:ext cx="18002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مربع نص 34"/>
          <p:cNvSpPr txBox="1"/>
          <p:nvPr/>
        </p:nvSpPr>
        <p:spPr>
          <a:xfrm>
            <a:off x="6372199" y="357301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3 – التمدد توسع أفقي .</a:t>
            </a:r>
            <a:endParaRPr lang="ar-SA" sz="2000" b="1" dirty="0"/>
          </a:p>
        </p:txBody>
      </p:sp>
      <p:grpSp>
        <p:nvGrpSpPr>
          <p:cNvPr id="2048" name="مجموعة 2047"/>
          <p:cNvGrpSpPr/>
          <p:nvPr/>
        </p:nvGrpSpPr>
        <p:grpSpPr>
          <a:xfrm>
            <a:off x="7192437" y="3046214"/>
            <a:ext cx="1637214" cy="422856"/>
            <a:chOff x="7192437" y="3046214"/>
            <a:chExt cx="1637214" cy="422856"/>
          </a:xfrm>
        </p:grpSpPr>
        <p:sp>
          <p:nvSpPr>
            <p:cNvPr id="29" name="مربع نص 28"/>
            <p:cNvSpPr txBox="1"/>
            <p:nvPr/>
          </p:nvSpPr>
          <p:spPr>
            <a:xfrm>
              <a:off x="7192437" y="3068960"/>
              <a:ext cx="163721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/>
                <a:t>2 – </a:t>
              </a:r>
              <a:endParaRPr lang="ar-SA" sz="2000" b="1" dirty="0"/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7302104" y="3046214"/>
              <a:ext cx="1058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 &lt; </a:t>
              </a:r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&lt; 1</a:t>
              </a:r>
              <a:endParaRPr lang="ar-SA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سهم مخطط إلى اليمين 3"/>
          <p:cNvSpPr/>
          <p:nvPr/>
        </p:nvSpPr>
        <p:spPr>
          <a:xfrm flipH="1">
            <a:off x="6441733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37"/>
          <p:cNvSpPr/>
          <p:nvPr/>
        </p:nvSpPr>
        <p:spPr>
          <a:xfrm flipH="1">
            <a:off x="3275856" y="1809690"/>
            <a:ext cx="750704" cy="3773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/>
          <p:cNvSpPr txBox="1"/>
          <p:nvPr/>
        </p:nvSpPr>
        <p:spPr>
          <a:xfrm>
            <a:off x="1829327" y="1780823"/>
            <a:ext cx="1313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التمدد أفقي</a:t>
            </a:r>
            <a:endParaRPr lang="ar-SA" sz="2000" b="1" dirty="0"/>
          </a:p>
        </p:txBody>
      </p:sp>
      <p:grpSp>
        <p:nvGrpSpPr>
          <p:cNvPr id="40" name="مجموعة 39"/>
          <p:cNvGrpSpPr/>
          <p:nvPr/>
        </p:nvGrpSpPr>
        <p:grpSpPr>
          <a:xfrm>
            <a:off x="179512" y="3068961"/>
            <a:ext cx="3672000" cy="2752725"/>
            <a:chOff x="2252504" y="2090072"/>
            <a:chExt cx="3672000" cy="2752725"/>
          </a:xfrm>
        </p:grpSpPr>
        <p:sp>
          <p:nvSpPr>
            <p:cNvPr id="41" name="مربع نص 40"/>
            <p:cNvSpPr txBox="1"/>
            <p:nvPr/>
          </p:nvSpPr>
          <p:spPr>
            <a:xfrm>
              <a:off x="3926680" y="3424808"/>
              <a:ext cx="48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ar-SA" b="1" dirty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252504" y="2090072"/>
              <a:ext cx="3672000" cy="2752725"/>
              <a:chOff x="2252504" y="2090072"/>
              <a:chExt cx="3672000" cy="2752725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>
                <a:off x="4087019" y="2090072"/>
                <a:ext cx="0" cy="27527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كسهم مستقيم 43"/>
              <p:cNvCxnSpPr/>
              <p:nvPr/>
            </p:nvCxnSpPr>
            <p:spPr>
              <a:xfrm>
                <a:off x="2252504" y="3485768"/>
                <a:ext cx="367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وسيلة شرح مستطيلة مستديرة الزوايا 46"/>
              <p:cNvSpPr/>
              <p:nvPr/>
            </p:nvSpPr>
            <p:spPr>
              <a:xfrm>
                <a:off x="3419872" y="3187234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 baseline="4200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وسيلة شرح مستطيلة مستديرة الزوايا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187234"/>
                <a:ext cx="2013545" cy="385782"/>
              </a:xfrm>
              <a:prstGeom prst="wedgeRoundRectCallout">
                <a:avLst>
                  <a:gd name="adj1" fmla="val -88686"/>
                  <a:gd name="adj2" fmla="val 22259"/>
                  <a:gd name="adj3" fmla="val 16667"/>
                </a:avLst>
              </a:prstGeom>
              <a:blipFill rotWithShape="1">
                <a:blip r:embed="rId9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وسيلة شرح مستطيلة مستديرة الزوايا 48"/>
              <p:cNvSpPr/>
              <p:nvPr/>
            </p:nvSpPr>
            <p:spPr>
              <a:xfrm>
                <a:off x="3433546" y="4505409"/>
                <a:ext cx="2597510" cy="523007"/>
              </a:xfrm>
              <a:prstGeom prst="wedgeRoundRectCallout">
                <a:avLst>
                  <a:gd name="adj1" fmla="val -84145"/>
                  <a:gd name="adj2" fmla="val -2436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−(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</m:t>
                      </m:r>
                      <m:r>
                        <a:rPr lang="en-US" sz="2000" b="1" i="1" baseline="4200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9" name="وسيلة شرح مستطيلة مستديرة الزوايا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546" y="4505409"/>
                <a:ext cx="2597510" cy="523007"/>
              </a:xfrm>
              <a:prstGeom prst="wedgeRoundRectCallout">
                <a:avLst>
                  <a:gd name="adj1" fmla="val -84145"/>
                  <a:gd name="adj2" fmla="val -24364"/>
                  <a:gd name="adj3" fmla="val 16667"/>
                </a:avLst>
              </a:prstGeom>
              <a:blipFill rotWithShape="1">
                <a:blip r:embed="rId10"/>
                <a:stretch>
                  <a:fillRect b="-44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162" y="1860259"/>
            <a:ext cx="1714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شكل حر 57"/>
          <p:cNvSpPr/>
          <p:nvPr/>
        </p:nvSpPr>
        <p:spPr>
          <a:xfrm>
            <a:off x="1244392" y="3030072"/>
            <a:ext cx="1548000" cy="142228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حر 58"/>
          <p:cNvSpPr/>
          <p:nvPr/>
        </p:nvSpPr>
        <p:spPr>
          <a:xfrm>
            <a:off x="899593" y="3750152"/>
            <a:ext cx="2243152" cy="702200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حر 59"/>
          <p:cNvSpPr/>
          <p:nvPr/>
        </p:nvSpPr>
        <p:spPr>
          <a:xfrm flipV="1">
            <a:off x="899593" y="4464951"/>
            <a:ext cx="2243152" cy="644317"/>
          </a:xfrm>
          <a:custGeom>
            <a:avLst/>
            <a:gdLst>
              <a:gd name="connsiteX0" fmla="*/ 838200 w 838200"/>
              <a:gd name="connsiteY0" fmla="*/ 0 h 624840"/>
              <a:gd name="connsiteX1" fmla="*/ 411480 w 838200"/>
              <a:gd name="connsiteY1" fmla="*/ 624840 h 624840"/>
              <a:gd name="connsiteX2" fmla="*/ 0 w 838200"/>
              <a:gd name="connsiteY2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624840">
                <a:moveTo>
                  <a:pt x="838200" y="0"/>
                </a:moveTo>
                <a:cubicBezTo>
                  <a:pt x="694690" y="312420"/>
                  <a:pt x="551180" y="624840"/>
                  <a:pt x="411480" y="624840"/>
                </a:cubicBezTo>
                <a:cubicBezTo>
                  <a:pt x="271780" y="624840"/>
                  <a:pt x="135890" y="31242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وسيلة شرح مستطيلة مستديرة الزوايا 60"/>
          <p:cNvSpPr/>
          <p:nvPr/>
        </p:nvSpPr>
        <p:spPr>
          <a:xfrm>
            <a:off x="7659701" y="790631"/>
            <a:ext cx="1401411" cy="733039"/>
          </a:xfrm>
          <a:prstGeom prst="wedgeRoundRectCallout">
            <a:avLst>
              <a:gd name="adj1" fmla="val -24922"/>
              <a:gd name="adj2" fmla="val 1075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انعكاس حول محور </a:t>
            </a:r>
            <a:r>
              <a:rPr lang="en-US" sz="2000" b="1" dirty="0" smtClean="0">
                <a:solidFill>
                  <a:schemeClr val="tx1"/>
                </a:solidFill>
              </a:rPr>
              <a:t>x</a:t>
            </a:r>
            <a:endParaRPr lang="ar-SA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وسيلة شرح مستطيلة مستديرة الزوايا 61"/>
              <p:cNvSpPr/>
              <p:nvPr/>
            </p:nvSpPr>
            <p:spPr>
              <a:xfrm>
                <a:off x="3630674" y="3789040"/>
                <a:ext cx="2597510" cy="523007"/>
              </a:xfrm>
              <a:prstGeom prst="wedgeRoundRectCallout">
                <a:avLst>
                  <a:gd name="adj1" fmla="val -73584"/>
                  <a:gd name="adj2" fmla="val -3019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000" b="1" i="1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b="1" dirty="0" smtClean="0">
                              <a:solidFill>
                                <a:srgbClr val="00B050"/>
                              </a:solidFill>
                            </a:rPr>
                            <m:t>g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 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)</m:t>
                      </m:r>
                      <m:r>
                        <a:rPr lang="en-US" sz="2000" b="1" i="1" baseline="4200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ar-SA" sz="2000" b="1" baseline="42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2" name="وسيلة شرح مستطيلة مستديرة الزوايا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74" y="3789040"/>
                <a:ext cx="2597510" cy="523007"/>
              </a:xfrm>
              <a:prstGeom prst="wedgeRoundRectCallout">
                <a:avLst>
                  <a:gd name="adj1" fmla="val -73584"/>
                  <a:gd name="adj2" fmla="val -30192"/>
                  <a:gd name="adj3" fmla="val 16667"/>
                </a:avLst>
              </a:prstGeom>
              <a:blipFill rotWithShape="1">
                <a:blip r:embed="rId12"/>
                <a:stretch>
                  <a:fillRect b="-449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مستطيل مستدير الزوايا 26"/>
          <p:cNvSpPr/>
          <p:nvPr/>
        </p:nvSpPr>
        <p:spPr>
          <a:xfrm>
            <a:off x="2770305" y="6169800"/>
            <a:ext cx="1296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1757744" y="4812392"/>
            <a:ext cx="107405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082146" y="1786080"/>
            <a:ext cx="432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115120" y="1788056"/>
            <a:ext cx="648000" cy="43204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5" grpId="0"/>
      <p:bldP spid="4" grpId="0" animBg="1"/>
      <p:bldP spid="38" grpId="0" animBg="1"/>
      <p:bldP spid="39" grpId="0"/>
      <p:bldP spid="47" grpId="0" animBg="1"/>
      <p:bldP spid="49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2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892" y="3032956"/>
            <a:ext cx="28927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888" y="939577"/>
            <a:ext cx="1371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24" y="764704"/>
            <a:ext cx="7286625" cy="62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1647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وسيلة شرح مستطيلة مستديرة الزوايا 14"/>
          <p:cNvSpPr/>
          <p:nvPr/>
        </p:nvSpPr>
        <p:spPr>
          <a:xfrm>
            <a:off x="5508104" y="2924944"/>
            <a:ext cx="3180801" cy="733039"/>
          </a:xfrm>
          <a:prstGeom prst="wedgeRoundRectCallout">
            <a:avLst>
              <a:gd name="adj1" fmla="val 19959"/>
              <a:gd name="adj2" fmla="val -1087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لا يوجد عدد أكبر من الواحد أو عدد أكبر من الصفر وأصغر من الواحد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372199" y="3892986"/>
            <a:ext cx="24574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أي أنه لا يوجد تمدد .</a:t>
            </a:r>
            <a:endParaRPr lang="ar-SA" sz="20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7740352" y="4469050"/>
            <a:ext cx="1089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ولكن يوجد</a:t>
            </a:r>
            <a:endParaRPr lang="ar-SA" sz="20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427984" y="4484290"/>
            <a:ext cx="33935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انسحاب أربع وحدات إلى الأسفل 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956012" y="3027432"/>
            <a:ext cx="2906956" cy="2487603"/>
            <a:chOff x="2745164" y="3028625"/>
            <a:chExt cx="2906956" cy="2487603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4956503" y="3028625"/>
              <a:ext cx="695617" cy="525676"/>
              <a:chOff x="4973735" y="2000751"/>
              <a:chExt cx="695617" cy="525676"/>
            </a:xfrm>
          </p:grpSpPr>
          <p:cxnSp>
            <p:nvCxnSpPr>
              <p:cNvPr id="4" name="رابط مستقيم 3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مربع نص 20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مربع نص 21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" name="مجموعة 23"/>
            <p:cNvGrpSpPr/>
            <p:nvPr/>
          </p:nvGrpSpPr>
          <p:grpSpPr>
            <a:xfrm>
              <a:off x="4671975" y="3273172"/>
              <a:ext cx="695617" cy="525676"/>
              <a:chOff x="4973735" y="2000751"/>
              <a:chExt cx="695617" cy="525676"/>
            </a:xfrm>
          </p:grpSpPr>
          <p:cxnSp>
            <p:nvCxnSpPr>
              <p:cNvPr id="25" name="رابط مستقيم 24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مربع نص 25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مربع نص 26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مجموعة 27"/>
            <p:cNvGrpSpPr/>
            <p:nvPr/>
          </p:nvGrpSpPr>
          <p:grpSpPr>
            <a:xfrm>
              <a:off x="4377991" y="3536885"/>
              <a:ext cx="695617" cy="525676"/>
              <a:chOff x="4973735" y="2000751"/>
              <a:chExt cx="695617" cy="525676"/>
            </a:xfrm>
          </p:grpSpPr>
          <p:cxnSp>
            <p:nvCxnSpPr>
              <p:cNvPr id="29" name="رابط مستقيم 28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مربع نص 29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مربع نص 30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" name="مجموعة 31"/>
            <p:cNvGrpSpPr/>
            <p:nvPr/>
          </p:nvGrpSpPr>
          <p:grpSpPr>
            <a:xfrm>
              <a:off x="4161934" y="3782957"/>
              <a:ext cx="695617" cy="525676"/>
              <a:chOff x="4973735" y="2000751"/>
              <a:chExt cx="695617" cy="525676"/>
            </a:xfrm>
          </p:grpSpPr>
          <p:cxnSp>
            <p:nvCxnSpPr>
              <p:cNvPr id="33" name="رابط مستقيم 32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مربع نص 33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مجموعة 35"/>
            <p:cNvGrpSpPr/>
            <p:nvPr/>
          </p:nvGrpSpPr>
          <p:grpSpPr>
            <a:xfrm>
              <a:off x="3877406" y="4027504"/>
              <a:ext cx="695617" cy="525676"/>
              <a:chOff x="4973735" y="2000751"/>
              <a:chExt cx="695617" cy="525676"/>
            </a:xfrm>
          </p:grpSpPr>
          <p:cxnSp>
            <p:nvCxnSpPr>
              <p:cNvPr id="37" name="رابط مستقيم 36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مربع نص 37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مربع نص 38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مجموعة 39"/>
            <p:cNvGrpSpPr/>
            <p:nvPr/>
          </p:nvGrpSpPr>
          <p:grpSpPr>
            <a:xfrm>
              <a:off x="3583422" y="4275977"/>
              <a:ext cx="695617" cy="525676"/>
              <a:chOff x="4973735" y="2000751"/>
              <a:chExt cx="695617" cy="525676"/>
            </a:xfrm>
          </p:grpSpPr>
          <p:cxnSp>
            <p:nvCxnSpPr>
              <p:cNvPr id="41" name="رابط مستقيم 40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مربع نص 41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مربع نص 42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مجموعة 43"/>
            <p:cNvGrpSpPr/>
            <p:nvPr/>
          </p:nvGrpSpPr>
          <p:grpSpPr>
            <a:xfrm>
              <a:off x="3293196" y="4512772"/>
              <a:ext cx="695617" cy="525676"/>
              <a:chOff x="4973735" y="2000751"/>
              <a:chExt cx="695617" cy="525676"/>
            </a:xfrm>
          </p:grpSpPr>
          <p:cxnSp>
            <p:nvCxnSpPr>
              <p:cNvPr id="45" name="رابط مستقيم 44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مربع نص 45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مربع نص 46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مجموعة 47"/>
            <p:cNvGrpSpPr/>
            <p:nvPr/>
          </p:nvGrpSpPr>
          <p:grpSpPr>
            <a:xfrm>
              <a:off x="3008668" y="4757319"/>
              <a:ext cx="695617" cy="525676"/>
              <a:chOff x="4973735" y="2000751"/>
              <a:chExt cx="695617" cy="525676"/>
            </a:xfrm>
          </p:grpSpPr>
          <p:cxnSp>
            <p:nvCxnSpPr>
              <p:cNvPr id="49" name="رابط مستقيم 48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مربع نص 49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مربع نص 50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مجموعة 51"/>
            <p:cNvGrpSpPr/>
            <p:nvPr/>
          </p:nvGrpSpPr>
          <p:grpSpPr>
            <a:xfrm>
              <a:off x="2745164" y="4990552"/>
              <a:ext cx="695617" cy="525676"/>
              <a:chOff x="4973735" y="2000751"/>
              <a:chExt cx="695617" cy="525676"/>
            </a:xfrm>
          </p:grpSpPr>
          <p:cxnSp>
            <p:nvCxnSpPr>
              <p:cNvPr id="53" name="رابط مستقيم 52"/>
              <p:cNvCxnSpPr/>
              <p:nvPr/>
            </p:nvCxnSpPr>
            <p:spPr>
              <a:xfrm flipH="1">
                <a:off x="5148064" y="2276872"/>
                <a:ext cx="252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مربع نص 53"/>
              <p:cNvSpPr txBox="1"/>
              <p:nvPr/>
            </p:nvSpPr>
            <p:spPr>
              <a:xfrm>
                <a:off x="4973735" y="2003207"/>
                <a:ext cx="40163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FF0000"/>
                    </a:solidFill>
                  </a:rPr>
                  <a:t>•</a:t>
                </a:r>
                <a:endParaRPr lang="ar-SA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مربع نص 54"/>
              <p:cNvSpPr txBox="1"/>
              <p:nvPr/>
            </p:nvSpPr>
            <p:spPr>
              <a:xfrm>
                <a:off x="5200872" y="2000751"/>
                <a:ext cx="4684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3" name="وسيلة شرح مستطيلة مستديرة الزوايا 102"/>
          <p:cNvSpPr/>
          <p:nvPr/>
        </p:nvSpPr>
        <p:spPr>
          <a:xfrm>
            <a:off x="5508103" y="1196752"/>
            <a:ext cx="3180801" cy="733039"/>
          </a:xfrm>
          <a:prstGeom prst="wedgeRoundRectCallout">
            <a:avLst>
              <a:gd name="adj1" fmla="val 38645"/>
              <a:gd name="adj2" fmla="val 971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انسحاب أربع وحدات إلى الأسفل</a:t>
            </a:r>
            <a:endParaRPr lang="ar-SA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4" name="وسيلة شرح مستطيلة مستديرة الزوايا 103"/>
              <p:cNvSpPr/>
              <p:nvPr/>
            </p:nvSpPr>
            <p:spPr>
              <a:xfrm>
                <a:off x="3563888" y="5553236"/>
                <a:ext cx="2482725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uncPr>
                      <m:fName>
                        <m:r>
                          <a:rPr lang="ar-SA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[|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|]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4 </a:t>
                </a:r>
                <a:endParaRPr lang="ar-S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4" name="وسيلة شرح مستطيلة مستديرة الزوايا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553236"/>
                <a:ext cx="2482725" cy="385782"/>
              </a:xfrm>
              <a:prstGeom prst="wedgeRoundRectCallout">
                <a:avLst>
                  <a:gd name="adj1" fmla="val -110438"/>
                  <a:gd name="adj2" fmla="val 14358"/>
                  <a:gd name="adj3" fmla="val 16667"/>
                </a:avLst>
              </a:prstGeom>
              <a:blipFill rotWithShape="1">
                <a:blip r:embed="rId7"/>
                <a:stretch>
                  <a:fillRect t="-7463" b="-328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277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462 L 0.00208 0.144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03" grpId="0" animBg="1"/>
      <p:bldP spid="1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05" y="3645024"/>
            <a:ext cx="2924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شكل حر 5"/>
          <p:cNvSpPr/>
          <p:nvPr/>
        </p:nvSpPr>
        <p:spPr>
          <a:xfrm>
            <a:off x="1387746" y="3689857"/>
            <a:ext cx="1260000" cy="14273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1647824" y="3689857"/>
            <a:ext cx="720081" cy="14273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1690331" y="4332987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حر 16"/>
          <p:cNvSpPr/>
          <p:nvPr/>
        </p:nvSpPr>
        <p:spPr>
          <a:xfrm rot="-300000">
            <a:off x="1671181" y="3689857"/>
            <a:ext cx="66908" cy="648000"/>
          </a:xfrm>
          <a:custGeom>
            <a:avLst/>
            <a:gdLst>
              <a:gd name="connsiteX0" fmla="*/ 66908 w 66908"/>
              <a:gd name="connsiteY0" fmla="*/ 602166 h 602166"/>
              <a:gd name="connsiteX1" fmla="*/ 0 w 66908"/>
              <a:gd name="connsiteY1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08" h="602166">
                <a:moveTo>
                  <a:pt x="66908" y="602166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21"/>
          <p:cNvGrpSpPr/>
          <p:nvPr/>
        </p:nvGrpSpPr>
        <p:grpSpPr>
          <a:xfrm>
            <a:off x="5313784" y="1772816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652120" y="1829340"/>
            <a:ext cx="23762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3 x</a:t>
            </a:r>
            <a:r>
              <a:rPr lang="en-US" sz="2400" b="1" baseline="50000" dirty="0" smtClean="0"/>
              <a:t>2</a:t>
            </a:r>
            <a:r>
              <a:rPr lang="en-US" sz="2000" b="1" dirty="0" smtClean="0"/>
              <a:t>    , x &lt; - 1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322753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322753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717940" y="2718023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- 1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3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220072" y="2871911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- 1 , 3 )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355155" y="2905338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780741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1475656" y="1837265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- 1   , - 1 ≤ x ≤ 4</a:t>
            </a:r>
            <a:endParaRPr lang="ar-SA" sz="2000" b="1" dirty="0" smtClean="0"/>
          </a:p>
        </p:txBody>
      </p:sp>
      <p:sp>
        <p:nvSpPr>
          <p:cNvPr id="54" name="مربع نص 53"/>
          <p:cNvSpPr txBox="1"/>
          <p:nvPr/>
        </p:nvSpPr>
        <p:spPr>
          <a:xfrm>
            <a:off x="2699792" y="2330678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- 1</a:t>
            </a:r>
            <a:endParaRPr lang="ar-SA" sz="2400" b="1" baseline="50000" dirty="0" smtClean="0"/>
          </a:p>
        </p:txBody>
      </p:sp>
      <p:grpSp>
        <p:nvGrpSpPr>
          <p:cNvPr id="58" name="مجموعة 57"/>
          <p:cNvGrpSpPr/>
          <p:nvPr/>
        </p:nvGrpSpPr>
        <p:grpSpPr>
          <a:xfrm>
            <a:off x="5313784" y="3936147"/>
            <a:ext cx="3074640" cy="1653093"/>
            <a:chOff x="5796136" y="4716041"/>
            <a:chExt cx="3290664" cy="1653093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5314382" y="3992671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( x – 5 )</a:t>
            </a:r>
            <a:r>
              <a:rPr lang="en-US" sz="2400" b="1" baseline="50000" dirty="0" smtClean="0"/>
              <a:t>3</a:t>
            </a:r>
            <a:r>
              <a:rPr lang="en-US" sz="2000" b="1" dirty="0" smtClean="0"/>
              <a:t> + 2  , x ≥ 4</a:t>
            </a:r>
            <a:endParaRPr lang="ar-SA" sz="2000" b="1" dirty="0" smtClean="0"/>
          </a:p>
        </p:txBody>
      </p:sp>
      <p:sp>
        <p:nvSpPr>
          <p:cNvPr id="62" name="مربع نص 61"/>
          <p:cNvSpPr txBox="1"/>
          <p:nvPr/>
        </p:nvSpPr>
        <p:spPr>
          <a:xfrm>
            <a:off x="7113984" y="448608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817840" y="448608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3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4881354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4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1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5035242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( 4 , 1 )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5068669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/>
          <p:cNvSpPr txBox="1"/>
          <p:nvPr/>
        </p:nvSpPr>
        <p:spPr>
          <a:xfrm>
            <a:off x="2951820" y="2871911"/>
            <a:ext cx="1260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- 1 ≤ x ≤ 4</a:t>
            </a:r>
            <a:endParaRPr lang="ar-SA" sz="2000" b="1" dirty="0" smtClean="0"/>
          </a:p>
        </p:txBody>
      </p:sp>
      <p:cxnSp>
        <p:nvCxnSpPr>
          <p:cNvPr id="68" name="رابط كسهم مستقيم 67"/>
          <p:cNvCxnSpPr/>
          <p:nvPr/>
        </p:nvCxnSpPr>
        <p:spPr>
          <a:xfrm flipH="1">
            <a:off x="567705" y="5373216"/>
            <a:ext cx="2888171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1690331" y="5301216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2904681" y="5301216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3" name="رابط كسهم مستقيم 72"/>
          <p:cNvCxnSpPr/>
          <p:nvPr/>
        </p:nvCxnSpPr>
        <p:spPr>
          <a:xfrm flipH="1">
            <a:off x="1852077" y="5373216"/>
            <a:ext cx="1044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نحني 75"/>
          <p:cNvCxnSpPr/>
          <p:nvPr/>
        </p:nvCxnSpPr>
        <p:spPr>
          <a:xfrm rot="5400000">
            <a:off x="962603" y="4716147"/>
            <a:ext cx="2088225" cy="810089"/>
          </a:xfrm>
          <a:prstGeom prst="curvedConnector3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شكل بيضاوي 76"/>
          <p:cNvSpPr/>
          <p:nvPr/>
        </p:nvSpPr>
        <p:spPr>
          <a:xfrm>
            <a:off x="2904681" y="4812408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1" name="رابط منحني 80"/>
          <p:cNvCxnSpPr/>
          <p:nvPr/>
        </p:nvCxnSpPr>
        <p:spPr>
          <a:xfrm rot="5400000">
            <a:off x="965364" y="4713182"/>
            <a:ext cx="2088225" cy="810089"/>
          </a:xfrm>
          <a:prstGeom prst="curvedConnector3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نحني 81"/>
          <p:cNvCxnSpPr/>
          <p:nvPr/>
        </p:nvCxnSpPr>
        <p:spPr>
          <a:xfrm rot="5400000">
            <a:off x="2835737" y="4255744"/>
            <a:ext cx="828000" cy="540000"/>
          </a:xfrm>
          <a:prstGeom prst="curvedConnector3">
            <a:avLst>
              <a:gd name="adj1" fmla="val 64525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وسيلة شرح مستطيلة مستديرة الزوايا 88"/>
          <p:cNvSpPr/>
          <p:nvPr/>
        </p:nvSpPr>
        <p:spPr>
          <a:xfrm>
            <a:off x="5969006" y="2742784"/>
            <a:ext cx="3118048" cy="631245"/>
          </a:xfrm>
          <a:prstGeom prst="wedgeRoundRectCallout">
            <a:avLst>
              <a:gd name="adj1" fmla="val -24115"/>
              <a:gd name="adj2" fmla="val 1541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خمس وحدات لليمين ثم انسحاب رأسي ثلاث وحدات للأعلى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97262"/>
            <a:ext cx="1714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4844" y="733731"/>
            <a:ext cx="4533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6278645" y="1052736"/>
            <a:ext cx="1370897" cy="432052"/>
          </a:xfrm>
          <a:prstGeom prst="wedgeRoundRectCallout">
            <a:avLst>
              <a:gd name="adj1" fmla="val -24115"/>
              <a:gd name="adj2" fmla="val 1541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توسع رأسي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0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3091 0.0053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1 0.00532 L 0.13091 -0.0682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9" grpId="0" animBg="1"/>
      <p:bldP spid="17" grpId="0" animBg="1"/>
      <p:bldP spid="7" grpId="0"/>
      <p:bldP spid="8" grpId="0"/>
      <p:bldP spid="9" grpId="0"/>
      <p:bldP spid="12" grpId="0"/>
      <p:bldP spid="14" grpId="0"/>
      <p:bldP spid="23" grpId="0" animBg="1"/>
      <p:bldP spid="52" grpId="0"/>
      <p:bldP spid="54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16" grpId="0" animBg="1"/>
      <p:bldP spid="72" grpId="0" animBg="1"/>
      <p:bldP spid="77" grpId="0" animBg="1"/>
      <p:bldP spid="89" grpId="0" animBg="1"/>
      <p:bldP spid="89" grpId="1" animBg="1"/>
      <p:bldP spid="86" grpId="0" animBg="1"/>
      <p:bldP spid="8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/>
          <p:cNvGrpSpPr/>
          <p:nvPr/>
        </p:nvGrpSpPr>
        <p:grpSpPr>
          <a:xfrm>
            <a:off x="5313784" y="1551958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580112" y="1608482"/>
            <a:ext cx="2592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 x – 5     , x ≤ 0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101895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101895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582031" y="2497165"/>
            <a:ext cx="17560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0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- 5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148064" y="2651053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, - 5 )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228184" y="2684480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559883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313784" y="3720107"/>
            <a:ext cx="3074640" cy="2445197"/>
            <a:chOff x="5796136" y="4716041"/>
            <a:chExt cx="3290664" cy="2445197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932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2" name="مربع نص 61"/>
          <p:cNvSpPr txBox="1"/>
          <p:nvPr/>
        </p:nvSpPr>
        <p:spPr>
          <a:xfrm>
            <a:off x="7113984" y="427004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817840" y="427004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3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4665314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0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0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4819202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, 0 )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4852629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وسيلة شرح مستطيلة مستديرة الزوايا 88"/>
          <p:cNvSpPr/>
          <p:nvPr/>
        </p:nvSpPr>
        <p:spPr>
          <a:xfrm>
            <a:off x="2438209" y="641956"/>
            <a:ext cx="1151171" cy="631245"/>
          </a:xfrm>
          <a:prstGeom prst="wedgeRoundRectCallout">
            <a:avLst>
              <a:gd name="adj1" fmla="val -19272"/>
              <a:gd name="adj2" fmla="val 922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توسع رأسي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5"/>
            <a:ext cx="2639343" cy="31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رابط منحني 80"/>
          <p:cNvCxnSpPr/>
          <p:nvPr/>
        </p:nvCxnSpPr>
        <p:spPr>
          <a:xfrm rot="5400000">
            <a:off x="25303" y="4583498"/>
            <a:ext cx="3645271" cy="916721"/>
          </a:xfrm>
          <a:prstGeom prst="curvedConnector3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كسهم مستقيم 2"/>
          <p:cNvCxnSpPr/>
          <p:nvPr/>
        </p:nvCxnSpPr>
        <p:spPr>
          <a:xfrm flipH="1">
            <a:off x="1209328" y="3832686"/>
            <a:ext cx="1969568" cy="182856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5548767" y="3789804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x</a:t>
            </a:r>
            <a:r>
              <a:rPr lang="en-US" sz="2400" b="1" baseline="50000" dirty="0" smtClean="0"/>
              <a:t>3</a:t>
            </a:r>
            <a:r>
              <a:rPr lang="en-US" sz="2000" b="1" dirty="0" smtClean="0"/>
              <a:t>   , 0 &lt; x ≤ 2</a:t>
            </a:r>
            <a:endParaRPr lang="ar-SA" sz="2000" b="1" dirty="0" smtClean="0"/>
          </a:p>
        </p:txBody>
      </p:sp>
      <p:sp>
        <p:nvSpPr>
          <p:cNvPr id="53" name="مربع نص 52"/>
          <p:cNvSpPr txBox="1"/>
          <p:nvPr/>
        </p:nvSpPr>
        <p:spPr>
          <a:xfrm>
            <a:off x="6717940" y="5373200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endParaRPr lang="ar-SA" sz="2000" b="1" dirty="0" smtClean="0"/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8</a:t>
            </a:r>
            <a:endParaRPr lang="ar-SA" sz="2000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5313784" y="5527088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8 )</a:t>
            </a:r>
            <a:endParaRPr lang="ar-SA" sz="2000" b="1" dirty="0" smtClean="0"/>
          </a:p>
        </p:txBody>
      </p:sp>
      <p:sp>
        <p:nvSpPr>
          <p:cNvPr id="56" name="سهم مخطط إلى اليمين 55"/>
          <p:cNvSpPr/>
          <p:nvPr/>
        </p:nvSpPr>
        <p:spPr>
          <a:xfrm flipH="1">
            <a:off x="6355155" y="5560515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2226069" y="3416308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قوس 33"/>
          <p:cNvSpPr/>
          <p:nvPr/>
        </p:nvSpPr>
        <p:spPr>
          <a:xfrm rot="744667">
            <a:off x="1673315" y="3078319"/>
            <a:ext cx="558092" cy="2137984"/>
          </a:xfrm>
          <a:prstGeom prst="arc">
            <a:avLst>
              <a:gd name="adj1" fmla="val 17350143"/>
              <a:gd name="adj2" fmla="val 48245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1768738" y="4976899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1211477" y="3832686"/>
            <a:ext cx="1969568" cy="182856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شكل بيضاوي 71"/>
          <p:cNvSpPr/>
          <p:nvPr/>
        </p:nvSpPr>
        <p:spPr>
          <a:xfrm>
            <a:off x="1776642" y="5927149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كسهم مستقيم 45"/>
          <p:cNvCxnSpPr/>
          <p:nvPr/>
        </p:nvCxnSpPr>
        <p:spPr>
          <a:xfrm flipH="1">
            <a:off x="1306288" y="5959388"/>
            <a:ext cx="593267" cy="5361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مجموعة 43"/>
          <p:cNvGrpSpPr/>
          <p:nvPr/>
        </p:nvGrpSpPr>
        <p:grpSpPr>
          <a:xfrm>
            <a:off x="1259632" y="1483327"/>
            <a:ext cx="3024336" cy="597586"/>
            <a:chOff x="1259632" y="1344145"/>
            <a:chExt cx="3024336" cy="597586"/>
          </a:xfrm>
        </p:grpSpPr>
        <p:sp>
          <p:nvSpPr>
            <p:cNvPr id="61" name="مربع نص 60"/>
            <p:cNvSpPr txBox="1"/>
            <p:nvPr/>
          </p:nvSpPr>
          <p:spPr>
            <a:xfrm>
              <a:off x="1259632" y="1454034"/>
              <a:ext cx="302433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/>
                <a:t>f ( x ) =         , x &gt; 2</a:t>
              </a:r>
              <a:endParaRPr lang="ar-SA" sz="2000" b="1" dirty="0" smtClean="0"/>
            </a:p>
          </p:txBody>
        </p:sp>
        <p:grpSp>
          <p:nvGrpSpPr>
            <p:cNvPr id="42" name="مجموعة 41"/>
            <p:cNvGrpSpPr/>
            <p:nvPr/>
          </p:nvGrpSpPr>
          <p:grpSpPr>
            <a:xfrm>
              <a:off x="2562926" y="1344145"/>
              <a:ext cx="403194" cy="597586"/>
              <a:chOff x="4276818" y="4045914"/>
              <a:chExt cx="403194" cy="597586"/>
            </a:xfrm>
          </p:grpSpPr>
          <p:sp>
            <p:nvSpPr>
              <p:cNvPr id="67" name="مربع نص 66"/>
              <p:cNvSpPr txBox="1"/>
              <p:nvPr/>
            </p:nvSpPr>
            <p:spPr>
              <a:xfrm>
                <a:off x="4283968" y="4045914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2</a:t>
                </a:r>
                <a:endParaRPr lang="ar-SA" sz="2000" b="1" dirty="0" smtClean="0"/>
              </a:p>
            </p:txBody>
          </p:sp>
          <p:sp>
            <p:nvSpPr>
              <p:cNvPr id="74" name="مربع نص 73"/>
              <p:cNvSpPr txBox="1"/>
              <p:nvPr/>
            </p:nvSpPr>
            <p:spPr>
              <a:xfrm>
                <a:off x="4276818" y="4243390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cxnSp>
            <p:nvCxnSpPr>
              <p:cNvPr id="41" name="رابط مستقيم 40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مربع نص 83"/>
          <p:cNvSpPr txBox="1"/>
          <p:nvPr/>
        </p:nvSpPr>
        <p:spPr>
          <a:xfrm>
            <a:off x="2994699" y="2106965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grpSp>
        <p:nvGrpSpPr>
          <p:cNvPr id="47" name="مجموعة 46"/>
          <p:cNvGrpSpPr/>
          <p:nvPr/>
        </p:nvGrpSpPr>
        <p:grpSpPr>
          <a:xfrm>
            <a:off x="1698555" y="1997441"/>
            <a:ext cx="1311571" cy="597586"/>
            <a:chOff x="1698555" y="1858259"/>
            <a:chExt cx="1311571" cy="597586"/>
          </a:xfrm>
        </p:grpSpPr>
        <p:grpSp>
          <p:nvGrpSpPr>
            <p:cNvPr id="78" name="مجموعة 77"/>
            <p:cNvGrpSpPr/>
            <p:nvPr/>
          </p:nvGrpSpPr>
          <p:grpSpPr>
            <a:xfrm>
              <a:off x="2606932" y="1858259"/>
              <a:ext cx="403194" cy="597586"/>
              <a:chOff x="4276818" y="4045914"/>
              <a:chExt cx="403194" cy="597586"/>
            </a:xfrm>
          </p:grpSpPr>
          <p:sp>
            <p:nvSpPr>
              <p:cNvPr id="79" name="مربع نص 78"/>
              <p:cNvSpPr txBox="1"/>
              <p:nvPr/>
            </p:nvSpPr>
            <p:spPr>
              <a:xfrm>
                <a:off x="4283968" y="4045914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</a:t>
                </a:r>
                <a:endParaRPr lang="ar-SA" sz="2000" b="1" dirty="0" smtClean="0"/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4276818" y="4243390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cxnSp>
            <p:nvCxnSpPr>
              <p:cNvPr id="83" name="رابط مستقيم 82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/>
            <p:cNvSpPr txBox="1"/>
            <p:nvPr/>
          </p:nvSpPr>
          <p:spPr>
            <a:xfrm>
              <a:off x="1698555" y="1967783"/>
              <a:ext cx="10480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b="1" dirty="0" smtClean="0"/>
                <a:t>f ( x )  =</a:t>
              </a:r>
              <a:endParaRPr lang="ar-SA" sz="2400" b="1" baseline="50000" dirty="0" smtClean="0"/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2627784" y="2488062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1</a:t>
            </a:r>
            <a:endParaRPr lang="ar-SA" sz="2000" b="1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1187624" y="2641950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1 )</a:t>
            </a:r>
            <a:endParaRPr lang="ar-SA" sz="2000" b="1" dirty="0" smtClean="0"/>
          </a:p>
        </p:txBody>
      </p:sp>
      <p:sp>
        <p:nvSpPr>
          <p:cNvPr id="93" name="سهم مخطط إلى اليمين 92"/>
          <p:cNvSpPr/>
          <p:nvPr/>
        </p:nvSpPr>
        <p:spPr>
          <a:xfrm flipH="1">
            <a:off x="2195736" y="2675377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2214918" y="4776349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8" name="شكل حر 2047"/>
          <p:cNvSpPr/>
          <p:nvPr/>
        </p:nvSpPr>
        <p:spPr>
          <a:xfrm>
            <a:off x="1900686" y="3416308"/>
            <a:ext cx="1224000" cy="159667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حر 95"/>
          <p:cNvSpPr/>
          <p:nvPr/>
        </p:nvSpPr>
        <p:spPr>
          <a:xfrm>
            <a:off x="2008116" y="3376991"/>
            <a:ext cx="1152000" cy="1548000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حر 96"/>
          <p:cNvSpPr/>
          <p:nvPr/>
        </p:nvSpPr>
        <p:spPr>
          <a:xfrm rot="10800000">
            <a:off x="582829" y="5077233"/>
            <a:ext cx="1224000" cy="122413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حر 97"/>
          <p:cNvSpPr/>
          <p:nvPr/>
        </p:nvSpPr>
        <p:spPr>
          <a:xfrm rot="10800000">
            <a:off x="539552" y="5165453"/>
            <a:ext cx="1159003" cy="1135916"/>
          </a:xfrm>
          <a:custGeom>
            <a:avLst/>
            <a:gdLst>
              <a:gd name="connsiteX0" fmla="*/ 11803 w 1138076"/>
              <a:gd name="connsiteY0" fmla="*/ 0 h 939501"/>
              <a:gd name="connsiteX1" fmla="*/ 11803 w 1138076"/>
              <a:gd name="connsiteY1" fmla="*/ 524108 h 939501"/>
              <a:gd name="connsiteX2" fmla="*/ 134467 w 1138076"/>
              <a:gd name="connsiteY2" fmla="*/ 780586 h 939501"/>
              <a:gd name="connsiteX3" fmla="*/ 413247 w 1138076"/>
              <a:gd name="connsiteY3" fmla="*/ 925552 h 939501"/>
              <a:gd name="connsiteX4" fmla="*/ 1138076 w 1138076"/>
              <a:gd name="connsiteY4" fmla="*/ 925552 h 9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076" h="939501">
                <a:moveTo>
                  <a:pt x="11803" y="0"/>
                </a:moveTo>
                <a:cubicBezTo>
                  <a:pt x="1581" y="197005"/>
                  <a:pt x="-8641" y="394010"/>
                  <a:pt x="11803" y="524108"/>
                </a:cubicBezTo>
                <a:cubicBezTo>
                  <a:pt x="32247" y="654206"/>
                  <a:pt x="67560" y="713679"/>
                  <a:pt x="134467" y="780586"/>
                </a:cubicBezTo>
                <a:cubicBezTo>
                  <a:pt x="201374" y="847493"/>
                  <a:pt x="245979" y="901391"/>
                  <a:pt x="413247" y="925552"/>
                </a:cubicBezTo>
                <a:cubicBezTo>
                  <a:pt x="580515" y="949713"/>
                  <a:pt x="859295" y="937632"/>
                  <a:pt x="1138076" y="92555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49" name="قوس 2048"/>
          <p:cNvSpPr/>
          <p:nvPr/>
        </p:nvSpPr>
        <p:spPr>
          <a:xfrm>
            <a:off x="2226069" y="4675202"/>
            <a:ext cx="1296000" cy="265239"/>
          </a:xfrm>
          <a:prstGeom prst="arc">
            <a:avLst>
              <a:gd name="adj1" fmla="val 1449100"/>
              <a:gd name="adj2" fmla="val 10426784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624" y="986406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805" y="673702"/>
            <a:ext cx="29432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5620774" y="831878"/>
            <a:ext cx="2983674" cy="432052"/>
          </a:xfrm>
          <a:prstGeom prst="wedgeRoundRectCallout">
            <a:avLst>
              <a:gd name="adj1" fmla="val -4757"/>
              <a:gd name="adj2" fmla="val 1412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رأسي خمس وحدات للأسفل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31 L -4.16667E-6 0.13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  <p:bldP spid="23" grpId="0" animBg="1"/>
      <p:bldP spid="62" grpId="0"/>
      <p:bldP spid="63" grpId="0"/>
      <p:bldP spid="64" grpId="0"/>
      <p:bldP spid="65" grpId="0"/>
      <p:bldP spid="66" grpId="0" animBg="1"/>
      <p:bldP spid="89" grpId="0" animBg="1"/>
      <p:bldP spid="89" grpId="1" animBg="1"/>
      <p:bldP spid="52" grpId="0"/>
      <p:bldP spid="53" grpId="0"/>
      <p:bldP spid="55" grpId="0"/>
      <p:bldP spid="56" grpId="0" animBg="1"/>
      <p:bldP spid="77" grpId="0" animBg="1"/>
      <p:bldP spid="34" grpId="0" animBg="1"/>
      <p:bldP spid="19" grpId="0" animBg="1"/>
      <p:bldP spid="72" grpId="0" animBg="1"/>
      <p:bldP spid="84" grpId="0"/>
      <p:bldP spid="91" grpId="0"/>
      <p:bldP spid="92" grpId="0"/>
      <p:bldP spid="93" grpId="0" animBg="1"/>
      <p:bldP spid="94" grpId="0" animBg="1"/>
      <p:bldP spid="2048" grpId="0" animBg="1"/>
      <p:bldP spid="2048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2049" grpId="0" animBg="1"/>
      <p:bldP spid="86" grpId="0" animBg="1"/>
      <p:bldP spid="8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/>
          <p:cNvGrpSpPr/>
          <p:nvPr/>
        </p:nvGrpSpPr>
        <p:grpSpPr>
          <a:xfrm>
            <a:off x="5313784" y="1695974"/>
            <a:ext cx="3074640" cy="1653093"/>
            <a:chOff x="5796136" y="4716041"/>
            <a:chExt cx="3290664" cy="1653093"/>
          </a:xfrm>
        </p:grpSpPr>
        <p:sp>
          <p:nvSpPr>
            <p:cNvPr id="20" name="مستطيل 1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364088" y="1752498"/>
            <a:ext cx="2880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( x + 6 )</a:t>
            </a:r>
            <a:r>
              <a:rPr lang="en-US" sz="2400" b="1" baseline="50000" dirty="0" smtClean="0"/>
              <a:t>2</a:t>
            </a:r>
            <a:r>
              <a:rPr lang="en-US" sz="2000" b="1" dirty="0" smtClean="0"/>
              <a:t>    , </a:t>
            </a:r>
            <a:r>
              <a:rPr lang="en-US" sz="2000" b="1" smtClean="0"/>
              <a:t>x &lt; </a:t>
            </a:r>
            <a:r>
              <a:rPr lang="en-US" sz="2000" b="1" dirty="0" smtClean="0"/>
              <a:t>- 5</a:t>
            </a:r>
            <a:endParaRPr lang="ar-SA" sz="2000" b="1" dirty="0" smtClean="0"/>
          </a:p>
        </p:txBody>
      </p:sp>
      <p:sp>
        <p:nvSpPr>
          <p:cNvPr id="8" name="مربع نص 7"/>
          <p:cNvSpPr txBox="1"/>
          <p:nvPr/>
        </p:nvSpPr>
        <p:spPr>
          <a:xfrm>
            <a:off x="7113984" y="2245911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17840" y="2245911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sp>
        <p:nvSpPr>
          <p:cNvPr id="12" name="مربع نص 11"/>
          <p:cNvSpPr txBox="1"/>
          <p:nvPr/>
        </p:nvSpPr>
        <p:spPr>
          <a:xfrm>
            <a:off x="6717940" y="2641181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- 5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1</a:t>
            </a:r>
            <a:endParaRPr lang="ar-SA" sz="20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5220072" y="2795069"/>
            <a:ext cx="1116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- 5 , 1 )</a:t>
            </a:r>
            <a:endParaRPr lang="ar-SA" sz="2000" b="1" dirty="0" smtClean="0"/>
          </a:p>
        </p:txBody>
      </p:sp>
      <p:sp>
        <p:nvSpPr>
          <p:cNvPr id="23" name="سهم مخطط إلى اليمين 22"/>
          <p:cNvSpPr/>
          <p:nvPr/>
        </p:nvSpPr>
        <p:spPr>
          <a:xfrm flipH="1">
            <a:off x="6355155" y="2828496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48"/>
          <p:cNvGrpSpPr/>
          <p:nvPr/>
        </p:nvGrpSpPr>
        <p:grpSpPr>
          <a:xfrm>
            <a:off x="1209328" y="1703899"/>
            <a:ext cx="3074640" cy="1653093"/>
            <a:chOff x="5796136" y="4716041"/>
            <a:chExt cx="3290664" cy="1653093"/>
          </a:xfrm>
        </p:grpSpPr>
        <p:sp>
          <p:nvSpPr>
            <p:cNvPr id="50" name="مستطيل 49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ستطيل مستدير الزوايا 50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1475656" y="1760423"/>
            <a:ext cx="25202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7   , - 5 ≤ x ≤ 2</a:t>
            </a:r>
            <a:endParaRPr lang="ar-SA" sz="2000" b="1" dirty="0" smtClean="0"/>
          </a:p>
        </p:txBody>
      </p:sp>
      <p:sp>
        <p:nvSpPr>
          <p:cNvPr id="54" name="مربع نص 53"/>
          <p:cNvSpPr txBox="1"/>
          <p:nvPr/>
        </p:nvSpPr>
        <p:spPr>
          <a:xfrm>
            <a:off x="2699792" y="2253836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7</a:t>
            </a:r>
            <a:endParaRPr lang="ar-SA" sz="2400" b="1" baseline="50000" dirty="0" smtClean="0"/>
          </a:p>
        </p:txBody>
      </p:sp>
      <p:grpSp>
        <p:nvGrpSpPr>
          <p:cNvPr id="58" name="مجموعة 57"/>
          <p:cNvGrpSpPr/>
          <p:nvPr/>
        </p:nvGrpSpPr>
        <p:grpSpPr>
          <a:xfrm>
            <a:off x="5313784" y="4152171"/>
            <a:ext cx="3074640" cy="1653093"/>
            <a:chOff x="5796136" y="4716041"/>
            <a:chExt cx="3290664" cy="1653093"/>
          </a:xfrm>
        </p:grpSpPr>
        <p:sp>
          <p:nvSpPr>
            <p:cNvPr id="59" name="مستطيل 58"/>
            <p:cNvSpPr/>
            <p:nvPr/>
          </p:nvSpPr>
          <p:spPr>
            <a:xfrm>
              <a:off x="5796136" y="5229200"/>
              <a:ext cx="3290664" cy="11399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ستطيل مستدير الزوايا 59"/>
            <p:cNvSpPr/>
            <p:nvPr/>
          </p:nvSpPr>
          <p:spPr>
            <a:xfrm>
              <a:off x="5796136" y="4716041"/>
              <a:ext cx="3290664" cy="51315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مربع نص 60"/>
          <p:cNvSpPr txBox="1"/>
          <p:nvPr/>
        </p:nvSpPr>
        <p:spPr>
          <a:xfrm>
            <a:off x="5314382" y="4208695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f ( x ) = |x - 4|   , x &gt; 2</a:t>
            </a:r>
            <a:endParaRPr lang="ar-SA" sz="2000" b="1" dirty="0" smtClean="0"/>
          </a:p>
        </p:txBody>
      </p:sp>
      <p:sp>
        <p:nvSpPr>
          <p:cNvPr id="62" name="مربع نص 61"/>
          <p:cNvSpPr txBox="1"/>
          <p:nvPr/>
        </p:nvSpPr>
        <p:spPr>
          <a:xfrm>
            <a:off x="7113984" y="4702108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5796136" y="4702108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|x|</a:t>
            </a:r>
            <a:endParaRPr lang="ar-SA" sz="2400" b="1" baseline="50000" dirty="0" smtClean="0"/>
          </a:p>
        </p:txBody>
      </p:sp>
      <p:sp>
        <p:nvSpPr>
          <p:cNvPr id="64" name="مربع نص 63"/>
          <p:cNvSpPr txBox="1"/>
          <p:nvPr/>
        </p:nvSpPr>
        <p:spPr>
          <a:xfrm>
            <a:off x="6717940" y="5097378"/>
            <a:ext cx="1620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عندما  </a:t>
            </a:r>
            <a:r>
              <a:rPr lang="en-US" sz="2000" b="1" dirty="0" smtClean="0"/>
              <a:t>x = 2</a:t>
            </a:r>
            <a:r>
              <a:rPr lang="ar-SA" sz="2000" b="1" dirty="0" smtClean="0"/>
              <a:t>  </a:t>
            </a:r>
          </a:p>
          <a:p>
            <a:r>
              <a:rPr lang="ar-SA" sz="2000" b="1" dirty="0" smtClean="0"/>
              <a:t>فإن : </a:t>
            </a:r>
            <a:r>
              <a:rPr lang="en-US" sz="2000" b="1" dirty="0" smtClean="0"/>
              <a:t>f ( x ) = 2</a:t>
            </a:r>
            <a:endParaRPr lang="ar-SA" sz="2000" b="1" dirty="0"/>
          </a:p>
        </p:txBody>
      </p:sp>
      <p:sp>
        <p:nvSpPr>
          <p:cNvPr id="65" name="مربع نص 64"/>
          <p:cNvSpPr txBox="1"/>
          <p:nvPr/>
        </p:nvSpPr>
        <p:spPr>
          <a:xfrm>
            <a:off x="5313784" y="5251266"/>
            <a:ext cx="9504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( 2 , 2 )</a:t>
            </a:r>
            <a:endParaRPr lang="ar-SA" sz="2000" b="1" dirty="0" smtClean="0"/>
          </a:p>
        </p:txBody>
      </p:sp>
      <p:sp>
        <p:nvSpPr>
          <p:cNvPr id="66" name="سهم مخطط إلى اليمين 65"/>
          <p:cNvSpPr/>
          <p:nvPr/>
        </p:nvSpPr>
        <p:spPr>
          <a:xfrm flipH="1">
            <a:off x="6355155" y="5284693"/>
            <a:ext cx="453752" cy="33325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/>
          <p:cNvSpPr txBox="1"/>
          <p:nvPr/>
        </p:nvSpPr>
        <p:spPr>
          <a:xfrm>
            <a:off x="2951820" y="2795069"/>
            <a:ext cx="1260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- 5 ≤ x ≤ 2</a:t>
            </a:r>
            <a:endParaRPr lang="ar-SA" sz="2000" b="1" dirty="0" smtClean="0"/>
          </a:p>
        </p:txBody>
      </p:sp>
      <p:sp>
        <p:nvSpPr>
          <p:cNvPr id="89" name="وسيلة شرح مستطيلة مستديرة الزوايا 88"/>
          <p:cNvSpPr/>
          <p:nvPr/>
        </p:nvSpPr>
        <p:spPr>
          <a:xfrm>
            <a:off x="6250517" y="3471959"/>
            <a:ext cx="2686706" cy="412633"/>
          </a:xfrm>
          <a:prstGeom prst="wedgeRoundRectCallout">
            <a:avLst>
              <a:gd name="adj1" fmla="val -22043"/>
              <a:gd name="adj2" fmla="val 148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أربع وحدات لليمين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553" y="3461436"/>
            <a:ext cx="2639343" cy="313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رابط كسهم مستقيم 67"/>
          <p:cNvCxnSpPr/>
          <p:nvPr/>
        </p:nvCxnSpPr>
        <p:spPr>
          <a:xfrm flipH="1">
            <a:off x="975557" y="3860103"/>
            <a:ext cx="26640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1163787" y="3788103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2683890" y="3788103"/>
            <a:ext cx="144000" cy="144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3" name="رابط كسهم مستقيم 72"/>
          <p:cNvCxnSpPr/>
          <p:nvPr/>
        </p:nvCxnSpPr>
        <p:spPr>
          <a:xfrm flipH="1">
            <a:off x="1331640" y="3860103"/>
            <a:ext cx="133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شكل بيضاوي 40"/>
          <p:cNvSpPr/>
          <p:nvPr/>
        </p:nvSpPr>
        <p:spPr>
          <a:xfrm>
            <a:off x="1148592" y="4962857"/>
            <a:ext cx="158400" cy="1309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حر 42"/>
          <p:cNvSpPr/>
          <p:nvPr/>
        </p:nvSpPr>
        <p:spPr>
          <a:xfrm>
            <a:off x="1667827" y="3783903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حر 12"/>
          <p:cNvSpPr/>
          <p:nvPr/>
        </p:nvSpPr>
        <p:spPr>
          <a:xfrm>
            <a:off x="603681" y="4494096"/>
            <a:ext cx="648000" cy="712095"/>
          </a:xfrm>
          <a:custGeom>
            <a:avLst/>
            <a:gdLst>
              <a:gd name="connsiteX0" fmla="*/ 667909 w 667909"/>
              <a:gd name="connsiteY0" fmla="*/ 445273 h 712095"/>
              <a:gd name="connsiteX1" fmla="*/ 548640 w 667909"/>
              <a:gd name="connsiteY1" fmla="*/ 667909 h 712095"/>
              <a:gd name="connsiteX2" fmla="*/ 437321 w 667909"/>
              <a:gd name="connsiteY2" fmla="*/ 707666 h 712095"/>
              <a:gd name="connsiteX3" fmla="*/ 270344 w 667909"/>
              <a:gd name="connsiteY3" fmla="*/ 604299 h 712095"/>
              <a:gd name="connsiteX4" fmla="*/ 0 w 667909"/>
              <a:gd name="connsiteY4" fmla="*/ 0 h 71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909" h="712095">
                <a:moveTo>
                  <a:pt x="667909" y="445273"/>
                </a:moveTo>
                <a:cubicBezTo>
                  <a:pt x="627490" y="534725"/>
                  <a:pt x="587071" y="624177"/>
                  <a:pt x="548640" y="667909"/>
                </a:cubicBezTo>
                <a:cubicBezTo>
                  <a:pt x="510209" y="711641"/>
                  <a:pt x="483704" y="718268"/>
                  <a:pt x="437321" y="707666"/>
                </a:cubicBezTo>
                <a:cubicBezTo>
                  <a:pt x="390938" y="697064"/>
                  <a:pt x="343231" y="722243"/>
                  <a:pt x="270344" y="604299"/>
                </a:cubicBezTo>
                <a:cubicBezTo>
                  <a:pt x="197457" y="486355"/>
                  <a:pt x="98728" y="243177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8" name="مجموعة 17"/>
          <p:cNvGrpSpPr/>
          <p:nvPr/>
        </p:nvGrpSpPr>
        <p:grpSpPr>
          <a:xfrm>
            <a:off x="1378131" y="4304144"/>
            <a:ext cx="1953831" cy="918036"/>
            <a:chOff x="1372631" y="4127693"/>
            <a:chExt cx="2062890" cy="918036"/>
          </a:xfrm>
        </p:grpSpPr>
        <p:cxnSp>
          <p:nvCxnSpPr>
            <p:cNvPr id="3" name="رابط كسهم مستقيم 2"/>
            <p:cNvCxnSpPr/>
            <p:nvPr/>
          </p:nvCxnSpPr>
          <p:spPr>
            <a:xfrm flipV="1">
              <a:off x="2346377" y="4127693"/>
              <a:ext cx="1089144" cy="9174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كسهم مستقيم 43"/>
            <p:cNvCxnSpPr/>
            <p:nvPr/>
          </p:nvCxnSpPr>
          <p:spPr>
            <a:xfrm flipH="1" flipV="1">
              <a:off x="1372631" y="4133995"/>
              <a:ext cx="1006902" cy="9117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مجموعة 52"/>
          <p:cNvGrpSpPr/>
          <p:nvPr/>
        </p:nvGrpSpPr>
        <p:grpSpPr>
          <a:xfrm>
            <a:off x="1307787" y="4302495"/>
            <a:ext cx="2040872" cy="921408"/>
            <a:chOff x="1306992" y="4126044"/>
            <a:chExt cx="2040872" cy="921408"/>
          </a:xfrm>
        </p:grpSpPr>
        <p:cxnSp>
          <p:nvCxnSpPr>
            <p:cNvPr id="55" name="رابط كسهم مستقيم 54"/>
            <p:cNvCxnSpPr/>
            <p:nvPr/>
          </p:nvCxnSpPr>
          <p:spPr>
            <a:xfrm flipV="1">
              <a:off x="2308746" y="4126044"/>
              <a:ext cx="1039118" cy="9214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كسهم مستقيم 55"/>
            <p:cNvCxnSpPr/>
            <p:nvPr/>
          </p:nvCxnSpPr>
          <p:spPr>
            <a:xfrm flipH="1" flipV="1">
              <a:off x="1306992" y="4126044"/>
              <a:ext cx="1006902" cy="9117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شكل بيضاوي 76"/>
          <p:cNvSpPr/>
          <p:nvPr/>
        </p:nvSpPr>
        <p:spPr>
          <a:xfrm>
            <a:off x="2683890" y="4758375"/>
            <a:ext cx="144000" cy="144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8" name="مجموعة 27"/>
          <p:cNvGrpSpPr/>
          <p:nvPr/>
        </p:nvGrpSpPr>
        <p:grpSpPr>
          <a:xfrm>
            <a:off x="2828305" y="4306502"/>
            <a:ext cx="1384993" cy="921408"/>
            <a:chOff x="2828305" y="4130051"/>
            <a:chExt cx="1384993" cy="921408"/>
          </a:xfrm>
        </p:grpSpPr>
        <p:cxnSp>
          <p:nvCxnSpPr>
            <p:cNvPr id="69" name="رابط كسهم مستقيم 68"/>
            <p:cNvCxnSpPr/>
            <p:nvPr/>
          </p:nvCxnSpPr>
          <p:spPr>
            <a:xfrm flipV="1">
              <a:off x="3174180" y="4130051"/>
              <a:ext cx="1039118" cy="9214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كسهم مستقيم 69"/>
            <p:cNvCxnSpPr/>
            <p:nvPr/>
          </p:nvCxnSpPr>
          <p:spPr>
            <a:xfrm rot="21420000" flipH="1" flipV="1">
              <a:off x="2828305" y="4708629"/>
              <a:ext cx="351023" cy="3331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شكل حر 5"/>
          <p:cNvSpPr/>
          <p:nvPr/>
        </p:nvSpPr>
        <p:spPr>
          <a:xfrm>
            <a:off x="1667827" y="3783903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86406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026" y="746147"/>
            <a:ext cx="3390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وسيلة شرح مستطيلة مستديرة الزوايا 85"/>
          <p:cNvSpPr/>
          <p:nvPr/>
        </p:nvSpPr>
        <p:spPr>
          <a:xfrm>
            <a:off x="6012160" y="1119910"/>
            <a:ext cx="2736305" cy="432052"/>
          </a:xfrm>
          <a:prstGeom prst="wedgeRoundRectCallout">
            <a:avLst>
              <a:gd name="adj1" fmla="val -20628"/>
              <a:gd name="adj2" fmla="val 1173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 ست وحدات لليسار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1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116 L -0.13924 -0.0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8744E-6 L 0.09584 -0.000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  <p:bldP spid="23" grpId="0" animBg="1"/>
      <p:bldP spid="52" grpId="0"/>
      <p:bldP spid="54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89" grpId="0" animBg="1"/>
      <p:bldP spid="89" grpId="1" animBg="1"/>
      <p:bldP spid="16" grpId="0" animBg="1"/>
      <p:bldP spid="72" grpId="0" animBg="1"/>
      <p:bldP spid="41" grpId="0" animBg="1"/>
      <p:bldP spid="43" grpId="0" animBg="1"/>
      <p:bldP spid="43" grpId="1" animBg="1"/>
      <p:bldP spid="43" grpId="2" animBg="1"/>
      <p:bldP spid="13" grpId="0" animBg="1"/>
      <p:bldP spid="77" grpId="0" animBg="1"/>
      <p:bldP spid="6" grpId="0" animBg="1"/>
      <p:bldP spid="6" grpId="1" animBg="1"/>
      <p:bldP spid="86" grpId="0" animBg="1"/>
      <p:bldP spid="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2419"/>
            <a:ext cx="36385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900211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774164" y="1887215"/>
            <a:ext cx="541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R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484885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(-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35" name="سهم لأعلى 34"/>
          <p:cNvSpPr/>
          <p:nvPr/>
        </p:nvSpPr>
        <p:spPr>
          <a:xfrm>
            <a:off x="6651963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مربع نص 14"/>
              <p:cNvSpPr txBox="1"/>
              <p:nvPr/>
            </p:nvSpPr>
            <p:spPr>
              <a:xfrm>
                <a:off x="1936009" y="1685541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sz="24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 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ar-SA" sz="1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09" y="1685541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مجموعة 9"/>
          <p:cNvGrpSpPr/>
          <p:nvPr/>
        </p:nvGrpSpPr>
        <p:grpSpPr>
          <a:xfrm rot="18960000">
            <a:off x="288167" y="3230742"/>
            <a:ext cx="3744000" cy="520560"/>
            <a:chOff x="169061" y="3255927"/>
            <a:chExt cx="3744000" cy="520560"/>
          </a:xfrm>
        </p:grpSpPr>
        <p:sp>
          <p:nvSpPr>
            <p:cNvPr id="38" name="دائرة مجوفة 37"/>
            <p:cNvSpPr/>
            <p:nvPr/>
          </p:nvSpPr>
          <p:spPr>
            <a:xfrm>
              <a:off x="1980795" y="3255927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cxnSp>
          <p:nvCxnSpPr>
            <p:cNvPr id="39" name="رابط كسهم مستقيم 38"/>
            <p:cNvCxnSpPr/>
            <p:nvPr/>
          </p:nvCxnSpPr>
          <p:spPr>
            <a:xfrm>
              <a:off x="169061" y="3345900"/>
              <a:ext cx="3744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مربع نص 41"/>
            <p:cNvSpPr txBox="1"/>
            <p:nvPr/>
          </p:nvSpPr>
          <p:spPr>
            <a:xfrm rot="2445747">
              <a:off x="1814148" y="3314822"/>
              <a:ext cx="4860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 smtClean="0"/>
                <a:t>0</a:t>
              </a:r>
              <a:endParaRPr lang="ar-SA" sz="2000" b="1" dirty="0"/>
            </a:p>
          </p:txBody>
        </p:sp>
      </p:grp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721496" y="4180598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447203" y="1972037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975" y="764704"/>
            <a:ext cx="1943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رابط كسهم مستقيم 39"/>
          <p:cNvCxnSpPr/>
          <p:nvPr/>
        </p:nvCxnSpPr>
        <p:spPr>
          <a:xfrm flipV="1">
            <a:off x="2051720" y="2068111"/>
            <a:ext cx="1317671" cy="1280671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V="1">
            <a:off x="683568" y="3356992"/>
            <a:ext cx="1371496" cy="1311921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 flipH="1" flipV="1">
            <a:off x="2082416" y="1886352"/>
            <a:ext cx="424" cy="147131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V="1">
            <a:off x="2082416" y="3357670"/>
            <a:ext cx="0" cy="1374398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 flipV="1">
            <a:off x="722928" y="2063919"/>
            <a:ext cx="2650299" cy="260080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47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  <p:bldP spid="34" grpId="0"/>
      <p:bldP spid="35" grpId="0" animBg="1"/>
      <p:bldP spid="15" grpId="0" animBg="1"/>
      <p:bldP spid="11" grpId="0" animBg="1"/>
      <p:bldP spid="11" grpId="1" animBg="1"/>
      <p:bldP spid="47" grpId="0" animBg="1"/>
      <p:bldP spid="47" grpId="1" animBg="1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39552" y="3389428"/>
            <a:ext cx="2774404" cy="3135916"/>
            <a:chOff x="539552" y="1556792"/>
            <a:chExt cx="2774404" cy="3135916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2639343" cy="313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مجموعة 1"/>
            <p:cNvGrpSpPr/>
            <p:nvPr/>
          </p:nvGrpSpPr>
          <p:grpSpPr>
            <a:xfrm>
              <a:off x="1547664" y="1827282"/>
              <a:ext cx="348942" cy="1426442"/>
              <a:chOff x="1547664" y="1827282"/>
              <a:chExt cx="348942" cy="1426442"/>
            </a:xfrm>
          </p:grpSpPr>
          <p:sp>
            <p:nvSpPr>
              <p:cNvPr id="43" name="مربع نص 42"/>
              <p:cNvSpPr txBox="1"/>
              <p:nvPr/>
            </p:nvSpPr>
            <p:spPr>
              <a:xfrm>
                <a:off x="1547664" y="2976725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ar-SA" sz="1200" b="1" baseline="50000" dirty="0" smtClean="0"/>
              </a:p>
            </p:txBody>
          </p:sp>
          <p:sp>
            <p:nvSpPr>
              <p:cNvPr id="45" name="مربع نص 44"/>
              <p:cNvSpPr txBox="1"/>
              <p:nvPr/>
            </p:nvSpPr>
            <p:spPr>
              <a:xfrm>
                <a:off x="1547664" y="2780928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20</a:t>
                </a:r>
                <a:endParaRPr lang="ar-SA" sz="1200" b="1" baseline="50000" dirty="0" smtClean="0"/>
              </a:p>
            </p:txBody>
          </p:sp>
          <p:sp>
            <p:nvSpPr>
              <p:cNvPr id="46" name="مربع نص 45"/>
              <p:cNvSpPr txBox="1"/>
              <p:nvPr/>
            </p:nvSpPr>
            <p:spPr>
              <a:xfrm>
                <a:off x="1548086" y="2593479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30</a:t>
                </a:r>
                <a:endParaRPr lang="ar-SA" sz="1200" b="1" baseline="50000" dirty="0" smtClean="0"/>
              </a:p>
            </p:txBody>
          </p:sp>
          <p:sp>
            <p:nvSpPr>
              <p:cNvPr id="47" name="مربع نص 46"/>
              <p:cNvSpPr txBox="1"/>
              <p:nvPr/>
            </p:nvSpPr>
            <p:spPr>
              <a:xfrm>
                <a:off x="1548086" y="2401838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40</a:t>
                </a:r>
                <a:endParaRPr lang="ar-SA" sz="1200" b="1" baseline="50000" dirty="0" smtClean="0"/>
              </a:p>
            </p:txBody>
          </p:sp>
          <p:sp>
            <p:nvSpPr>
              <p:cNvPr id="48" name="مربع نص 47"/>
              <p:cNvSpPr txBox="1"/>
              <p:nvPr/>
            </p:nvSpPr>
            <p:spPr>
              <a:xfrm>
                <a:off x="1547664" y="220637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50</a:t>
                </a:r>
                <a:endParaRPr lang="ar-SA" sz="1200" b="1" baseline="50000" dirty="0" smtClean="0"/>
              </a:p>
            </p:txBody>
          </p:sp>
          <p:sp>
            <p:nvSpPr>
              <p:cNvPr id="49" name="مربع نص 48"/>
              <p:cNvSpPr txBox="1"/>
              <p:nvPr/>
            </p:nvSpPr>
            <p:spPr>
              <a:xfrm>
                <a:off x="1548086" y="2018923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ar-SA" sz="1200" b="1" baseline="50000" dirty="0" smtClean="0"/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1548086" y="182728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70</a:t>
                </a:r>
                <a:endParaRPr lang="ar-SA" sz="1200" b="1" baseline="50000" dirty="0" smtClean="0"/>
              </a:p>
            </p:txBody>
          </p:sp>
        </p:grpSp>
        <p:grpSp>
          <p:nvGrpSpPr>
            <p:cNvPr id="3" name="مجموعة 2"/>
            <p:cNvGrpSpPr/>
            <p:nvPr/>
          </p:nvGrpSpPr>
          <p:grpSpPr>
            <a:xfrm>
              <a:off x="1887081" y="3276966"/>
              <a:ext cx="1426875" cy="283046"/>
              <a:chOff x="1887081" y="3276966"/>
              <a:chExt cx="1426875" cy="283046"/>
            </a:xfrm>
          </p:grpSpPr>
          <p:sp>
            <p:nvSpPr>
              <p:cNvPr id="44" name="مربع نص 43"/>
              <p:cNvSpPr txBox="1"/>
              <p:nvPr/>
            </p:nvSpPr>
            <p:spPr>
              <a:xfrm>
                <a:off x="1887081" y="3276966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ar-SA" sz="1200" b="1" baseline="50000" dirty="0" smtClean="0"/>
              </a:p>
            </p:txBody>
          </p:sp>
          <p:sp>
            <p:nvSpPr>
              <p:cNvPr id="52" name="مربع نص 51"/>
              <p:cNvSpPr txBox="1"/>
              <p:nvPr/>
            </p:nvSpPr>
            <p:spPr>
              <a:xfrm>
                <a:off x="2101340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20</a:t>
                </a:r>
                <a:endParaRPr lang="ar-SA" sz="1200" b="1" baseline="50000" dirty="0" smtClean="0"/>
              </a:p>
            </p:txBody>
          </p:sp>
          <p:sp>
            <p:nvSpPr>
              <p:cNvPr id="53" name="مربع نص 52"/>
              <p:cNvSpPr txBox="1"/>
              <p:nvPr/>
            </p:nvSpPr>
            <p:spPr>
              <a:xfrm>
                <a:off x="2333987" y="3276966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30</a:t>
                </a:r>
                <a:endParaRPr lang="ar-SA" sz="1200" b="1" baseline="50000" dirty="0" smtClean="0"/>
              </a:p>
            </p:txBody>
          </p:sp>
          <p:sp>
            <p:nvSpPr>
              <p:cNvPr id="54" name="مربع نص 53"/>
              <p:cNvSpPr txBox="1"/>
              <p:nvPr/>
            </p:nvSpPr>
            <p:spPr>
              <a:xfrm>
                <a:off x="2546251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40</a:t>
                </a:r>
                <a:endParaRPr lang="ar-SA" sz="1200" b="1" baseline="50000" dirty="0" smtClean="0"/>
              </a:p>
            </p:txBody>
          </p:sp>
          <p:sp>
            <p:nvSpPr>
              <p:cNvPr id="55" name="مربع نص 54"/>
              <p:cNvSpPr txBox="1"/>
              <p:nvPr/>
            </p:nvSpPr>
            <p:spPr>
              <a:xfrm>
                <a:off x="2764270" y="3281932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50</a:t>
                </a:r>
                <a:endParaRPr lang="ar-SA" sz="1200" b="1" baseline="50000" dirty="0" smtClean="0"/>
              </a:p>
            </p:txBody>
          </p:sp>
          <p:sp>
            <p:nvSpPr>
              <p:cNvPr id="137" name="مربع نص 136"/>
              <p:cNvSpPr txBox="1"/>
              <p:nvPr/>
            </p:nvSpPr>
            <p:spPr>
              <a:xfrm>
                <a:off x="2965436" y="3283013"/>
                <a:ext cx="348520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ar-SA" sz="1200" b="1" baseline="50000" dirty="0" smtClean="0"/>
              </a:p>
            </p:txBody>
          </p:sp>
        </p:grpSp>
      </p:grpSp>
      <p:sp>
        <p:nvSpPr>
          <p:cNvPr id="58" name="شكل حر 57"/>
          <p:cNvSpPr/>
          <p:nvPr/>
        </p:nvSpPr>
        <p:spPr>
          <a:xfrm flipV="1">
            <a:off x="1206674" y="5135875"/>
            <a:ext cx="1296000" cy="1271556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حر 58"/>
          <p:cNvSpPr/>
          <p:nvPr/>
        </p:nvSpPr>
        <p:spPr>
          <a:xfrm>
            <a:off x="1431083" y="3693028"/>
            <a:ext cx="864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حر 41"/>
          <p:cNvSpPr/>
          <p:nvPr/>
        </p:nvSpPr>
        <p:spPr>
          <a:xfrm>
            <a:off x="1206674" y="3677620"/>
            <a:ext cx="1296000" cy="1440000"/>
          </a:xfrm>
          <a:custGeom>
            <a:avLst/>
            <a:gdLst>
              <a:gd name="connsiteX0" fmla="*/ 936703 w 936703"/>
              <a:gd name="connsiteY0" fmla="*/ 0 h 1427356"/>
              <a:gd name="connsiteX1" fmla="*/ 457200 w 936703"/>
              <a:gd name="connsiteY1" fmla="*/ 1427356 h 1427356"/>
              <a:gd name="connsiteX2" fmla="*/ 0 w 936703"/>
              <a:gd name="connsiteY2" fmla="*/ 0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703" h="1427356">
                <a:moveTo>
                  <a:pt x="936703" y="0"/>
                </a:moveTo>
                <a:cubicBezTo>
                  <a:pt x="775010" y="713678"/>
                  <a:pt x="613317" y="1427356"/>
                  <a:pt x="457200" y="1427356"/>
                </a:cubicBezTo>
                <a:cubicBezTo>
                  <a:pt x="301083" y="1427356"/>
                  <a:pt x="150541" y="71367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/>
          <p:cNvGrpSpPr/>
          <p:nvPr/>
        </p:nvGrpSpPr>
        <p:grpSpPr>
          <a:xfrm>
            <a:off x="4147837" y="2069875"/>
            <a:ext cx="2783895" cy="639045"/>
            <a:chOff x="3732321" y="2765406"/>
            <a:chExt cx="2783895" cy="639045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4427984" y="2765406"/>
              <a:ext cx="2088232" cy="639045"/>
              <a:chOff x="4427984" y="2765406"/>
              <a:chExt cx="2088232" cy="639045"/>
            </a:xfrm>
          </p:grpSpPr>
          <p:grpSp>
            <p:nvGrpSpPr>
              <p:cNvPr id="5" name="مجموعة 4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73" name="مربع نص 72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74" name="مربع نص 73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75" name="رابط مستقيم 74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مربع نص 82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77" name="مربع نص 76"/>
              <p:cNvSpPr txBox="1"/>
              <p:nvPr/>
            </p:nvSpPr>
            <p:spPr>
              <a:xfrm>
                <a:off x="5090914" y="2877902"/>
                <a:ext cx="142530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+ 4 x + 1</a:t>
                </a:r>
                <a:endParaRPr lang="ar-SA" sz="2000" b="1" dirty="0" smtClean="0"/>
              </a:p>
            </p:txBody>
          </p:sp>
        </p:grpSp>
        <p:sp>
          <p:nvSpPr>
            <p:cNvPr id="71" name="مربع نص 70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86" name="مجموعة 85"/>
          <p:cNvGrpSpPr/>
          <p:nvPr/>
        </p:nvGrpSpPr>
        <p:grpSpPr>
          <a:xfrm>
            <a:off x="4139952" y="2573931"/>
            <a:ext cx="3248245" cy="639045"/>
            <a:chOff x="3732321" y="2765406"/>
            <a:chExt cx="3248245" cy="639045"/>
          </a:xfrm>
        </p:grpSpPr>
        <p:grpSp>
          <p:nvGrpSpPr>
            <p:cNvPr id="87" name="مجموعة 86"/>
            <p:cNvGrpSpPr/>
            <p:nvPr/>
          </p:nvGrpSpPr>
          <p:grpSpPr>
            <a:xfrm>
              <a:off x="4427984" y="2765406"/>
              <a:ext cx="2552582" cy="639045"/>
              <a:chOff x="4427984" y="2765406"/>
              <a:chExt cx="2552582" cy="639045"/>
            </a:xfrm>
          </p:grpSpPr>
          <p:grpSp>
            <p:nvGrpSpPr>
              <p:cNvPr id="89" name="مجموعة 88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91" name="مربع نص 90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92" name="مربع نص 91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93" name="رابط مستقيم 92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مربع نص 93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90" name="مربع نص 89"/>
              <p:cNvSpPr txBox="1"/>
              <p:nvPr/>
            </p:nvSpPr>
            <p:spPr>
              <a:xfrm>
                <a:off x="5090914" y="2877902"/>
                <a:ext cx="188965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</a:t>
                </a:r>
                <a:r>
                  <a:rPr lang="en-US" sz="2000" b="1" dirty="0"/>
                  <a:t>x – </a:t>
                </a:r>
                <a:r>
                  <a:rPr lang="en-US" sz="2000" b="1" dirty="0" smtClean="0"/>
                  <a:t>15 )</a:t>
                </a:r>
                <a:endParaRPr lang="ar-SA" sz="2000" b="1" dirty="0" smtClean="0"/>
              </a:p>
            </p:txBody>
          </p:sp>
        </p:grpSp>
        <p:sp>
          <p:nvSpPr>
            <p:cNvPr id="88" name="مربع نص 87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95" name="مجموعة 94"/>
          <p:cNvGrpSpPr/>
          <p:nvPr/>
        </p:nvGrpSpPr>
        <p:grpSpPr>
          <a:xfrm>
            <a:off x="4132243" y="3077987"/>
            <a:ext cx="3680117" cy="639045"/>
            <a:chOff x="3732321" y="2765406"/>
            <a:chExt cx="3680117" cy="639045"/>
          </a:xfrm>
        </p:grpSpPr>
        <p:grpSp>
          <p:nvGrpSpPr>
            <p:cNvPr id="96" name="مجموعة 95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98" name="مجموعة 97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00" name="مربع نص 99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01" name="مربع نص 100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02" name="رابط مستقيم 101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مربع نص 102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99" name="مربع نص 98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x )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15  ]</a:t>
                </a:r>
                <a:endParaRPr lang="ar-SA" sz="2000" b="1" dirty="0" smtClean="0"/>
              </a:p>
            </p:txBody>
          </p:sp>
        </p:grpSp>
        <p:sp>
          <p:nvSpPr>
            <p:cNvPr id="97" name="مربع نص 96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04" name="مجموعة 103"/>
          <p:cNvGrpSpPr/>
          <p:nvPr/>
        </p:nvGrpSpPr>
        <p:grpSpPr>
          <a:xfrm>
            <a:off x="4132243" y="3582043"/>
            <a:ext cx="4832245" cy="639045"/>
            <a:chOff x="3732321" y="2765406"/>
            <a:chExt cx="4832245" cy="639045"/>
          </a:xfrm>
        </p:grpSpPr>
        <p:grpSp>
          <p:nvGrpSpPr>
            <p:cNvPr id="105" name="مجموعة 104"/>
            <p:cNvGrpSpPr/>
            <p:nvPr/>
          </p:nvGrpSpPr>
          <p:grpSpPr>
            <a:xfrm>
              <a:off x="4427984" y="2765406"/>
              <a:ext cx="4136582" cy="639045"/>
              <a:chOff x="4427984" y="2765406"/>
              <a:chExt cx="4136582" cy="639045"/>
            </a:xfrm>
          </p:grpSpPr>
          <p:grpSp>
            <p:nvGrpSpPr>
              <p:cNvPr id="107" name="مجموعة 106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09" name="مربع نص 108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10" name="مربع نص 109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11" name="رابط مستقيم 110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مربع نص 111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08" name="مربع نص 107"/>
              <p:cNvSpPr txBox="1"/>
              <p:nvPr/>
            </p:nvSpPr>
            <p:spPr>
              <a:xfrm>
                <a:off x="5090914" y="2877902"/>
                <a:ext cx="347365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/>
                  <a:t> – </a:t>
                </a:r>
                <a:r>
                  <a:rPr lang="en-US" sz="2000" b="1" dirty="0" smtClean="0"/>
                  <a:t>60 x + 900 ) </a:t>
                </a:r>
                <a:r>
                  <a:rPr lang="en-US" sz="2000" b="1" dirty="0"/>
                  <a:t>– 15 – </a:t>
                </a:r>
                <a:r>
                  <a:rPr lang="en-US" sz="2000" b="1" dirty="0" smtClean="0"/>
                  <a:t>900  ]</a:t>
                </a:r>
                <a:endParaRPr lang="ar-SA" sz="2000" b="1" dirty="0" smtClean="0"/>
              </a:p>
            </p:txBody>
          </p:sp>
        </p:grpSp>
        <p:sp>
          <p:nvSpPr>
            <p:cNvPr id="106" name="مربع نص 105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13" name="مجموعة 112"/>
          <p:cNvGrpSpPr/>
          <p:nvPr/>
        </p:nvGrpSpPr>
        <p:grpSpPr>
          <a:xfrm>
            <a:off x="4127686" y="4086099"/>
            <a:ext cx="3680117" cy="639045"/>
            <a:chOff x="3732321" y="2765406"/>
            <a:chExt cx="3680117" cy="639045"/>
          </a:xfrm>
        </p:grpSpPr>
        <p:grpSp>
          <p:nvGrpSpPr>
            <p:cNvPr id="114" name="مجموعة 113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116" name="مجموعة 115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18" name="مربع نص 117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19" name="مربع نص 118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20" name="رابط مستقيم 119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مربع نص 120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17" name="مربع نص 116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[ ( x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30 )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915 ]</a:t>
                </a:r>
                <a:endParaRPr lang="ar-SA" sz="2000" b="1" dirty="0" smtClean="0"/>
              </a:p>
            </p:txBody>
          </p:sp>
        </p:grpSp>
        <p:sp>
          <p:nvSpPr>
            <p:cNvPr id="115" name="مربع نص 114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grpSp>
        <p:nvGrpSpPr>
          <p:cNvPr id="122" name="مجموعة 121"/>
          <p:cNvGrpSpPr/>
          <p:nvPr/>
        </p:nvGrpSpPr>
        <p:grpSpPr>
          <a:xfrm>
            <a:off x="4128787" y="4599680"/>
            <a:ext cx="3680117" cy="639045"/>
            <a:chOff x="3732321" y="2765406"/>
            <a:chExt cx="3680117" cy="639045"/>
          </a:xfrm>
        </p:grpSpPr>
        <p:grpSp>
          <p:nvGrpSpPr>
            <p:cNvPr id="123" name="مجموعة 122"/>
            <p:cNvGrpSpPr/>
            <p:nvPr/>
          </p:nvGrpSpPr>
          <p:grpSpPr>
            <a:xfrm>
              <a:off x="4427984" y="2765406"/>
              <a:ext cx="2984454" cy="639045"/>
              <a:chOff x="4427984" y="2765406"/>
              <a:chExt cx="2984454" cy="639045"/>
            </a:xfrm>
          </p:grpSpPr>
          <p:grpSp>
            <p:nvGrpSpPr>
              <p:cNvPr id="125" name="مجموعة 124"/>
              <p:cNvGrpSpPr/>
              <p:nvPr/>
            </p:nvGrpSpPr>
            <p:grpSpPr>
              <a:xfrm>
                <a:off x="4427984" y="2765406"/>
                <a:ext cx="790665" cy="639045"/>
                <a:chOff x="4765494" y="3707507"/>
                <a:chExt cx="790665" cy="639045"/>
              </a:xfrm>
            </p:grpSpPr>
            <p:sp>
              <p:nvSpPr>
                <p:cNvPr id="127" name="مربع نص 126"/>
                <p:cNvSpPr txBox="1"/>
                <p:nvPr/>
              </p:nvSpPr>
              <p:spPr>
                <a:xfrm>
                  <a:off x="5115979" y="3707507"/>
                  <a:ext cx="39604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</a:t>
                  </a:r>
                  <a:endParaRPr lang="ar-SA" sz="2000" b="1" dirty="0" smtClean="0"/>
                </a:p>
              </p:txBody>
            </p:sp>
            <p:sp>
              <p:nvSpPr>
                <p:cNvPr id="128" name="مربع نص 127"/>
                <p:cNvSpPr txBox="1"/>
                <p:nvPr/>
              </p:nvSpPr>
              <p:spPr>
                <a:xfrm>
                  <a:off x="5070729" y="3946442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 smtClean="0"/>
                    <a:t>15</a:t>
                  </a:r>
                  <a:endParaRPr lang="ar-SA" sz="2000" b="1" dirty="0" smtClean="0"/>
                </a:p>
              </p:txBody>
            </p:sp>
            <p:cxnSp>
              <p:nvCxnSpPr>
                <p:cNvPr id="129" name="رابط مستقيم 128"/>
                <p:cNvCxnSpPr/>
                <p:nvPr/>
              </p:nvCxnSpPr>
              <p:spPr>
                <a:xfrm flipH="1">
                  <a:off x="5171847" y="4028647"/>
                  <a:ext cx="2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مربع نص 129"/>
                <p:cNvSpPr txBox="1"/>
                <p:nvPr/>
              </p:nvSpPr>
              <p:spPr>
                <a:xfrm>
                  <a:off x="4765494" y="3815314"/>
                  <a:ext cx="48543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2000" b="1" dirty="0"/>
                    <a:t>–</a:t>
                  </a:r>
                  <a:endParaRPr lang="ar-SA" sz="2000" b="1" dirty="0" smtClean="0"/>
                </a:p>
              </p:txBody>
            </p:sp>
          </p:grpSp>
          <p:sp>
            <p:nvSpPr>
              <p:cNvPr id="126" name="مربع نص 125"/>
              <p:cNvSpPr txBox="1"/>
              <p:nvPr/>
            </p:nvSpPr>
            <p:spPr>
              <a:xfrm>
                <a:off x="5090914" y="2877902"/>
                <a:ext cx="23215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000" b="1" dirty="0" smtClean="0"/>
                  <a:t> ( x </a:t>
                </a:r>
                <a:r>
                  <a:rPr lang="en-US" sz="2000" b="1" dirty="0"/>
                  <a:t>– </a:t>
                </a:r>
                <a:r>
                  <a:rPr lang="en-US" sz="2000" b="1" dirty="0" smtClean="0"/>
                  <a:t>30 )</a:t>
                </a:r>
                <a:r>
                  <a:rPr lang="en-US" sz="2400" b="1" baseline="50000" dirty="0" smtClean="0"/>
                  <a:t>2</a:t>
                </a:r>
                <a:r>
                  <a:rPr lang="en-US" sz="2000" b="1" dirty="0" smtClean="0"/>
                  <a:t> +  61</a:t>
                </a:r>
                <a:endParaRPr lang="ar-SA" sz="2000" b="1" dirty="0" smtClean="0"/>
              </a:p>
            </p:txBody>
          </p:sp>
        </p:grpSp>
        <p:sp>
          <p:nvSpPr>
            <p:cNvPr id="124" name="مربع نص 123"/>
            <p:cNvSpPr txBox="1"/>
            <p:nvPr/>
          </p:nvSpPr>
          <p:spPr>
            <a:xfrm>
              <a:off x="3732321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latin typeface="Baskerville Old Face" panose="02020602080505020303" pitchFamily="18" charset="0"/>
                </a:rPr>
                <a:t>h</a:t>
              </a:r>
              <a:r>
                <a:rPr lang="en-US" sz="2000" b="1" dirty="0" smtClean="0"/>
                <a:t>( x ) =</a:t>
              </a:r>
              <a:endParaRPr lang="ar-SA" sz="2000" b="1" dirty="0" smtClean="0"/>
            </a:p>
          </p:txBody>
        </p:sp>
      </p:grpSp>
      <p:sp>
        <p:nvSpPr>
          <p:cNvPr id="8" name="وسيلة شرح مستطيلة مستديرة الزوايا 7"/>
          <p:cNvSpPr/>
          <p:nvPr/>
        </p:nvSpPr>
        <p:spPr>
          <a:xfrm>
            <a:off x="6658426" y="5517232"/>
            <a:ext cx="1626595" cy="612648"/>
          </a:xfrm>
          <a:prstGeom prst="wedgeRoundRectCallout">
            <a:avLst>
              <a:gd name="adj1" fmla="val -27083"/>
              <a:gd name="adj2" fmla="val -13339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رأسي </a:t>
            </a:r>
            <a:r>
              <a:rPr lang="en-US" b="1" dirty="0" smtClean="0">
                <a:solidFill>
                  <a:schemeClr val="tx1"/>
                </a:solidFill>
              </a:rPr>
              <a:t>61</a:t>
            </a:r>
            <a:r>
              <a:rPr lang="en-US" b="1" dirty="0" smtClean="0"/>
              <a:t> </a:t>
            </a:r>
            <a:r>
              <a:rPr lang="ar-SA" b="1" dirty="0" smtClean="0"/>
              <a:t> </a:t>
            </a:r>
            <a:r>
              <a:rPr lang="ar-SA" b="1" dirty="0" smtClean="0">
                <a:solidFill>
                  <a:schemeClr val="tx1"/>
                </a:solidFill>
              </a:rPr>
              <a:t>وحدة إلى الأعلى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2" name="وسيلة شرح مستطيلة مستديرة الزوايا 131"/>
          <p:cNvSpPr/>
          <p:nvPr/>
        </p:nvSpPr>
        <p:spPr>
          <a:xfrm>
            <a:off x="5868144" y="6200728"/>
            <a:ext cx="1626595" cy="612648"/>
          </a:xfrm>
          <a:prstGeom prst="wedgeRoundRectCallout">
            <a:avLst>
              <a:gd name="adj1" fmla="val -24741"/>
              <a:gd name="adj2" fmla="val -24533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انسحاب أفقي</a:t>
            </a:r>
            <a:r>
              <a:rPr lang="en-US" b="1" dirty="0" smtClean="0">
                <a:solidFill>
                  <a:schemeClr val="tx1"/>
                </a:solidFill>
              </a:rPr>
              <a:t>30 </a:t>
            </a:r>
            <a:r>
              <a:rPr lang="ar-SA" b="1" dirty="0" smtClean="0">
                <a:solidFill>
                  <a:schemeClr val="tx1"/>
                </a:solidFill>
              </a:rPr>
              <a:t>وحدة إلى اليمين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3" name="وسيلة شرح مستطيلة مستديرة الزوايا 132"/>
          <p:cNvSpPr/>
          <p:nvPr/>
        </p:nvSpPr>
        <p:spPr>
          <a:xfrm>
            <a:off x="4499992" y="6327032"/>
            <a:ext cx="1242818" cy="360040"/>
          </a:xfrm>
          <a:prstGeom prst="wedgeRoundRectCallout">
            <a:avLst>
              <a:gd name="adj1" fmla="val 19401"/>
              <a:gd name="adj2" fmla="val -3746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تضييق رأسي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4" name="وسيلة شرح مستطيلة مستديرة الزوايا 133"/>
          <p:cNvSpPr/>
          <p:nvPr/>
        </p:nvSpPr>
        <p:spPr>
          <a:xfrm>
            <a:off x="3676173" y="5517232"/>
            <a:ext cx="1226278" cy="612648"/>
          </a:xfrm>
          <a:prstGeom prst="wedgeRoundRectCallout">
            <a:avLst>
              <a:gd name="adj1" fmla="val 58997"/>
              <a:gd name="adj2" fmla="val -14272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انعكاس حول محور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5" name="مربع نص 134"/>
          <p:cNvSpPr txBox="1"/>
          <p:nvPr/>
        </p:nvSpPr>
        <p:spPr>
          <a:xfrm>
            <a:off x="1979712" y="2813364"/>
            <a:ext cx="12241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sp>
        <p:nvSpPr>
          <p:cNvPr id="136" name="مربع نص 135"/>
          <p:cNvSpPr txBox="1"/>
          <p:nvPr/>
        </p:nvSpPr>
        <p:spPr>
          <a:xfrm>
            <a:off x="683568" y="2813364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f ( x )  =  x</a:t>
            </a:r>
            <a:r>
              <a:rPr lang="en-US" sz="2400" b="1" baseline="50000" dirty="0" smtClean="0"/>
              <a:t>2</a:t>
            </a:r>
            <a:endParaRPr lang="ar-SA" sz="2400" b="1" baseline="50000" dirty="0" smtClean="0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869" y="737142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27" y="627300"/>
            <a:ext cx="511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27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16 L 0.07569 -0.0011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9 1.85185E-6 L 0.07361 -0.1733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9" grpId="0" animBg="1"/>
      <p:bldP spid="42" grpId="0" animBg="1"/>
      <p:bldP spid="42" grpId="1" animBg="1"/>
      <p:bldP spid="8" grpId="0" animBg="1"/>
      <p:bldP spid="132" grpId="0" animBg="1"/>
      <p:bldP spid="133" grpId="0" animBg="1"/>
      <p:bldP spid="134" grpId="0" animBg="1"/>
      <p:bldP spid="135" grpId="0"/>
      <p:bldP spid="1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ربع نص 160"/>
          <p:cNvSpPr txBox="1"/>
          <p:nvPr/>
        </p:nvSpPr>
        <p:spPr>
          <a:xfrm>
            <a:off x="7309090" y="3889312"/>
            <a:ext cx="12118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0 &lt; a &lt; 1 </a:t>
            </a:r>
            <a:endParaRPr lang="ar-SA" sz="2400" b="1" baseline="50000" dirty="0" smtClean="0">
              <a:solidFill>
                <a:srgbClr val="FF0000"/>
              </a:solidFill>
            </a:endParaRPr>
          </a:p>
        </p:txBody>
      </p:sp>
      <p:grpSp>
        <p:nvGrpSpPr>
          <p:cNvPr id="3073" name="مجموعة 3072"/>
          <p:cNvGrpSpPr/>
          <p:nvPr/>
        </p:nvGrpSpPr>
        <p:grpSpPr>
          <a:xfrm>
            <a:off x="5978555" y="2132856"/>
            <a:ext cx="1340006" cy="400110"/>
            <a:chOff x="4644008" y="1654089"/>
            <a:chExt cx="1340006" cy="400110"/>
          </a:xfrm>
        </p:grpSpPr>
        <p:grpSp>
          <p:nvGrpSpPr>
            <p:cNvPr id="153" name="مجموعة 152"/>
            <p:cNvGrpSpPr/>
            <p:nvPr/>
          </p:nvGrpSpPr>
          <p:grpSpPr>
            <a:xfrm>
              <a:off x="5547304" y="1654089"/>
              <a:ext cx="436710" cy="400110"/>
              <a:chOff x="6151482" y="2204864"/>
              <a:chExt cx="436710" cy="400110"/>
            </a:xfrm>
          </p:grpSpPr>
          <p:grpSp>
            <p:nvGrpSpPr>
              <p:cNvPr id="37" name="مجموعة 36"/>
              <p:cNvGrpSpPr/>
              <p:nvPr/>
            </p:nvGrpSpPr>
            <p:grpSpPr>
              <a:xfrm>
                <a:off x="6151482" y="2295922"/>
                <a:ext cx="436710" cy="216000"/>
                <a:chOff x="6151482" y="2276872"/>
                <a:chExt cx="436710" cy="288032"/>
              </a:xfrm>
            </p:grpSpPr>
            <p:cxnSp>
              <p:nvCxnSpPr>
                <p:cNvPr id="18" name="رابط مستقيم 17"/>
                <p:cNvCxnSpPr/>
                <p:nvPr/>
              </p:nvCxnSpPr>
              <p:spPr>
                <a:xfrm>
                  <a:off x="6162675" y="2420888"/>
                  <a:ext cx="65509" cy="144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رابط مستقيم 27"/>
                <p:cNvCxnSpPr/>
                <p:nvPr/>
              </p:nvCxnSpPr>
              <p:spPr>
                <a:xfrm flipV="1">
                  <a:off x="6228184" y="2276872"/>
                  <a:ext cx="72008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رابط مستقيم 32"/>
                <p:cNvCxnSpPr/>
                <p:nvPr/>
              </p:nvCxnSpPr>
              <p:spPr>
                <a:xfrm>
                  <a:off x="6300192" y="2276872"/>
                  <a:ext cx="28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رابط مستقيم 150"/>
                <p:cNvCxnSpPr/>
                <p:nvPr/>
              </p:nvCxnSpPr>
              <p:spPr>
                <a:xfrm rot="16680000" flipH="1">
                  <a:off x="6115482" y="2454287"/>
                  <a:ext cx="7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مربع نص 153"/>
              <p:cNvSpPr txBox="1"/>
              <p:nvPr/>
            </p:nvSpPr>
            <p:spPr>
              <a:xfrm>
                <a:off x="6214467" y="220486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/>
                  <a:t> x </a:t>
                </a:r>
                <a:endParaRPr lang="ar-SA" sz="2400" b="1" baseline="50000" dirty="0" smtClean="0"/>
              </a:p>
            </p:txBody>
          </p:sp>
        </p:grpSp>
        <p:sp>
          <p:nvSpPr>
            <p:cNvPr id="163" name="مربع نص 162"/>
            <p:cNvSpPr txBox="1"/>
            <p:nvPr/>
          </p:nvSpPr>
          <p:spPr>
            <a:xfrm>
              <a:off x="4644008" y="1654089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/>
                <a:t>f ( x ) =</a:t>
              </a:r>
              <a:endParaRPr lang="ar-SA" sz="2000" b="1" dirty="0" smtClean="0"/>
            </a:p>
          </p:txBody>
        </p:sp>
      </p:grpSp>
      <p:grpSp>
        <p:nvGrpSpPr>
          <p:cNvPr id="3077" name="مجموعة 3076"/>
          <p:cNvGrpSpPr/>
          <p:nvPr/>
        </p:nvGrpSpPr>
        <p:grpSpPr>
          <a:xfrm>
            <a:off x="3732321" y="2639227"/>
            <a:ext cx="1847791" cy="616636"/>
            <a:chOff x="6161293" y="2783243"/>
            <a:chExt cx="1847791" cy="616636"/>
          </a:xfrm>
        </p:grpSpPr>
        <p:grpSp>
          <p:nvGrpSpPr>
            <p:cNvPr id="3072" name="مجموعة 3071"/>
            <p:cNvGrpSpPr/>
            <p:nvPr/>
          </p:nvGrpSpPr>
          <p:grpSpPr>
            <a:xfrm>
              <a:off x="7141291" y="2783243"/>
              <a:ext cx="867793" cy="616636"/>
              <a:chOff x="5781989" y="3602325"/>
              <a:chExt cx="867793" cy="616636"/>
            </a:xfrm>
          </p:grpSpPr>
          <p:grpSp>
            <p:nvGrpSpPr>
              <p:cNvPr id="174" name="مجموعة 173"/>
              <p:cNvGrpSpPr/>
              <p:nvPr/>
            </p:nvGrpSpPr>
            <p:grpSpPr>
              <a:xfrm>
                <a:off x="5781989" y="3674333"/>
                <a:ext cx="796710" cy="409410"/>
                <a:chOff x="6151482" y="2276872"/>
                <a:chExt cx="796710" cy="288032"/>
              </a:xfrm>
            </p:grpSpPr>
            <p:cxnSp>
              <p:nvCxnSpPr>
                <p:cNvPr id="175" name="رابط مستقيم 174"/>
                <p:cNvCxnSpPr/>
                <p:nvPr/>
              </p:nvCxnSpPr>
              <p:spPr>
                <a:xfrm>
                  <a:off x="6162675" y="2420888"/>
                  <a:ext cx="65509" cy="144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175"/>
                <p:cNvCxnSpPr/>
                <p:nvPr/>
              </p:nvCxnSpPr>
              <p:spPr>
                <a:xfrm flipV="1">
                  <a:off x="6228184" y="2276872"/>
                  <a:ext cx="72008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176"/>
                <p:cNvCxnSpPr/>
                <p:nvPr/>
              </p:nvCxnSpPr>
              <p:spPr>
                <a:xfrm>
                  <a:off x="6300192" y="2276872"/>
                  <a:ext cx="64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177"/>
                <p:cNvCxnSpPr/>
                <p:nvPr/>
              </p:nvCxnSpPr>
              <p:spPr>
                <a:xfrm rot="16680000" flipH="1">
                  <a:off x="6115482" y="2454287"/>
                  <a:ext cx="7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مربع نص 179"/>
              <p:cNvSpPr txBox="1"/>
              <p:nvPr/>
            </p:nvSpPr>
            <p:spPr>
              <a:xfrm>
                <a:off x="5893920" y="3602325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</a:t>
                </a:r>
                <a:endParaRPr lang="ar-SA" sz="2000" b="1" dirty="0" smtClean="0"/>
              </a:p>
            </p:txBody>
          </p:sp>
          <p:sp>
            <p:nvSpPr>
              <p:cNvPr id="181" name="مربع نص 180"/>
              <p:cNvSpPr txBox="1"/>
              <p:nvPr/>
            </p:nvSpPr>
            <p:spPr>
              <a:xfrm>
                <a:off x="5848670" y="3818851"/>
                <a:ext cx="48543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11</a:t>
                </a:r>
                <a:endParaRPr lang="ar-SA" sz="2000" b="1" dirty="0" smtClean="0"/>
              </a:p>
            </p:txBody>
          </p:sp>
          <p:cxnSp>
            <p:nvCxnSpPr>
              <p:cNvPr id="182" name="رابط مستقيم 181"/>
              <p:cNvCxnSpPr/>
              <p:nvPr/>
            </p:nvCxnSpPr>
            <p:spPr>
              <a:xfrm flipH="1">
                <a:off x="5949788" y="3913940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مربع نص 182"/>
              <p:cNvSpPr txBox="1"/>
              <p:nvPr/>
            </p:nvSpPr>
            <p:spPr>
              <a:xfrm>
                <a:off x="6161293" y="3751985"/>
                <a:ext cx="3549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* </a:t>
                </a:r>
                <a:endParaRPr lang="ar-SA" sz="2000" b="1" dirty="0" smtClean="0"/>
              </a:p>
            </p:txBody>
          </p:sp>
          <p:sp>
            <p:nvSpPr>
              <p:cNvPr id="184" name="مربع نص 183"/>
              <p:cNvSpPr txBox="1"/>
              <p:nvPr/>
            </p:nvSpPr>
            <p:spPr>
              <a:xfrm>
                <a:off x="6294859" y="3673599"/>
                <a:ext cx="3549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 </a:t>
                </a:r>
                <a:endParaRPr lang="ar-SA" sz="2000" b="1" dirty="0" smtClean="0"/>
              </a:p>
            </p:txBody>
          </p:sp>
        </p:grpSp>
        <p:sp>
          <p:nvSpPr>
            <p:cNvPr id="190" name="مربع نص 189"/>
            <p:cNvSpPr txBox="1"/>
            <p:nvPr/>
          </p:nvSpPr>
          <p:spPr>
            <a:xfrm>
              <a:off x="6161293" y="2884874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Baskerville Old Face" panose="02020602080505020303" pitchFamily="18" charset="0"/>
                </a:rPr>
                <a:t>I</a:t>
              </a:r>
              <a:r>
                <a:rPr lang="en-US" sz="2000" b="1" dirty="0" smtClean="0"/>
                <a:t> ( x ) =</a:t>
              </a:r>
              <a:endParaRPr lang="ar-SA" sz="2000" b="1" dirty="0" smtClean="0"/>
            </a:p>
          </p:txBody>
        </p:sp>
      </p:grpSp>
      <p:grpSp>
        <p:nvGrpSpPr>
          <p:cNvPr id="3076" name="مجموعة 3075"/>
          <p:cNvGrpSpPr/>
          <p:nvPr/>
        </p:nvGrpSpPr>
        <p:grpSpPr>
          <a:xfrm>
            <a:off x="1691680" y="5674361"/>
            <a:ext cx="1462178" cy="634959"/>
            <a:chOff x="2356194" y="2938057"/>
            <a:chExt cx="1462178" cy="634959"/>
          </a:xfrm>
        </p:grpSpPr>
        <p:grpSp>
          <p:nvGrpSpPr>
            <p:cNvPr id="155" name="مجموعة 154"/>
            <p:cNvGrpSpPr/>
            <p:nvPr/>
          </p:nvGrpSpPr>
          <p:grpSpPr>
            <a:xfrm>
              <a:off x="3271162" y="3019590"/>
              <a:ext cx="508710" cy="409410"/>
              <a:chOff x="6151482" y="2276872"/>
              <a:chExt cx="508710" cy="288032"/>
            </a:xfrm>
          </p:grpSpPr>
          <p:cxnSp>
            <p:nvCxnSpPr>
              <p:cNvPr id="156" name="رابط مستقيم 155"/>
              <p:cNvCxnSpPr/>
              <p:nvPr/>
            </p:nvCxnSpPr>
            <p:spPr>
              <a:xfrm>
                <a:off x="6162675" y="2420888"/>
                <a:ext cx="65509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رابط مستقيم 156"/>
              <p:cNvCxnSpPr/>
              <p:nvPr/>
            </p:nvCxnSpPr>
            <p:spPr>
              <a:xfrm flipV="1">
                <a:off x="6228184" y="2276872"/>
                <a:ext cx="72008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رابط مستقيم 157"/>
              <p:cNvCxnSpPr/>
              <p:nvPr/>
            </p:nvCxnSpPr>
            <p:spPr>
              <a:xfrm>
                <a:off x="6300192" y="2276872"/>
                <a:ext cx="3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رابط مستقيم 158"/>
              <p:cNvCxnSpPr/>
              <p:nvPr/>
            </p:nvCxnSpPr>
            <p:spPr>
              <a:xfrm rot="16680000" flipH="1">
                <a:off x="6115482" y="245428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مجموعة 163"/>
            <p:cNvGrpSpPr/>
            <p:nvPr/>
          </p:nvGrpSpPr>
          <p:grpSpPr>
            <a:xfrm>
              <a:off x="3347864" y="2938057"/>
              <a:ext cx="470508" cy="634959"/>
              <a:chOff x="4243270" y="4036389"/>
              <a:chExt cx="470508" cy="634959"/>
            </a:xfrm>
          </p:grpSpPr>
          <p:sp>
            <p:nvSpPr>
              <p:cNvPr id="165" name="مربع نص 164"/>
              <p:cNvSpPr txBox="1"/>
              <p:nvPr/>
            </p:nvSpPr>
            <p:spPr>
              <a:xfrm>
                <a:off x="4283968" y="4036389"/>
                <a:ext cx="39604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x</a:t>
                </a:r>
                <a:endParaRPr lang="ar-SA" sz="2000" b="1" dirty="0" smtClean="0"/>
              </a:p>
            </p:txBody>
          </p:sp>
          <p:sp>
            <p:nvSpPr>
              <p:cNvPr id="166" name="مربع نص 165"/>
              <p:cNvSpPr txBox="1"/>
              <p:nvPr/>
            </p:nvSpPr>
            <p:spPr>
              <a:xfrm>
                <a:off x="4243270" y="4271238"/>
                <a:ext cx="47050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b="1" dirty="0" smtClean="0"/>
                  <a:t>15</a:t>
                </a:r>
                <a:endParaRPr lang="ar-SA" sz="2000" b="1" dirty="0" smtClean="0"/>
              </a:p>
            </p:txBody>
          </p:sp>
          <p:cxnSp>
            <p:nvCxnSpPr>
              <p:cNvPr id="167" name="رابط مستقيم 166"/>
              <p:cNvCxnSpPr/>
              <p:nvPr/>
            </p:nvCxnSpPr>
            <p:spPr>
              <a:xfrm flipH="1">
                <a:off x="4339836" y="435752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مربع نص 197"/>
            <p:cNvSpPr txBox="1"/>
            <p:nvPr/>
          </p:nvSpPr>
          <p:spPr>
            <a:xfrm>
              <a:off x="2356194" y="3059956"/>
              <a:ext cx="9361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Baskerville Old Face" panose="02020602080505020303" pitchFamily="18" charset="0"/>
                </a:rPr>
                <a:t>I</a:t>
              </a:r>
              <a:r>
                <a:rPr lang="en-US" sz="2000" b="1" dirty="0" smtClean="0"/>
                <a:t> ( x ) =</a:t>
              </a:r>
              <a:endParaRPr lang="ar-SA" sz="2000" b="1" dirty="0" smtClean="0"/>
            </a:p>
          </p:txBody>
        </p:sp>
      </p:grpSp>
      <p:sp>
        <p:nvSpPr>
          <p:cNvPr id="200" name="مربع نص 199"/>
          <p:cNvSpPr txBox="1"/>
          <p:nvPr/>
        </p:nvSpPr>
        <p:spPr>
          <a:xfrm>
            <a:off x="5347151" y="3401152"/>
            <a:ext cx="3185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الدالة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( x )</a:t>
            </a:r>
            <a:r>
              <a:rPr lang="ar-SA" sz="2000" b="1" dirty="0" smtClean="0">
                <a:solidFill>
                  <a:srgbClr val="FF0000"/>
                </a:solidFill>
              </a:rPr>
              <a:t> على الصورة </a:t>
            </a:r>
            <a:r>
              <a:rPr lang="en-US" sz="2000" b="1" dirty="0" smtClean="0">
                <a:solidFill>
                  <a:srgbClr val="FF0000"/>
                </a:solidFill>
              </a:rPr>
              <a:t>f ( a x )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01" name="مربع نص 200"/>
          <p:cNvSpPr txBox="1"/>
          <p:nvPr/>
        </p:nvSpPr>
        <p:spPr>
          <a:xfrm>
            <a:off x="3588414" y="4384129"/>
            <a:ext cx="4935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أي أن التحويل الذي تم على الدالة </a:t>
            </a:r>
            <a:r>
              <a:rPr lang="en-US" sz="2000" b="1" dirty="0" smtClean="0">
                <a:solidFill>
                  <a:srgbClr val="FF0000"/>
                </a:solidFill>
              </a:rPr>
              <a:t>f ( x )</a:t>
            </a:r>
            <a:r>
              <a:rPr lang="ar-SA" sz="2000" b="1" dirty="0" smtClean="0">
                <a:solidFill>
                  <a:srgbClr val="FF0000"/>
                </a:solidFill>
              </a:rPr>
              <a:t> هو توسع أفقي 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02" name="مربع نص 201"/>
          <p:cNvSpPr txBox="1"/>
          <p:nvPr/>
        </p:nvSpPr>
        <p:spPr>
          <a:xfrm>
            <a:off x="3115136" y="5791786"/>
            <a:ext cx="5417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التي تصف مرور التيار في مصباح مقاومته </a:t>
            </a:r>
            <a:r>
              <a:rPr lang="en-US" sz="2000" b="1" dirty="0" smtClean="0"/>
              <a:t>15 </a:t>
            </a:r>
            <a:r>
              <a:rPr lang="ar-SA" sz="2000" b="1" dirty="0" smtClean="0"/>
              <a:t> أوم هي :</a:t>
            </a:r>
            <a:endParaRPr lang="ar-SA" sz="2000" b="1" dirty="0"/>
          </a:p>
        </p:txBody>
      </p:sp>
      <p:sp>
        <p:nvSpPr>
          <p:cNvPr id="205" name="مربع نص 204"/>
          <p:cNvSpPr txBox="1"/>
          <p:nvPr/>
        </p:nvSpPr>
        <p:spPr>
          <a:xfrm>
            <a:off x="5508104" y="2731333"/>
            <a:ext cx="29979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نكتب الدالة </a:t>
            </a:r>
            <a:r>
              <a:rPr lang="en-US" sz="2000" b="1" dirty="0">
                <a:latin typeface="Baskerville Old Face" panose="02020602080505020303" pitchFamily="18" charset="0"/>
              </a:rPr>
              <a:t>I</a:t>
            </a:r>
            <a:r>
              <a:rPr lang="en-US" sz="2000" b="1" dirty="0" smtClean="0"/>
              <a:t> ( x )</a:t>
            </a:r>
            <a:r>
              <a:rPr lang="ar-SA" sz="2000" b="1" dirty="0" smtClean="0"/>
              <a:t> على الصورة :</a:t>
            </a:r>
            <a:endParaRPr lang="ar-SA" sz="2000" b="1" dirty="0"/>
          </a:p>
        </p:txBody>
      </p:sp>
      <p:sp>
        <p:nvSpPr>
          <p:cNvPr id="206" name="مربع نص 205"/>
          <p:cNvSpPr txBox="1"/>
          <p:nvPr/>
        </p:nvSpPr>
        <p:spPr>
          <a:xfrm>
            <a:off x="7413598" y="2132856"/>
            <a:ext cx="11188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الدالة الأم :</a:t>
            </a:r>
            <a:endParaRPr lang="ar-SA" sz="20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928" y="620688"/>
            <a:ext cx="6629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576" y="878240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386" y="1556792"/>
            <a:ext cx="5724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337" y="5157192"/>
            <a:ext cx="40195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42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200" grpId="0"/>
      <p:bldP spid="201" grpId="0"/>
      <p:bldP spid="202" grpId="0"/>
      <p:bldP spid="205" grpId="0"/>
      <p:bldP spid="2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547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مربع نص 56"/>
          <p:cNvSpPr txBox="1"/>
          <p:nvPr/>
        </p:nvSpPr>
        <p:spPr>
          <a:xfrm>
            <a:off x="6012160" y="213285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2132856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sp>
        <p:nvSpPr>
          <p:cNvPr id="4" name="شكل حر 3"/>
          <p:cNvSpPr/>
          <p:nvPr/>
        </p:nvSpPr>
        <p:spPr>
          <a:xfrm rot="60000">
            <a:off x="7457827" y="2962645"/>
            <a:ext cx="28575" cy="1188000"/>
          </a:xfrm>
          <a:custGeom>
            <a:avLst/>
            <a:gdLst>
              <a:gd name="connsiteX0" fmla="*/ 28575 w 28575"/>
              <a:gd name="connsiteY0" fmla="*/ 0 h 1181100"/>
              <a:gd name="connsiteX1" fmla="*/ 0 w 28575"/>
              <a:gd name="connsiteY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1181100">
                <a:moveTo>
                  <a:pt x="28575" y="0"/>
                </a:moveTo>
                <a:lnTo>
                  <a:pt x="0" y="1181100"/>
                </a:lnTo>
              </a:path>
            </a:pathLst>
          </a:custGeom>
          <a:noFill/>
          <a:ln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6477000" y="3210293"/>
            <a:ext cx="466725" cy="933454"/>
          </a:xfrm>
          <a:custGeom>
            <a:avLst/>
            <a:gdLst>
              <a:gd name="connsiteX0" fmla="*/ 466725 w 466725"/>
              <a:gd name="connsiteY0" fmla="*/ 923929 h 933454"/>
              <a:gd name="connsiteX1" fmla="*/ 152400 w 466725"/>
              <a:gd name="connsiteY1" fmla="*/ 4 h 933454"/>
              <a:gd name="connsiteX2" fmla="*/ 0 w 466725"/>
              <a:gd name="connsiteY2" fmla="*/ 933454 h 93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" h="933454">
                <a:moveTo>
                  <a:pt x="466725" y="923929"/>
                </a:moveTo>
                <a:cubicBezTo>
                  <a:pt x="348456" y="461173"/>
                  <a:pt x="230187" y="-1583"/>
                  <a:pt x="152400" y="4"/>
                </a:cubicBezTo>
                <a:cubicBezTo>
                  <a:pt x="74613" y="1591"/>
                  <a:pt x="0" y="933454"/>
                  <a:pt x="0" y="93345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26"/>
          <p:cNvGrpSpPr/>
          <p:nvPr/>
        </p:nvGrpSpPr>
        <p:grpSpPr>
          <a:xfrm>
            <a:off x="6372200" y="4143747"/>
            <a:ext cx="1066697" cy="1209675"/>
            <a:chOff x="6372200" y="3495675"/>
            <a:chExt cx="1066697" cy="1209675"/>
          </a:xfrm>
        </p:grpSpPr>
        <p:sp>
          <p:nvSpPr>
            <p:cNvPr id="5" name="شكل حر 4"/>
            <p:cNvSpPr/>
            <p:nvPr/>
          </p:nvSpPr>
          <p:spPr>
            <a:xfrm>
              <a:off x="6943597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5" name="رابط كسهم مستقيم 14"/>
            <p:cNvCxnSpPr/>
            <p:nvPr/>
          </p:nvCxnSpPr>
          <p:spPr>
            <a:xfrm flipH="1">
              <a:off x="6372200" y="3505200"/>
              <a:ext cx="104672" cy="12001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547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مجموعة 25"/>
          <p:cNvGrpSpPr/>
          <p:nvPr/>
        </p:nvGrpSpPr>
        <p:grpSpPr>
          <a:xfrm>
            <a:off x="2479101" y="2962645"/>
            <a:ext cx="542805" cy="2190755"/>
            <a:chOff x="2479101" y="2314573"/>
            <a:chExt cx="542805" cy="2190755"/>
          </a:xfrm>
        </p:grpSpPr>
        <p:sp>
          <p:nvSpPr>
            <p:cNvPr id="75" name="شكل حر 74"/>
            <p:cNvSpPr/>
            <p:nvPr/>
          </p:nvSpPr>
          <p:spPr>
            <a:xfrm rot="60000">
              <a:off x="2993331" y="2314573"/>
              <a:ext cx="28575" cy="1188000"/>
            </a:xfrm>
            <a:custGeom>
              <a:avLst/>
              <a:gdLst>
                <a:gd name="connsiteX0" fmla="*/ 28575 w 28575"/>
                <a:gd name="connsiteY0" fmla="*/ 0 h 1181100"/>
                <a:gd name="connsiteX1" fmla="*/ 0 w 28575"/>
                <a:gd name="connsiteY1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181100">
                  <a:moveTo>
                    <a:pt x="28575" y="0"/>
                  </a:moveTo>
                  <a:lnTo>
                    <a:pt x="0" y="118110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شكل حر 75"/>
            <p:cNvSpPr/>
            <p:nvPr/>
          </p:nvSpPr>
          <p:spPr>
            <a:xfrm>
              <a:off x="2479101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907704" y="3210293"/>
            <a:ext cx="571525" cy="2143129"/>
            <a:chOff x="1907704" y="2562221"/>
            <a:chExt cx="571525" cy="2143129"/>
          </a:xfrm>
        </p:grpSpPr>
        <p:sp>
          <p:nvSpPr>
            <p:cNvPr id="78" name="شكل حر 77"/>
            <p:cNvSpPr/>
            <p:nvPr/>
          </p:nvSpPr>
          <p:spPr>
            <a:xfrm>
              <a:off x="2012504" y="2562221"/>
              <a:ext cx="466725" cy="933454"/>
            </a:xfrm>
            <a:custGeom>
              <a:avLst/>
              <a:gdLst>
                <a:gd name="connsiteX0" fmla="*/ 466725 w 466725"/>
                <a:gd name="connsiteY0" fmla="*/ 923929 h 933454"/>
                <a:gd name="connsiteX1" fmla="*/ 152400 w 466725"/>
                <a:gd name="connsiteY1" fmla="*/ 4 h 933454"/>
                <a:gd name="connsiteX2" fmla="*/ 0 w 466725"/>
                <a:gd name="connsiteY2" fmla="*/ 933454 h 93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5" h="933454">
                  <a:moveTo>
                    <a:pt x="466725" y="923929"/>
                  </a:moveTo>
                  <a:cubicBezTo>
                    <a:pt x="348456" y="461173"/>
                    <a:pt x="230187" y="-1583"/>
                    <a:pt x="152400" y="4"/>
                  </a:cubicBezTo>
                  <a:cubicBezTo>
                    <a:pt x="74613" y="1591"/>
                    <a:pt x="0" y="933454"/>
                    <a:pt x="0" y="93345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79" name="رابط كسهم مستقيم 78"/>
            <p:cNvCxnSpPr/>
            <p:nvPr/>
          </p:nvCxnSpPr>
          <p:spPr>
            <a:xfrm flipH="1">
              <a:off x="1907704" y="3505200"/>
              <a:ext cx="104672" cy="12001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مجموعة 28"/>
          <p:cNvGrpSpPr/>
          <p:nvPr/>
        </p:nvGrpSpPr>
        <p:grpSpPr>
          <a:xfrm>
            <a:off x="6358586" y="2962486"/>
            <a:ext cx="1088876" cy="1190786"/>
            <a:chOff x="6358586" y="2314414"/>
            <a:chExt cx="1088876" cy="1190786"/>
          </a:xfrm>
        </p:grpSpPr>
        <p:sp>
          <p:nvSpPr>
            <p:cNvPr id="80" name="شكل حر 79"/>
            <p:cNvSpPr/>
            <p:nvPr/>
          </p:nvSpPr>
          <p:spPr>
            <a:xfrm flipV="1">
              <a:off x="6952162" y="2492896"/>
              <a:ext cx="495300" cy="1006571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81" name="رابط كسهم مستقيم 80"/>
            <p:cNvCxnSpPr/>
            <p:nvPr/>
          </p:nvCxnSpPr>
          <p:spPr>
            <a:xfrm flipH="1" flipV="1">
              <a:off x="6358586" y="2314414"/>
              <a:ext cx="104672" cy="11907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83"/>
          <p:cNvGrpSpPr/>
          <p:nvPr/>
        </p:nvGrpSpPr>
        <p:grpSpPr>
          <a:xfrm flipH="1">
            <a:off x="1940991" y="2981536"/>
            <a:ext cx="540000" cy="2190755"/>
            <a:chOff x="2479101" y="2314573"/>
            <a:chExt cx="542805" cy="2190755"/>
          </a:xfrm>
        </p:grpSpPr>
        <p:sp>
          <p:nvSpPr>
            <p:cNvPr id="85" name="شكل حر 84"/>
            <p:cNvSpPr/>
            <p:nvPr/>
          </p:nvSpPr>
          <p:spPr>
            <a:xfrm rot="60000">
              <a:off x="2993331" y="2314573"/>
              <a:ext cx="28575" cy="1188000"/>
            </a:xfrm>
            <a:custGeom>
              <a:avLst/>
              <a:gdLst>
                <a:gd name="connsiteX0" fmla="*/ 28575 w 28575"/>
                <a:gd name="connsiteY0" fmla="*/ 0 h 1181100"/>
                <a:gd name="connsiteX1" fmla="*/ 0 w 28575"/>
                <a:gd name="connsiteY1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181100">
                  <a:moveTo>
                    <a:pt x="28575" y="0"/>
                  </a:moveTo>
                  <a:lnTo>
                    <a:pt x="0" y="118110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شكل حر 86"/>
            <p:cNvSpPr/>
            <p:nvPr/>
          </p:nvSpPr>
          <p:spPr>
            <a:xfrm>
              <a:off x="2479101" y="3495675"/>
              <a:ext cx="495300" cy="1009653"/>
            </a:xfrm>
            <a:custGeom>
              <a:avLst/>
              <a:gdLst>
                <a:gd name="connsiteX0" fmla="*/ 495300 w 495300"/>
                <a:gd name="connsiteY0" fmla="*/ 9525 h 1009653"/>
                <a:gd name="connsiteX1" fmla="*/ 371475 w 495300"/>
                <a:gd name="connsiteY1" fmla="*/ 1009650 h 1009653"/>
                <a:gd name="connsiteX2" fmla="*/ 0 w 495300"/>
                <a:gd name="connsiteY2" fmla="*/ 0 h 100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09653">
                  <a:moveTo>
                    <a:pt x="495300" y="9525"/>
                  </a:moveTo>
                  <a:cubicBezTo>
                    <a:pt x="474662" y="510381"/>
                    <a:pt x="454025" y="1011237"/>
                    <a:pt x="371475" y="1009650"/>
                  </a:cubicBezTo>
                  <a:cubicBezTo>
                    <a:pt x="288925" y="1008063"/>
                    <a:pt x="63500" y="16827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852" y="903759"/>
            <a:ext cx="1714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457" y="856133"/>
            <a:ext cx="6915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74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  <p:bldP spid="4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531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مربع نص 56"/>
          <p:cNvSpPr txBox="1"/>
          <p:nvPr/>
        </p:nvSpPr>
        <p:spPr>
          <a:xfrm>
            <a:off x="6012160" y="1988840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1988840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sp>
        <p:nvSpPr>
          <p:cNvPr id="3" name="شكل حر 2"/>
          <p:cNvSpPr/>
          <p:nvPr/>
        </p:nvSpPr>
        <p:spPr>
          <a:xfrm>
            <a:off x="7346404" y="2924944"/>
            <a:ext cx="898004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5739138" y="4049638"/>
            <a:ext cx="1368000" cy="1080000"/>
          </a:xfrm>
          <a:custGeom>
            <a:avLst/>
            <a:gdLst>
              <a:gd name="connsiteX0" fmla="*/ 0 w 800100"/>
              <a:gd name="connsiteY0" fmla="*/ 0 h 800100"/>
              <a:gd name="connsiteX1" fmla="*/ 657225 w 800100"/>
              <a:gd name="connsiteY1" fmla="*/ 200025 h 800100"/>
              <a:gd name="connsiteX2" fmla="*/ 800100 w 80010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800100">
                <a:moveTo>
                  <a:pt x="0" y="0"/>
                </a:moveTo>
                <a:cubicBezTo>
                  <a:pt x="261937" y="33337"/>
                  <a:pt x="523875" y="66675"/>
                  <a:pt x="657225" y="200025"/>
                </a:cubicBezTo>
                <a:cubicBezTo>
                  <a:pt x="790575" y="333375"/>
                  <a:pt x="800100" y="800100"/>
                  <a:pt x="800100" y="80010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19028"/>
            <a:ext cx="2438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شكل حر 30"/>
          <p:cNvSpPr/>
          <p:nvPr/>
        </p:nvSpPr>
        <p:spPr>
          <a:xfrm>
            <a:off x="2881908" y="2963441"/>
            <a:ext cx="898004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حر 32"/>
          <p:cNvSpPr/>
          <p:nvPr/>
        </p:nvSpPr>
        <p:spPr>
          <a:xfrm flipV="1">
            <a:off x="5744666" y="2886843"/>
            <a:ext cx="1368000" cy="1080000"/>
          </a:xfrm>
          <a:custGeom>
            <a:avLst/>
            <a:gdLst>
              <a:gd name="connsiteX0" fmla="*/ 0 w 800100"/>
              <a:gd name="connsiteY0" fmla="*/ 0 h 800100"/>
              <a:gd name="connsiteX1" fmla="*/ 657225 w 800100"/>
              <a:gd name="connsiteY1" fmla="*/ 200025 h 800100"/>
              <a:gd name="connsiteX2" fmla="*/ 800100 w 80010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800100">
                <a:moveTo>
                  <a:pt x="0" y="0"/>
                </a:moveTo>
                <a:cubicBezTo>
                  <a:pt x="261937" y="33337"/>
                  <a:pt x="523875" y="66675"/>
                  <a:pt x="657225" y="200025"/>
                </a:cubicBezTo>
                <a:cubicBezTo>
                  <a:pt x="790575" y="333375"/>
                  <a:pt x="800100" y="800100"/>
                  <a:pt x="800100" y="800100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1285874" y="4096122"/>
            <a:ext cx="1188000" cy="288000"/>
          </a:xfrm>
          <a:custGeom>
            <a:avLst/>
            <a:gdLst>
              <a:gd name="connsiteX0" fmla="*/ 1114425 w 1114425"/>
              <a:gd name="connsiteY0" fmla="*/ 304800 h 304800"/>
              <a:gd name="connsiteX1" fmla="*/ 847725 w 1114425"/>
              <a:gd name="connsiteY1" fmla="*/ 161925 h 304800"/>
              <a:gd name="connsiteX2" fmla="*/ 390525 w 1114425"/>
              <a:gd name="connsiteY2" fmla="*/ 47625 h 304800"/>
              <a:gd name="connsiteX3" fmla="*/ 0 w 1114425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5" h="304800">
                <a:moveTo>
                  <a:pt x="1114425" y="304800"/>
                </a:moveTo>
                <a:cubicBezTo>
                  <a:pt x="1041400" y="254793"/>
                  <a:pt x="968375" y="204787"/>
                  <a:pt x="847725" y="161925"/>
                </a:cubicBezTo>
                <a:cubicBezTo>
                  <a:pt x="727075" y="119062"/>
                  <a:pt x="531812" y="74612"/>
                  <a:pt x="390525" y="47625"/>
                </a:cubicBezTo>
                <a:cubicBezTo>
                  <a:pt x="249238" y="20638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2447925" y="4340721"/>
            <a:ext cx="190500" cy="828000"/>
          </a:xfrm>
          <a:custGeom>
            <a:avLst/>
            <a:gdLst>
              <a:gd name="connsiteX0" fmla="*/ 0 w 190500"/>
              <a:gd name="connsiteY0" fmla="*/ 0 h 733425"/>
              <a:gd name="connsiteX1" fmla="*/ 123825 w 190500"/>
              <a:gd name="connsiteY1" fmla="*/ 257175 h 733425"/>
              <a:gd name="connsiteX2" fmla="*/ 161925 w 190500"/>
              <a:gd name="connsiteY2" fmla="*/ 438150 h 733425"/>
              <a:gd name="connsiteX3" fmla="*/ 190500 w 190500"/>
              <a:gd name="connsiteY3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733425">
                <a:moveTo>
                  <a:pt x="0" y="0"/>
                </a:moveTo>
                <a:cubicBezTo>
                  <a:pt x="48419" y="92075"/>
                  <a:pt x="96838" y="184150"/>
                  <a:pt x="123825" y="257175"/>
                </a:cubicBezTo>
                <a:cubicBezTo>
                  <a:pt x="150813" y="330200"/>
                  <a:pt x="150813" y="358775"/>
                  <a:pt x="161925" y="438150"/>
                </a:cubicBezTo>
                <a:cubicBezTo>
                  <a:pt x="173037" y="517525"/>
                  <a:pt x="190500" y="733425"/>
                  <a:pt x="190500" y="733425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حر 35"/>
          <p:cNvSpPr/>
          <p:nvPr/>
        </p:nvSpPr>
        <p:spPr>
          <a:xfrm rot="120000" flipH="1">
            <a:off x="2315369" y="4350246"/>
            <a:ext cx="144000" cy="828000"/>
          </a:xfrm>
          <a:custGeom>
            <a:avLst/>
            <a:gdLst>
              <a:gd name="connsiteX0" fmla="*/ 0 w 190500"/>
              <a:gd name="connsiteY0" fmla="*/ 0 h 733425"/>
              <a:gd name="connsiteX1" fmla="*/ 123825 w 190500"/>
              <a:gd name="connsiteY1" fmla="*/ 257175 h 733425"/>
              <a:gd name="connsiteX2" fmla="*/ 161925 w 190500"/>
              <a:gd name="connsiteY2" fmla="*/ 438150 h 733425"/>
              <a:gd name="connsiteX3" fmla="*/ 190500 w 190500"/>
              <a:gd name="connsiteY3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733425">
                <a:moveTo>
                  <a:pt x="0" y="0"/>
                </a:moveTo>
                <a:cubicBezTo>
                  <a:pt x="48419" y="92075"/>
                  <a:pt x="96838" y="184150"/>
                  <a:pt x="123825" y="257175"/>
                </a:cubicBezTo>
                <a:cubicBezTo>
                  <a:pt x="150813" y="330200"/>
                  <a:pt x="150813" y="358775"/>
                  <a:pt x="161925" y="438150"/>
                </a:cubicBezTo>
                <a:cubicBezTo>
                  <a:pt x="173037" y="517525"/>
                  <a:pt x="190500" y="733425"/>
                  <a:pt x="190500" y="7334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حر 36"/>
          <p:cNvSpPr/>
          <p:nvPr/>
        </p:nvSpPr>
        <p:spPr>
          <a:xfrm flipH="1">
            <a:off x="1173907" y="2976017"/>
            <a:ext cx="900000" cy="936104"/>
          </a:xfrm>
          <a:custGeom>
            <a:avLst/>
            <a:gdLst>
              <a:gd name="connsiteX0" fmla="*/ 0 w 628650"/>
              <a:gd name="connsiteY0" fmla="*/ 0 h 819150"/>
              <a:gd name="connsiteX1" fmla="*/ 133350 w 628650"/>
              <a:gd name="connsiteY1" fmla="*/ 609600 h 819150"/>
              <a:gd name="connsiteX2" fmla="*/ 628650 w 628650"/>
              <a:gd name="connsiteY2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819150">
                <a:moveTo>
                  <a:pt x="0" y="0"/>
                </a:moveTo>
                <a:cubicBezTo>
                  <a:pt x="14287" y="236537"/>
                  <a:pt x="28575" y="473075"/>
                  <a:pt x="133350" y="609600"/>
                </a:cubicBezTo>
                <a:cubicBezTo>
                  <a:pt x="238125" y="746125"/>
                  <a:pt x="628650" y="819150"/>
                  <a:pt x="628650" y="819150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576" y="1070447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242" y="875184"/>
            <a:ext cx="6200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62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  <p:bldP spid="3" grpId="0" animBg="1"/>
      <p:bldP spid="7" grpId="0" animBg="1"/>
      <p:bldP spid="7" grpId="1" animBg="1"/>
      <p:bldP spid="31" grpId="0" animBg="1"/>
      <p:bldP spid="33" grpId="0" animBg="1"/>
      <p:bldP spid="8" grpId="0" animBg="1"/>
      <p:bldP spid="8" grpId="1" animBg="1"/>
      <p:bldP spid="9" grpId="0" animBg="1"/>
      <p:bldP spid="36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مربع نص 56"/>
          <p:cNvSpPr txBox="1"/>
          <p:nvPr/>
        </p:nvSpPr>
        <p:spPr>
          <a:xfrm>
            <a:off x="6012160" y="1975305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|f ( x )|</a:t>
            </a:r>
            <a:endParaRPr lang="ar-SA" sz="2400" b="1" baseline="50000" dirty="0" smtClean="0"/>
          </a:p>
        </p:txBody>
      </p:sp>
      <p:sp>
        <p:nvSpPr>
          <p:cNvPr id="71" name="مربع نص 70"/>
          <p:cNvSpPr txBox="1"/>
          <p:nvPr/>
        </p:nvSpPr>
        <p:spPr>
          <a:xfrm>
            <a:off x="1403648" y="1975305"/>
            <a:ext cx="19442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g ( x )  =  f (|x|)</a:t>
            </a:r>
            <a:endParaRPr lang="ar-SA" sz="2400" b="1" baseline="50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449" y="2690796"/>
            <a:ext cx="2466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7111330" y="4119637"/>
            <a:ext cx="1246291" cy="1033082"/>
            <a:chOff x="7111330" y="3629116"/>
            <a:chExt cx="1246291" cy="1033082"/>
          </a:xfrm>
        </p:grpSpPr>
        <p:grpSp>
          <p:nvGrpSpPr>
            <p:cNvPr id="42" name="مجموعة 41"/>
            <p:cNvGrpSpPr/>
            <p:nvPr/>
          </p:nvGrpSpPr>
          <p:grpSpPr>
            <a:xfrm>
              <a:off x="7111330" y="3629116"/>
              <a:ext cx="288024" cy="74100"/>
              <a:chOff x="7236296" y="5407124"/>
              <a:chExt cx="288024" cy="74100"/>
            </a:xfrm>
          </p:grpSpPr>
          <p:cxnSp>
            <p:nvCxnSpPr>
              <p:cNvPr id="43" name="رابط كسهم مستقيم 4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شكل بيضاوي 4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5" name="شكل بيضاوي 4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7361182" y="3869523"/>
              <a:ext cx="288024" cy="74100"/>
              <a:chOff x="7236296" y="5407124"/>
              <a:chExt cx="288024" cy="74100"/>
            </a:xfrm>
          </p:grpSpPr>
          <p:cxnSp>
            <p:nvCxnSpPr>
              <p:cNvPr id="47" name="رابط كسهم مستقيم 46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شكل بيضاوي 47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شكل بيضاوي 4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0" name="مجموعة 49"/>
            <p:cNvGrpSpPr/>
            <p:nvPr/>
          </p:nvGrpSpPr>
          <p:grpSpPr>
            <a:xfrm>
              <a:off x="7603665" y="4106689"/>
              <a:ext cx="288024" cy="74100"/>
              <a:chOff x="7236296" y="5407124"/>
              <a:chExt cx="288024" cy="74100"/>
            </a:xfrm>
          </p:grpSpPr>
          <p:cxnSp>
            <p:nvCxnSpPr>
              <p:cNvPr id="51" name="رابط كسهم مستقيم 50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شكل بيضاوي 51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شكل بيضاوي 52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4" name="مجموعة 53"/>
            <p:cNvGrpSpPr/>
            <p:nvPr/>
          </p:nvGrpSpPr>
          <p:grpSpPr>
            <a:xfrm>
              <a:off x="7836639" y="4350932"/>
              <a:ext cx="288024" cy="74100"/>
              <a:chOff x="7236296" y="5407124"/>
              <a:chExt cx="288024" cy="74100"/>
            </a:xfrm>
          </p:grpSpPr>
          <p:cxnSp>
            <p:nvCxnSpPr>
              <p:cNvPr id="55" name="رابط كسهم مستقيم 5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شكل بيضاوي 5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شكل بيضاوي 5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59" name="مجموعة 58"/>
            <p:cNvGrpSpPr/>
            <p:nvPr/>
          </p:nvGrpSpPr>
          <p:grpSpPr>
            <a:xfrm>
              <a:off x="8069597" y="4588098"/>
              <a:ext cx="288024" cy="74100"/>
              <a:chOff x="7236296" y="5407124"/>
              <a:chExt cx="288024" cy="74100"/>
            </a:xfrm>
          </p:grpSpPr>
          <p:cxnSp>
            <p:nvCxnSpPr>
              <p:cNvPr id="60" name="رابط كسهم مستقيم 5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شكل بيضاوي 6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شكل بيضاوي 6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1" name="مجموعة 10"/>
          <p:cNvGrpSpPr/>
          <p:nvPr/>
        </p:nvGrpSpPr>
        <p:grpSpPr>
          <a:xfrm>
            <a:off x="5921102" y="2918842"/>
            <a:ext cx="1243178" cy="1037729"/>
            <a:chOff x="5921102" y="2428321"/>
            <a:chExt cx="1243178" cy="1037729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5921102" y="2428321"/>
              <a:ext cx="288024" cy="74100"/>
              <a:chOff x="7236296" y="5407124"/>
              <a:chExt cx="288024" cy="74100"/>
            </a:xfrm>
          </p:grpSpPr>
          <p:cxnSp>
            <p:nvCxnSpPr>
              <p:cNvPr id="4" name="رابط كسهم مستقيم 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شكل بيضاوي 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1" name="مجموعة 20"/>
            <p:cNvGrpSpPr/>
            <p:nvPr/>
          </p:nvGrpSpPr>
          <p:grpSpPr>
            <a:xfrm>
              <a:off x="6173110" y="2665487"/>
              <a:ext cx="288024" cy="74100"/>
              <a:chOff x="7236296" y="5407124"/>
              <a:chExt cx="288024" cy="74100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شكل بيضاوي 2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5" name="مجموعة 24"/>
            <p:cNvGrpSpPr/>
            <p:nvPr/>
          </p:nvGrpSpPr>
          <p:grpSpPr>
            <a:xfrm>
              <a:off x="6389134" y="2905894"/>
              <a:ext cx="288024" cy="74100"/>
              <a:chOff x="7236296" y="5407124"/>
              <a:chExt cx="288024" cy="74100"/>
            </a:xfrm>
          </p:grpSpPr>
          <p:cxnSp>
            <p:nvCxnSpPr>
              <p:cNvPr id="26" name="رابط كسهم مستقيم 2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شكل بيضاوي 2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0" name="مجموعة 29"/>
            <p:cNvGrpSpPr/>
            <p:nvPr/>
          </p:nvGrpSpPr>
          <p:grpSpPr>
            <a:xfrm>
              <a:off x="6641142" y="3143060"/>
              <a:ext cx="288024" cy="74100"/>
              <a:chOff x="7236296" y="5407124"/>
              <a:chExt cx="288024" cy="74100"/>
            </a:xfrm>
          </p:grpSpPr>
          <p:cxnSp>
            <p:nvCxnSpPr>
              <p:cNvPr id="32" name="رابط كسهم مستقيم 3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شكل بيضاوي 3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بيضاوي 3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8" name="مجموعة 37"/>
            <p:cNvGrpSpPr/>
            <p:nvPr/>
          </p:nvGrpSpPr>
          <p:grpSpPr>
            <a:xfrm>
              <a:off x="6876256" y="3391950"/>
              <a:ext cx="288024" cy="74100"/>
              <a:chOff x="7236296" y="5407124"/>
              <a:chExt cx="288024" cy="74100"/>
            </a:xfrm>
          </p:grpSpPr>
          <p:cxnSp>
            <p:nvCxnSpPr>
              <p:cNvPr id="39" name="رابط كسهم مستقيم 3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شكل بيضاوي 3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1" name="شكل بيضاوي 40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979" y="2695269"/>
            <a:ext cx="2466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مجموعة 12"/>
          <p:cNvGrpSpPr/>
          <p:nvPr/>
        </p:nvGrpSpPr>
        <p:grpSpPr>
          <a:xfrm>
            <a:off x="1259632" y="2923315"/>
            <a:ext cx="1008064" cy="788839"/>
            <a:chOff x="1259632" y="2432794"/>
            <a:chExt cx="1008064" cy="788839"/>
          </a:xfrm>
        </p:grpSpPr>
        <p:grpSp>
          <p:nvGrpSpPr>
            <p:cNvPr id="64" name="مجموعة 63"/>
            <p:cNvGrpSpPr/>
            <p:nvPr/>
          </p:nvGrpSpPr>
          <p:grpSpPr>
            <a:xfrm>
              <a:off x="1259632" y="2432794"/>
              <a:ext cx="288024" cy="74100"/>
              <a:chOff x="7236296" y="5407124"/>
              <a:chExt cx="288024" cy="74100"/>
            </a:xfrm>
          </p:grpSpPr>
          <p:cxnSp>
            <p:nvCxnSpPr>
              <p:cNvPr id="65" name="رابط كسهم مستقيم 6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شكل بيضاوي 6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شكل بيضاوي 66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68" name="مجموعة 67"/>
            <p:cNvGrpSpPr/>
            <p:nvPr/>
          </p:nvGrpSpPr>
          <p:grpSpPr>
            <a:xfrm>
              <a:off x="1511640" y="2669960"/>
              <a:ext cx="288024" cy="74100"/>
              <a:chOff x="7236296" y="5407124"/>
              <a:chExt cx="288024" cy="74100"/>
            </a:xfrm>
          </p:grpSpPr>
          <p:cxnSp>
            <p:nvCxnSpPr>
              <p:cNvPr id="69" name="رابط كسهم مستقيم 6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شكل بيضاوي 6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2" name="شكل بيضاوي 7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3" name="مجموعة 72"/>
            <p:cNvGrpSpPr/>
            <p:nvPr/>
          </p:nvGrpSpPr>
          <p:grpSpPr>
            <a:xfrm>
              <a:off x="1727664" y="2910367"/>
              <a:ext cx="288024" cy="74100"/>
              <a:chOff x="7236296" y="5407124"/>
              <a:chExt cx="288024" cy="74100"/>
            </a:xfrm>
          </p:grpSpPr>
          <p:cxnSp>
            <p:nvCxnSpPr>
              <p:cNvPr id="74" name="رابط كسهم مستقيم 7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شكل بيضاوي 7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6" name="شكل بيضاوي 7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7" name="مجموعة 76"/>
            <p:cNvGrpSpPr/>
            <p:nvPr/>
          </p:nvGrpSpPr>
          <p:grpSpPr>
            <a:xfrm>
              <a:off x="1979672" y="3147533"/>
              <a:ext cx="288024" cy="74100"/>
              <a:chOff x="7236296" y="5407124"/>
              <a:chExt cx="288024" cy="74100"/>
            </a:xfrm>
          </p:grpSpPr>
          <p:cxnSp>
            <p:nvCxnSpPr>
              <p:cNvPr id="78" name="رابط كسهم مستقيم 7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شكل بيضاوي 7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2" name="مجموعة 11"/>
          <p:cNvGrpSpPr/>
          <p:nvPr/>
        </p:nvGrpSpPr>
        <p:grpSpPr>
          <a:xfrm>
            <a:off x="2214786" y="3886944"/>
            <a:ext cx="1481365" cy="1270248"/>
            <a:chOff x="2214786" y="3396423"/>
            <a:chExt cx="1481365" cy="1270248"/>
          </a:xfrm>
        </p:grpSpPr>
        <p:grpSp>
          <p:nvGrpSpPr>
            <p:cNvPr id="81" name="مجموعة 80"/>
            <p:cNvGrpSpPr/>
            <p:nvPr/>
          </p:nvGrpSpPr>
          <p:grpSpPr>
            <a:xfrm>
              <a:off x="2449860" y="3633589"/>
              <a:ext cx="288024" cy="74100"/>
              <a:chOff x="7236296" y="5407124"/>
              <a:chExt cx="288024" cy="74100"/>
            </a:xfrm>
          </p:grpSpPr>
          <p:cxnSp>
            <p:nvCxnSpPr>
              <p:cNvPr id="82" name="رابط كسهم مستقيم 8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شكل بيضاوي 8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5" name="مجموعة 84"/>
            <p:cNvGrpSpPr/>
            <p:nvPr/>
          </p:nvGrpSpPr>
          <p:grpSpPr>
            <a:xfrm>
              <a:off x="2699712" y="3873996"/>
              <a:ext cx="288024" cy="74100"/>
              <a:chOff x="7236296" y="5407124"/>
              <a:chExt cx="288024" cy="74100"/>
            </a:xfrm>
          </p:grpSpPr>
          <p:cxnSp>
            <p:nvCxnSpPr>
              <p:cNvPr id="86" name="رابط كسهم مستقيم 8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شكل بيضاوي 8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9" name="مجموعة 88"/>
            <p:cNvGrpSpPr/>
            <p:nvPr/>
          </p:nvGrpSpPr>
          <p:grpSpPr>
            <a:xfrm>
              <a:off x="2942195" y="4111162"/>
              <a:ext cx="288024" cy="74100"/>
              <a:chOff x="7236296" y="5407124"/>
              <a:chExt cx="288024" cy="74100"/>
            </a:xfrm>
          </p:grpSpPr>
          <p:cxnSp>
            <p:nvCxnSpPr>
              <p:cNvPr id="90" name="رابط كسهم مستقيم 8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شكل بيضاوي 9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2" name="شكل بيضاوي 9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3" name="مجموعة 92"/>
            <p:cNvGrpSpPr/>
            <p:nvPr/>
          </p:nvGrpSpPr>
          <p:grpSpPr>
            <a:xfrm>
              <a:off x="3175169" y="4355405"/>
              <a:ext cx="288024" cy="74100"/>
              <a:chOff x="7236296" y="5407124"/>
              <a:chExt cx="288024" cy="74100"/>
            </a:xfrm>
          </p:grpSpPr>
          <p:cxnSp>
            <p:nvCxnSpPr>
              <p:cNvPr id="94" name="رابط كسهم مستقيم 9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شكل بيضاوي 9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6" name="شكل بيضاوي 9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7" name="مجموعة 96"/>
            <p:cNvGrpSpPr/>
            <p:nvPr/>
          </p:nvGrpSpPr>
          <p:grpSpPr>
            <a:xfrm>
              <a:off x="3408127" y="4592571"/>
              <a:ext cx="288024" cy="74100"/>
              <a:chOff x="7236296" y="5407124"/>
              <a:chExt cx="288024" cy="74100"/>
            </a:xfrm>
          </p:grpSpPr>
          <p:cxnSp>
            <p:nvCxnSpPr>
              <p:cNvPr id="98" name="رابط كسهم مستقيم 9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شكل بيضاوي 9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1" name="مجموعة 100"/>
            <p:cNvGrpSpPr/>
            <p:nvPr/>
          </p:nvGrpSpPr>
          <p:grpSpPr>
            <a:xfrm>
              <a:off x="2214786" y="3396423"/>
              <a:ext cx="288024" cy="74100"/>
              <a:chOff x="7236296" y="5407124"/>
              <a:chExt cx="288024" cy="74100"/>
            </a:xfrm>
          </p:grpSpPr>
          <p:cxnSp>
            <p:nvCxnSpPr>
              <p:cNvPr id="102" name="رابط كسهم مستقيم 10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شكل بيضاوي 10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4" name="شكل بيضاوي 10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05" name="مجموعة 104"/>
          <p:cNvGrpSpPr/>
          <p:nvPr/>
        </p:nvGrpSpPr>
        <p:grpSpPr>
          <a:xfrm flipV="1">
            <a:off x="7111330" y="3184962"/>
            <a:ext cx="1246291" cy="1008000"/>
            <a:chOff x="7111330" y="3629116"/>
            <a:chExt cx="1246291" cy="1033082"/>
          </a:xfrm>
        </p:grpSpPr>
        <p:grpSp>
          <p:nvGrpSpPr>
            <p:cNvPr id="106" name="مجموعة 105"/>
            <p:cNvGrpSpPr/>
            <p:nvPr/>
          </p:nvGrpSpPr>
          <p:grpSpPr>
            <a:xfrm>
              <a:off x="7111330" y="3629116"/>
              <a:ext cx="288024" cy="74100"/>
              <a:chOff x="7236296" y="5407124"/>
              <a:chExt cx="288024" cy="74100"/>
            </a:xfrm>
          </p:grpSpPr>
          <p:cxnSp>
            <p:nvCxnSpPr>
              <p:cNvPr id="123" name="رابط كسهم مستقيم 12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شكل بيضاوي 12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5" name="شكل بيضاوي 12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7" name="مجموعة 106"/>
            <p:cNvGrpSpPr/>
            <p:nvPr/>
          </p:nvGrpSpPr>
          <p:grpSpPr>
            <a:xfrm>
              <a:off x="7361182" y="3869523"/>
              <a:ext cx="288024" cy="74100"/>
              <a:chOff x="7236296" y="5407124"/>
              <a:chExt cx="288024" cy="74100"/>
            </a:xfrm>
          </p:grpSpPr>
          <p:cxnSp>
            <p:nvCxnSpPr>
              <p:cNvPr id="120" name="رابط كسهم مستقيم 119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شكل بيضاوي 120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شكل بيضاوي 121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8" name="مجموعة 107"/>
            <p:cNvGrpSpPr/>
            <p:nvPr/>
          </p:nvGrpSpPr>
          <p:grpSpPr>
            <a:xfrm>
              <a:off x="7603665" y="4106689"/>
              <a:ext cx="288024" cy="74100"/>
              <a:chOff x="7236296" y="5407124"/>
              <a:chExt cx="288024" cy="74100"/>
            </a:xfrm>
          </p:grpSpPr>
          <p:cxnSp>
            <p:nvCxnSpPr>
              <p:cNvPr id="117" name="رابط كسهم مستقيم 116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شكل بيضاوي 117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9" name="شكل بيضاوي 118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9" name="مجموعة 108"/>
            <p:cNvGrpSpPr/>
            <p:nvPr/>
          </p:nvGrpSpPr>
          <p:grpSpPr>
            <a:xfrm>
              <a:off x="7836639" y="4350932"/>
              <a:ext cx="288024" cy="74100"/>
              <a:chOff x="7236296" y="5407124"/>
              <a:chExt cx="288024" cy="74100"/>
            </a:xfrm>
          </p:grpSpPr>
          <p:cxnSp>
            <p:nvCxnSpPr>
              <p:cNvPr id="114" name="رابط كسهم مستقيم 113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شكل بيضاوي 114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6" name="شكل بيضاوي 115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0" name="مجموعة 109"/>
            <p:cNvGrpSpPr/>
            <p:nvPr/>
          </p:nvGrpSpPr>
          <p:grpSpPr>
            <a:xfrm>
              <a:off x="8069597" y="4588098"/>
              <a:ext cx="288024" cy="74100"/>
              <a:chOff x="7236296" y="5407124"/>
              <a:chExt cx="288024" cy="74100"/>
            </a:xfrm>
          </p:grpSpPr>
          <p:cxnSp>
            <p:nvCxnSpPr>
              <p:cNvPr id="111" name="رابط كسهم مستقيم 110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شكل بيضاوي 111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3" name="شكل بيضاوي 112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26" name="مجموعة 125"/>
          <p:cNvGrpSpPr/>
          <p:nvPr/>
        </p:nvGrpSpPr>
        <p:grpSpPr>
          <a:xfrm flipH="1">
            <a:off x="827585" y="3883992"/>
            <a:ext cx="1440000" cy="1270248"/>
            <a:chOff x="2214786" y="3396423"/>
            <a:chExt cx="1481365" cy="1270248"/>
          </a:xfrm>
        </p:grpSpPr>
        <p:grpSp>
          <p:nvGrpSpPr>
            <p:cNvPr id="127" name="مجموعة 126"/>
            <p:cNvGrpSpPr/>
            <p:nvPr/>
          </p:nvGrpSpPr>
          <p:grpSpPr>
            <a:xfrm>
              <a:off x="2449860" y="3633589"/>
              <a:ext cx="288024" cy="74100"/>
              <a:chOff x="7236296" y="5407124"/>
              <a:chExt cx="288024" cy="74100"/>
            </a:xfrm>
          </p:grpSpPr>
          <p:cxnSp>
            <p:nvCxnSpPr>
              <p:cNvPr id="148" name="رابط كسهم مستقيم 147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شكل بيضاوي 148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50" name="شكل بيضاوي 149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8" name="مجموعة 127"/>
            <p:cNvGrpSpPr/>
            <p:nvPr/>
          </p:nvGrpSpPr>
          <p:grpSpPr>
            <a:xfrm>
              <a:off x="2699712" y="3873996"/>
              <a:ext cx="288024" cy="74100"/>
              <a:chOff x="7236296" y="5407124"/>
              <a:chExt cx="288024" cy="74100"/>
            </a:xfrm>
          </p:grpSpPr>
          <p:cxnSp>
            <p:nvCxnSpPr>
              <p:cNvPr id="145" name="رابط كسهم مستقيم 144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شكل بيضاوي 145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7" name="شكل بيضاوي 146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9" name="مجموعة 128"/>
            <p:cNvGrpSpPr/>
            <p:nvPr/>
          </p:nvGrpSpPr>
          <p:grpSpPr>
            <a:xfrm>
              <a:off x="2942195" y="4111162"/>
              <a:ext cx="288024" cy="74100"/>
              <a:chOff x="7236296" y="5407124"/>
              <a:chExt cx="288024" cy="74100"/>
            </a:xfrm>
          </p:grpSpPr>
          <p:cxnSp>
            <p:nvCxnSpPr>
              <p:cNvPr id="142" name="رابط كسهم مستقيم 141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شكل بيضاوي 142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4" name="شكل بيضاوي 143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0" name="مجموعة 129"/>
            <p:cNvGrpSpPr/>
            <p:nvPr/>
          </p:nvGrpSpPr>
          <p:grpSpPr>
            <a:xfrm>
              <a:off x="3175169" y="4355405"/>
              <a:ext cx="288024" cy="74100"/>
              <a:chOff x="7236296" y="5407124"/>
              <a:chExt cx="288024" cy="74100"/>
            </a:xfrm>
          </p:grpSpPr>
          <p:cxnSp>
            <p:nvCxnSpPr>
              <p:cNvPr id="139" name="رابط كسهم مستقيم 138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شكل بيضاوي 139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1" name="شكل بيضاوي 140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1" name="مجموعة 130"/>
            <p:cNvGrpSpPr/>
            <p:nvPr/>
          </p:nvGrpSpPr>
          <p:grpSpPr>
            <a:xfrm>
              <a:off x="3408127" y="4592571"/>
              <a:ext cx="288024" cy="74100"/>
              <a:chOff x="7236296" y="5407124"/>
              <a:chExt cx="288024" cy="74100"/>
            </a:xfrm>
          </p:grpSpPr>
          <p:cxnSp>
            <p:nvCxnSpPr>
              <p:cNvPr id="136" name="رابط كسهم مستقيم 135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شكل بيضاوي 136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8" name="شكل بيضاوي 137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2" name="مجموعة 131"/>
            <p:cNvGrpSpPr/>
            <p:nvPr/>
          </p:nvGrpSpPr>
          <p:grpSpPr>
            <a:xfrm>
              <a:off x="2214786" y="3396423"/>
              <a:ext cx="288024" cy="74100"/>
              <a:chOff x="7236296" y="5407124"/>
              <a:chExt cx="288024" cy="74100"/>
            </a:xfrm>
          </p:grpSpPr>
          <p:cxnSp>
            <p:nvCxnSpPr>
              <p:cNvPr id="133" name="رابط كسهم مستقيم 132"/>
              <p:cNvCxnSpPr/>
              <p:nvPr/>
            </p:nvCxnSpPr>
            <p:spPr>
              <a:xfrm flipH="1">
                <a:off x="7308304" y="5445224"/>
                <a:ext cx="18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شكل بيضاوي 133"/>
              <p:cNvSpPr/>
              <p:nvPr/>
            </p:nvSpPr>
            <p:spPr>
              <a:xfrm>
                <a:off x="7452320" y="5409224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5" name="شكل بيضاوي 134"/>
              <p:cNvSpPr/>
              <p:nvPr/>
            </p:nvSpPr>
            <p:spPr>
              <a:xfrm>
                <a:off x="7236296" y="5407124"/>
                <a:ext cx="72000" cy="72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576" y="1070447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242" y="875184"/>
            <a:ext cx="6200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51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8897356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5868144" y="5805264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8" name="سهم لأعلى 7"/>
          <p:cNvSpPr/>
          <p:nvPr/>
        </p:nvSpPr>
        <p:spPr>
          <a:xfrm flipV="1">
            <a:off x="5508104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لأعلى 34"/>
          <p:cNvSpPr/>
          <p:nvPr/>
        </p:nvSpPr>
        <p:spPr>
          <a:xfrm>
            <a:off x="7164288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79512" y="1602632"/>
            <a:ext cx="3710558" cy="3122512"/>
            <a:chOff x="179512" y="1602632"/>
            <a:chExt cx="3710558" cy="3122512"/>
          </a:xfrm>
        </p:grpSpPr>
        <p:sp>
          <p:nvSpPr>
            <p:cNvPr id="37" name="دائرة مجوفة 36"/>
            <p:cNvSpPr/>
            <p:nvPr/>
          </p:nvSpPr>
          <p:spPr>
            <a:xfrm>
              <a:off x="1980795" y="3249000"/>
              <a:ext cx="180000" cy="18000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grpSp>
          <p:nvGrpSpPr>
            <p:cNvPr id="7" name="مجموعة 6"/>
            <p:cNvGrpSpPr/>
            <p:nvPr/>
          </p:nvGrpSpPr>
          <p:grpSpPr>
            <a:xfrm>
              <a:off x="179512" y="1602632"/>
              <a:ext cx="3710558" cy="3122512"/>
              <a:chOff x="179512" y="1602632"/>
              <a:chExt cx="3710558" cy="3122512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972419"/>
                <a:ext cx="3638550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5" name="مربع نص 14"/>
                  <p:cNvSpPr txBox="1"/>
                  <p:nvPr/>
                </p:nvSpPr>
                <p:spPr>
                  <a:xfrm>
                    <a:off x="179512" y="1602632"/>
                    <a:ext cx="18002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ar-SA" sz="24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  </m:t>
                              </m:r>
                            </m:fName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baseline="3000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func>
                        </m:oMath>
                      </m:oMathPara>
                    </a14:m>
                    <a:endParaRPr lang="ar-SA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 algn="ctr"/>
                    <a:endParaRPr lang="ar-SA" sz="12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" name="مربع نص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1602632"/>
                    <a:ext cx="1800200" cy="6463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شكل حر 2"/>
              <p:cNvSpPr/>
              <p:nvPr/>
            </p:nvSpPr>
            <p:spPr>
              <a:xfrm>
                <a:off x="914400" y="2194560"/>
                <a:ext cx="2286000" cy="1173488"/>
              </a:xfrm>
              <a:custGeom>
                <a:avLst/>
                <a:gdLst>
                  <a:gd name="connsiteX0" fmla="*/ 2286000 w 2286000"/>
                  <a:gd name="connsiteY0" fmla="*/ 15240 h 1173488"/>
                  <a:gd name="connsiteX1" fmla="*/ 1173480 w 2286000"/>
                  <a:gd name="connsiteY1" fmla="*/ 1173480 h 1173488"/>
                  <a:gd name="connsiteX2" fmla="*/ 0 w 2286000"/>
                  <a:gd name="connsiteY2" fmla="*/ 0 h 11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0" h="1173488">
                    <a:moveTo>
                      <a:pt x="2286000" y="15240"/>
                    </a:moveTo>
                    <a:cubicBezTo>
                      <a:pt x="1920240" y="595630"/>
                      <a:pt x="1554480" y="1176020"/>
                      <a:pt x="1173480" y="1173480"/>
                    </a:cubicBezTo>
                    <a:cubicBezTo>
                      <a:pt x="792480" y="1170940"/>
                      <a:pt x="396240" y="585470"/>
                      <a:pt x="0" y="0"/>
                    </a:cubicBezTo>
                  </a:path>
                </a:pathLst>
              </a:custGeom>
              <a:ln w="571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4" name="مربع نص 43"/>
              <p:cNvSpPr txBox="1"/>
              <p:nvPr/>
            </p:nvSpPr>
            <p:spPr>
              <a:xfrm>
                <a:off x="1980795" y="3318933"/>
                <a:ext cx="48606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1" dirty="0" smtClean="0"/>
                  <a:t>0</a:t>
                </a:r>
                <a:endParaRPr lang="ar-SA" sz="2000" b="1" dirty="0"/>
              </a:p>
            </p:txBody>
          </p:sp>
        </p:grpSp>
      </p:grpSp>
      <p:sp>
        <p:nvSpPr>
          <p:cNvPr id="6" name="شكل حر 5"/>
          <p:cNvSpPr/>
          <p:nvPr/>
        </p:nvSpPr>
        <p:spPr>
          <a:xfrm>
            <a:off x="2103120" y="2209800"/>
            <a:ext cx="1082040" cy="1158240"/>
          </a:xfrm>
          <a:custGeom>
            <a:avLst/>
            <a:gdLst>
              <a:gd name="connsiteX0" fmla="*/ 1082040 w 1082040"/>
              <a:gd name="connsiteY0" fmla="*/ 0 h 1158240"/>
              <a:gd name="connsiteX1" fmla="*/ 990600 w 1082040"/>
              <a:gd name="connsiteY1" fmla="*/ 198120 h 1158240"/>
              <a:gd name="connsiteX2" fmla="*/ 838200 w 1082040"/>
              <a:gd name="connsiteY2" fmla="*/ 441960 h 1158240"/>
              <a:gd name="connsiteX3" fmla="*/ 685800 w 1082040"/>
              <a:gd name="connsiteY3" fmla="*/ 640080 h 1158240"/>
              <a:gd name="connsiteX4" fmla="*/ 518160 w 1082040"/>
              <a:gd name="connsiteY4" fmla="*/ 853440 h 1158240"/>
              <a:gd name="connsiteX5" fmla="*/ 381000 w 1082040"/>
              <a:gd name="connsiteY5" fmla="*/ 975360 h 1158240"/>
              <a:gd name="connsiteX6" fmla="*/ 228600 w 1082040"/>
              <a:gd name="connsiteY6" fmla="*/ 1082040 h 1158240"/>
              <a:gd name="connsiteX7" fmla="*/ 121920 w 1082040"/>
              <a:gd name="connsiteY7" fmla="*/ 1127760 h 1158240"/>
              <a:gd name="connsiteX8" fmla="*/ 0 w 1082040"/>
              <a:gd name="connsiteY8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040" h="1158240">
                <a:moveTo>
                  <a:pt x="1082040" y="0"/>
                </a:moveTo>
                <a:cubicBezTo>
                  <a:pt x="1056640" y="62230"/>
                  <a:pt x="1031240" y="124460"/>
                  <a:pt x="990600" y="198120"/>
                </a:cubicBezTo>
                <a:cubicBezTo>
                  <a:pt x="949960" y="271780"/>
                  <a:pt x="889000" y="368300"/>
                  <a:pt x="838200" y="441960"/>
                </a:cubicBezTo>
                <a:cubicBezTo>
                  <a:pt x="787400" y="515620"/>
                  <a:pt x="739140" y="571500"/>
                  <a:pt x="685800" y="640080"/>
                </a:cubicBezTo>
                <a:cubicBezTo>
                  <a:pt x="632460" y="708660"/>
                  <a:pt x="568960" y="797560"/>
                  <a:pt x="518160" y="853440"/>
                </a:cubicBezTo>
                <a:cubicBezTo>
                  <a:pt x="467360" y="909320"/>
                  <a:pt x="429260" y="937260"/>
                  <a:pt x="381000" y="975360"/>
                </a:cubicBezTo>
                <a:cubicBezTo>
                  <a:pt x="332740" y="1013460"/>
                  <a:pt x="271780" y="1056640"/>
                  <a:pt x="228600" y="1082040"/>
                </a:cubicBezTo>
                <a:cubicBezTo>
                  <a:pt x="185420" y="1107440"/>
                  <a:pt x="160020" y="1115060"/>
                  <a:pt x="121920" y="1127760"/>
                </a:cubicBezTo>
                <a:cubicBezTo>
                  <a:pt x="83820" y="1140460"/>
                  <a:pt x="41910" y="1149350"/>
                  <a:pt x="0" y="1158240"/>
                </a:cubicBezTo>
              </a:path>
            </a:pathLst>
          </a:cu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حر 51"/>
          <p:cNvSpPr/>
          <p:nvPr/>
        </p:nvSpPr>
        <p:spPr>
          <a:xfrm flipH="1">
            <a:off x="929640" y="2194560"/>
            <a:ext cx="1207408" cy="1173488"/>
          </a:xfrm>
          <a:custGeom>
            <a:avLst/>
            <a:gdLst>
              <a:gd name="connsiteX0" fmla="*/ 1082040 w 1082040"/>
              <a:gd name="connsiteY0" fmla="*/ 0 h 1158240"/>
              <a:gd name="connsiteX1" fmla="*/ 990600 w 1082040"/>
              <a:gd name="connsiteY1" fmla="*/ 198120 h 1158240"/>
              <a:gd name="connsiteX2" fmla="*/ 838200 w 1082040"/>
              <a:gd name="connsiteY2" fmla="*/ 441960 h 1158240"/>
              <a:gd name="connsiteX3" fmla="*/ 685800 w 1082040"/>
              <a:gd name="connsiteY3" fmla="*/ 640080 h 1158240"/>
              <a:gd name="connsiteX4" fmla="*/ 518160 w 1082040"/>
              <a:gd name="connsiteY4" fmla="*/ 853440 h 1158240"/>
              <a:gd name="connsiteX5" fmla="*/ 381000 w 1082040"/>
              <a:gd name="connsiteY5" fmla="*/ 975360 h 1158240"/>
              <a:gd name="connsiteX6" fmla="*/ 228600 w 1082040"/>
              <a:gd name="connsiteY6" fmla="*/ 1082040 h 1158240"/>
              <a:gd name="connsiteX7" fmla="*/ 121920 w 1082040"/>
              <a:gd name="connsiteY7" fmla="*/ 1127760 h 1158240"/>
              <a:gd name="connsiteX8" fmla="*/ 0 w 1082040"/>
              <a:gd name="connsiteY8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2040" h="1158240">
                <a:moveTo>
                  <a:pt x="1082040" y="0"/>
                </a:moveTo>
                <a:cubicBezTo>
                  <a:pt x="1056640" y="62230"/>
                  <a:pt x="1031240" y="124460"/>
                  <a:pt x="990600" y="198120"/>
                </a:cubicBezTo>
                <a:cubicBezTo>
                  <a:pt x="949960" y="271780"/>
                  <a:pt x="889000" y="368300"/>
                  <a:pt x="838200" y="441960"/>
                </a:cubicBezTo>
                <a:cubicBezTo>
                  <a:pt x="787400" y="515620"/>
                  <a:pt x="739140" y="571500"/>
                  <a:pt x="685800" y="640080"/>
                </a:cubicBezTo>
                <a:cubicBezTo>
                  <a:pt x="632460" y="708660"/>
                  <a:pt x="568960" y="797560"/>
                  <a:pt x="518160" y="853440"/>
                </a:cubicBezTo>
                <a:cubicBezTo>
                  <a:pt x="467360" y="909320"/>
                  <a:pt x="429260" y="937260"/>
                  <a:pt x="381000" y="975360"/>
                </a:cubicBezTo>
                <a:cubicBezTo>
                  <a:pt x="332740" y="1013460"/>
                  <a:pt x="271780" y="1056640"/>
                  <a:pt x="228600" y="1082040"/>
                </a:cubicBezTo>
                <a:cubicBezTo>
                  <a:pt x="185420" y="1107440"/>
                  <a:pt x="160020" y="1115060"/>
                  <a:pt x="121920" y="1127760"/>
                </a:cubicBezTo>
                <a:cubicBezTo>
                  <a:pt x="83820" y="1140460"/>
                  <a:pt x="41910" y="1149350"/>
                  <a:pt x="0" y="115824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844" y="702308"/>
            <a:ext cx="2038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رابط كسهم مستقيم 48"/>
          <p:cNvCxnSpPr/>
          <p:nvPr/>
        </p:nvCxnSpPr>
        <p:spPr>
          <a:xfrm flipH="1" flipV="1">
            <a:off x="2066536" y="1916832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051936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356992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721496" y="4112496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489248" y="2096272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8" grpId="0" animBg="1"/>
      <p:bldP spid="35" grpId="0" animBg="1"/>
      <p:bldP spid="48" grpId="0"/>
      <p:bldP spid="6" grpId="0" animBg="1"/>
      <p:bldP spid="6" grpId="1" animBg="1"/>
      <p:bldP spid="52" grpId="0" animBg="1"/>
      <p:bldP spid="52" grpId="1" animBg="1"/>
      <p:bldP spid="11" grpId="0" animBg="1"/>
      <p:bldP spid="11" grpId="1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3673285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R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68433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5041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4355976" y="5805264"/>
            <a:ext cx="1448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سهم لأعلى 34"/>
          <p:cNvSpPr/>
          <p:nvPr/>
        </p:nvSpPr>
        <p:spPr>
          <a:xfrm>
            <a:off x="6629752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936" y="620688"/>
            <a:ext cx="2028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مجموعة 20"/>
          <p:cNvGrpSpPr/>
          <p:nvPr/>
        </p:nvGrpSpPr>
        <p:grpSpPr>
          <a:xfrm>
            <a:off x="179512" y="607722"/>
            <a:ext cx="3710558" cy="5269550"/>
            <a:chOff x="179512" y="714868"/>
            <a:chExt cx="3710558" cy="5269550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179512" y="1227232"/>
              <a:ext cx="3710558" cy="3486864"/>
              <a:chOff x="179512" y="1602632"/>
              <a:chExt cx="3710558" cy="3486864"/>
            </a:xfrm>
          </p:grpSpPr>
          <p:sp>
            <p:nvSpPr>
              <p:cNvPr id="37" name="دائرة مجوفة 36"/>
              <p:cNvSpPr/>
              <p:nvPr/>
            </p:nvSpPr>
            <p:spPr>
              <a:xfrm>
                <a:off x="1980795" y="3249000"/>
                <a:ext cx="180000" cy="1800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" name="مجموعة 6"/>
              <p:cNvGrpSpPr/>
              <p:nvPr/>
            </p:nvGrpSpPr>
            <p:grpSpPr>
              <a:xfrm>
                <a:off x="179512" y="1602632"/>
                <a:ext cx="3710558" cy="3486864"/>
                <a:chOff x="179512" y="1602632"/>
                <a:chExt cx="3710558" cy="3486864"/>
              </a:xfrm>
            </p:grpSpPr>
            <p:pic>
              <p:nvPicPr>
                <p:cNvPr id="2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0" y="2336771"/>
                  <a:ext cx="3638550" cy="2752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5" name="مربع نص 14"/>
                    <p:cNvSpPr txBox="1"/>
                    <p:nvPr/>
                  </p:nvSpPr>
                  <p:spPr>
                    <a:xfrm>
                      <a:off x="179512" y="1602632"/>
                      <a:ext cx="18002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ar-SA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  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400" b="1" i="1" baseline="30000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e>
                            </m:func>
                          </m:oMath>
                        </m:oMathPara>
                      </a14:m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ar-SA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5" name="مربع نص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512" y="1602632"/>
                      <a:ext cx="1800200" cy="646331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ar-S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" name="مربع نص 43"/>
                <p:cNvSpPr txBox="1"/>
                <p:nvPr/>
              </p:nvSpPr>
              <p:spPr>
                <a:xfrm>
                  <a:off x="1980795" y="3630767"/>
                  <a:ext cx="48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2400" b="1" dirty="0" smtClean="0"/>
                    <a:t>0</a:t>
                  </a:r>
                  <a:endParaRPr lang="ar-SA" sz="2000" b="1" dirty="0"/>
                </a:p>
              </p:txBody>
            </p:sp>
          </p:grpSp>
        </p:grpSp>
        <p:grpSp>
          <p:nvGrpSpPr>
            <p:cNvPr id="19" name="مجموعة 18"/>
            <p:cNvGrpSpPr/>
            <p:nvPr/>
          </p:nvGrpSpPr>
          <p:grpSpPr>
            <a:xfrm>
              <a:off x="1578304" y="714868"/>
              <a:ext cx="949898" cy="5269550"/>
              <a:chOff x="1578304" y="699628"/>
              <a:chExt cx="949898" cy="5269550"/>
            </a:xfrm>
          </p:grpSpPr>
          <p:sp>
            <p:nvSpPr>
              <p:cNvPr id="18" name="قوس 17"/>
              <p:cNvSpPr/>
              <p:nvPr/>
            </p:nvSpPr>
            <p:spPr>
              <a:xfrm>
                <a:off x="1578304" y="699628"/>
                <a:ext cx="888556" cy="2642124"/>
              </a:xfrm>
              <a:prstGeom prst="arc">
                <a:avLst>
                  <a:gd name="adj1" fmla="val 21158283"/>
                  <a:gd name="adj2" fmla="val 5326286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2" name="قوس 41"/>
              <p:cNvSpPr/>
              <p:nvPr/>
            </p:nvSpPr>
            <p:spPr>
              <a:xfrm rot="10800000">
                <a:off x="1639646" y="3327054"/>
                <a:ext cx="888556" cy="2642124"/>
              </a:xfrm>
              <a:prstGeom prst="arc">
                <a:avLst>
                  <a:gd name="adj1" fmla="val 21158283"/>
                  <a:gd name="adj2" fmla="val 5326286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cxnSp>
        <p:nvCxnSpPr>
          <p:cNvPr id="49" name="رابط كسهم مستقيم 48"/>
          <p:cNvCxnSpPr/>
          <p:nvPr/>
        </p:nvCxnSpPr>
        <p:spPr>
          <a:xfrm flipH="1" flipV="1">
            <a:off x="2066536" y="1801378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V="1">
            <a:off x="2067176" y="3246528"/>
            <a:ext cx="0" cy="1374398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577480" y="407707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243456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247768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وسيلة شرح مستطيلة مستديرة الزوايا 46"/>
          <p:cNvSpPr/>
          <p:nvPr/>
        </p:nvSpPr>
        <p:spPr>
          <a:xfrm>
            <a:off x="462960" y="2024264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grpSp>
        <p:nvGrpSpPr>
          <p:cNvPr id="50" name="مجموعة 49"/>
          <p:cNvGrpSpPr/>
          <p:nvPr/>
        </p:nvGrpSpPr>
        <p:grpSpPr>
          <a:xfrm>
            <a:off x="1562904" y="620688"/>
            <a:ext cx="949898" cy="5269550"/>
            <a:chOff x="1578304" y="699628"/>
            <a:chExt cx="949898" cy="5269550"/>
          </a:xfrm>
        </p:grpSpPr>
        <p:sp>
          <p:nvSpPr>
            <p:cNvPr id="51" name="قوس 50"/>
            <p:cNvSpPr/>
            <p:nvPr/>
          </p:nvSpPr>
          <p:spPr>
            <a:xfrm>
              <a:off x="1578304" y="699628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قوس 52"/>
            <p:cNvSpPr/>
            <p:nvPr/>
          </p:nvSpPr>
          <p:spPr>
            <a:xfrm rot="10800000">
              <a:off x="1639646" y="3327054"/>
              <a:ext cx="888556" cy="2642124"/>
            </a:xfrm>
            <a:prstGeom prst="arc">
              <a:avLst>
                <a:gd name="adj1" fmla="val 21158283"/>
                <a:gd name="adj2" fmla="val 5326286"/>
              </a:avLst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xmlns="" val="1510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5" grpId="0" animBg="1"/>
      <p:bldP spid="48" grpId="0"/>
      <p:bldP spid="11" grpId="0" animBg="1"/>
      <p:bldP spid="11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3201809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364088" y="1444714"/>
            <a:ext cx="12961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x ≥ 0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68433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5041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270972" y="3594502"/>
            <a:ext cx="1275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غير متماثل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305840" y="5805264"/>
            <a:ext cx="1448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سهم لأعلى 34"/>
          <p:cNvSpPr/>
          <p:nvPr/>
        </p:nvSpPr>
        <p:spPr>
          <a:xfrm>
            <a:off x="6629752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241180" y="3623588"/>
            <a:ext cx="21310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ليست فردية ولا زوجيه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6346119" y="635928"/>
            <a:ext cx="2503701" cy="257175"/>
            <a:chOff x="6346119" y="635928"/>
            <a:chExt cx="2503701" cy="2571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95" y="635928"/>
              <a:ext cx="14573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119" y="635928"/>
              <a:ext cx="9715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251520" y="1412776"/>
            <a:ext cx="5112249" cy="3194174"/>
            <a:chOff x="251520" y="1412776"/>
            <a:chExt cx="5112249" cy="3194174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251520" y="1854225"/>
              <a:ext cx="5112249" cy="2752725"/>
              <a:chOff x="251520" y="1961371"/>
              <a:chExt cx="5112249" cy="2752725"/>
            </a:xfrm>
          </p:grpSpPr>
          <p:grpSp>
            <p:nvGrpSpPr>
              <p:cNvPr id="13" name="مجموعة 12"/>
              <p:cNvGrpSpPr/>
              <p:nvPr/>
            </p:nvGrpSpPr>
            <p:grpSpPr>
              <a:xfrm>
                <a:off x="251520" y="1961371"/>
                <a:ext cx="3638550" cy="2752725"/>
                <a:chOff x="251520" y="2336771"/>
                <a:chExt cx="3638550" cy="2752725"/>
              </a:xfrm>
            </p:grpSpPr>
            <p:sp>
              <p:nvSpPr>
                <p:cNvPr id="37" name="دائرة مجوفة 36"/>
                <p:cNvSpPr/>
                <p:nvPr/>
              </p:nvSpPr>
              <p:spPr>
                <a:xfrm>
                  <a:off x="1980795" y="3249000"/>
                  <a:ext cx="180000" cy="180000"/>
                </a:xfrm>
                <a:prstGeom prst="don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مجموعة 6"/>
                <p:cNvGrpSpPr/>
                <p:nvPr/>
              </p:nvGrpSpPr>
              <p:grpSpPr>
                <a:xfrm>
                  <a:off x="251520" y="2336771"/>
                  <a:ext cx="3638550" cy="2752725"/>
                  <a:chOff x="251520" y="2336771"/>
                  <a:chExt cx="3638550" cy="2752725"/>
                </a:xfrm>
              </p:grpSpPr>
              <p:pic>
                <p:nvPicPr>
                  <p:cNvPr id="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520" y="2336771"/>
                    <a:ext cx="3638550" cy="27527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4" name="مربع نص 43"/>
                  <p:cNvSpPr txBox="1"/>
                  <p:nvPr/>
                </p:nvSpPr>
                <p:spPr>
                  <a:xfrm>
                    <a:off x="1980795" y="3630767"/>
                    <a:ext cx="4860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b="1" dirty="0" smtClean="0"/>
                      <a:t>0</a:t>
                    </a:r>
                    <a:endParaRPr lang="ar-SA" sz="2000" b="1" dirty="0"/>
                  </a:p>
                </p:txBody>
              </p:sp>
            </p:grpSp>
          </p:grpSp>
          <p:sp>
            <p:nvSpPr>
              <p:cNvPr id="18" name="قوس 17"/>
              <p:cNvSpPr/>
              <p:nvPr/>
            </p:nvSpPr>
            <p:spPr>
              <a:xfrm rot="15195708" flipV="1">
                <a:off x="2813142" y="1593028"/>
                <a:ext cx="1462483" cy="3638771"/>
              </a:xfrm>
              <a:prstGeom prst="arc">
                <a:avLst>
                  <a:gd name="adj1" fmla="val 19498439"/>
                  <a:gd name="adj2" fmla="val 4316934"/>
                </a:avLst>
              </a:prstGeom>
              <a:ln w="57150"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50" y="1412776"/>
              <a:ext cx="1191845" cy="37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9" name="رابط كسهم مستقيم 48"/>
          <p:cNvCxnSpPr/>
          <p:nvPr/>
        </p:nvCxnSpPr>
        <p:spPr>
          <a:xfrm flipH="1" flipV="1">
            <a:off x="2066536" y="1816618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577480" y="407707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2051936" y="3243456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وسيلة شرح مستطيلة مستديرة الزوايا 46"/>
          <p:cNvSpPr/>
          <p:nvPr/>
        </p:nvSpPr>
        <p:spPr>
          <a:xfrm>
            <a:off x="462960" y="2024264"/>
            <a:ext cx="914400" cy="612648"/>
          </a:xfrm>
          <a:prstGeom prst="wedgeRoundRectCallout">
            <a:avLst>
              <a:gd name="adj1" fmla="val 124166"/>
              <a:gd name="adj2" fmla="val 45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0" name="قوس 39"/>
          <p:cNvSpPr/>
          <p:nvPr/>
        </p:nvSpPr>
        <p:spPr>
          <a:xfrm rot="15195708" flipV="1">
            <a:off x="2813143" y="1472982"/>
            <a:ext cx="1462483" cy="3638771"/>
          </a:xfrm>
          <a:prstGeom prst="arc">
            <a:avLst>
              <a:gd name="adj1" fmla="val 19498439"/>
              <a:gd name="adj2" fmla="val 4316934"/>
            </a:avLst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31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5" grpId="0" animBg="1"/>
      <p:bldP spid="48" grpId="0"/>
      <p:bldP spid="11" grpId="0" animBg="1"/>
      <p:bldP spid="11" grpId="1" animBg="1"/>
      <p:bldP spid="47" grpId="0" animBg="1"/>
      <p:bldP spid="47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2796170"/>
              </p:ext>
            </p:extLst>
          </p:nvPr>
        </p:nvGraphicFramePr>
        <p:xfrm>
          <a:off x="3928863" y="1364950"/>
          <a:ext cx="4963617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830921"/>
                <a:gridCol w="1830921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220072" y="1444714"/>
            <a:ext cx="14816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 – { 0 }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242044" y="1887215"/>
            <a:ext cx="1315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R – { 0 }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436096" y="2463874"/>
            <a:ext cx="1030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لا يوجد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436096" y="3024103"/>
            <a:ext cx="9873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لا يوجد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292080" y="3594502"/>
            <a:ext cx="2304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نقطة الأصل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760289" y="4098558"/>
            <a:ext cx="28360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عدم اتصال لا نهائي عند  </a:t>
            </a:r>
            <a:r>
              <a:rPr lang="en-US" sz="2000" b="1" dirty="0" smtClean="0"/>
              <a:t>X = 0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مربع نص 32"/>
              <p:cNvSpPr txBox="1"/>
              <p:nvPr/>
            </p:nvSpPr>
            <p:spPr>
              <a:xfrm>
                <a:off x="5724128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060470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مربع نص 47"/>
          <p:cNvSpPr txBox="1"/>
          <p:nvPr/>
        </p:nvSpPr>
        <p:spPr>
          <a:xfrm>
            <a:off x="4166129" y="3623588"/>
            <a:ext cx="1341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فردية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6845776" y="688503"/>
            <a:ext cx="1900034" cy="352425"/>
            <a:chOff x="6845776" y="688503"/>
            <a:chExt cx="1900034" cy="3524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764704"/>
              <a:ext cx="9334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776" y="688503"/>
              <a:ext cx="7905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5246"/>
            <a:ext cx="3096344" cy="305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قوس 39"/>
          <p:cNvSpPr/>
          <p:nvPr/>
        </p:nvSpPr>
        <p:spPr>
          <a:xfrm rot="13854994" flipV="1">
            <a:off x="2290233" y="709838"/>
            <a:ext cx="2322410" cy="3073211"/>
          </a:xfrm>
          <a:prstGeom prst="arc">
            <a:avLst>
              <a:gd name="adj1" fmla="val 3256259"/>
              <a:gd name="adj2" fmla="val 8202437"/>
            </a:avLst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قوس 35"/>
          <p:cNvSpPr/>
          <p:nvPr/>
        </p:nvSpPr>
        <p:spPr>
          <a:xfrm rot="13854994">
            <a:off x="-427481" y="3700830"/>
            <a:ext cx="2158853" cy="2548123"/>
          </a:xfrm>
          <a:prstGeom prst="arc">
            <a:avLst>
              <a:gd name="adj1" fmla="val 2021971"/>
              <a:gd name="adj2" fmla="val 7875971"/>
            </a:avLst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مربع نص 38"/>
              <p:cNvSpPr txBox="1"/>
              <p:nvPr/>
            </p:nvSpPr>
            <p:spPr>
              <a:xfrm>
                <a:off x="3851920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058896"/>
                <a:ext cx="1800200" cy="6700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مربع نص 40"/>
          <p:cNvSpPr txBox="1"/>
          <p:nvPr/>
        </p:nvSpPr>
        <p:spPr>
          <a:xfrm>
            <a:off x="4139952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42" name="سهم لأعلى 41"/>
          <p:cNvSpPr/>
          <p:nvPr/>
        </p:nvSpPr>
        <p:spPr>
          <a:xfrm flipV="1">
            <a:off x="5364088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/>
          <p:cNvSpPr txBox="1"/>
          <p:nvPr/>
        </p:nvSpPr>
        <p:spPr>
          <a:xfrm>
            <a:off x="5868144" y="5782827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b="1" dirty="0" smtClean="0">
                <a:latin typeface="Meiryo"/>
                <a:ea typeface="Meiryo"/>
                <a:cs typeface="Meiryo"/>
              </a:rPr>
              <a:t>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46" name="سهم لأعلى 45"/>
          <p:cNvSpPr/>
          <p:nvPr/>
        </p:nvSpPr>
        <p:spPr>
          <a:xfrm flipV="1">
            <a:off x="7092280" y="5716607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289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48" grpId="0"/>
      <p:bldP spid="40" grpId="0" animBg="1"/>
      <p:bldP spid="36" grpId="0" animBg="1"/>
      <p:bldP spid="39" grpId="0" animBg="1"/>
      <p:bldP spid="41" grpId="0"/>
      <p:bldP spid="42" grpId="0" animBg="1"/>
      <p:bldP spid="43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660197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652120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30076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Y ≥ 0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714812" y="2463874"/>
            <a:ext cx="65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780896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5364088" y="3594502"/>
            <a:ext cx="21822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متماثل حول محور </a:t>
            </a:r>
            <a:r>
              <a:rPr lang="en-US" sz="2000" b="1" dirty="0" smtClean="0"/>
              <a:t>Y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63809" y="409855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متصل عند جميع قيم المجال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5868144" y="5805264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( 0  ,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 ∞)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774986"/>
            <a:ext cx="12721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 - 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∞</a:t>
            </a:r>
            <a:r>
              <a:rPr lang="en-US" sz="2000" b="1" dirty="0" smtClean="0"/>
              <a:t> ,</a:t>
            </a:r>
            <a:r>
              <a:rPr lang="en-US" sz="2000" b="1" dirty="0">
                <a:latin typeface="Meiryo"/>
                <a:ea typeface="Meiryo"/>
                <a:cs typeface="Meiryo"/>
              </a:rPr>
              <a:t> </a:t>
            </a:r>
            <a:r>
              <a:rPr lang="en-US" b="1" dirty="0" smtClean="0">
                <a:latin typeface="Meiryo"/>
                <a:ea typeface="Meiryo"/>
                <a:cs typeface="Meiryo"/>
              </a:rPr>
              <a:t>0</a:t>
            </a:r>
            <a:r>
              <a:rPr lang="en-US" sz="2000" b="1" dirty="0" smtClean="0">
                <a:latin typeface="Meiryo"/>
                <a:ea typeface="Meiryo"/>
                <a:cs typeface="Meiryo"/>
              </a:rPr>
              <a:t>)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8" name="سهم لأعلى 7"/>
          <p:cNvSpPr/>
          <p:nvPr/>
        </p:nvSpPr>
        <p:spPr>
          <a:xfrm flipV="1">
            <a:off x="5508104" y="5708766"/>
            <a:ext cx="216024" cy="57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لأعلى 34"/>
          <p:cNvSpPr/>
          <p:nvPr/>
        </p:nvSpPr>
        <p:spPr>
          <a:xfrm>
            <a:off x="7164288" y="5667991"/>
            <a:ext cx="216024" cy="576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139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الدالة زوجية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6244913" y="698029"/>
            <a:ext cx="2486961" cy="238125"/>
            <a:chOff x="6244913" y="698029"/>
            <a:chExt cx="2486961" cy="2381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549" y="764704"/>
              <a:ext cx="145732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913" y="698029"/>
              <a:ext cx="8953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80" y="2348880"/>
            <a:ext cx="2952328" cy="25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رابط كسهم مستقيم 48"/>
          <p:cNvCxnSpPr/>
          <p:nvPr/>
        </p:nvCxnSpPr>
        <p:spPr>
          <a:xfrm flipH="1" flipV="1">
            <a:off x="2066536" y="2204864"/>
            <a:ext cx="424" cy="14040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051936" y="3645024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>
            <a:off x="179512" y="3645024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وسيلة شرح مستطيلة مستديرة الزوايا 10"/>
          <p:cNvSpPr/>
          <p:nvPr/>
        </p:nvSpPr>
        <p:spPr>
          <a:xfrm>
            <a:off x="2843808" y="4437112"/>
            <a:ext cx="914400" cy="612648"/>
          </a:xfrm>
          <a:prstGeom prst="wedgeRoundRectCallout">
            <a:avLst>
              <a:gd name="adj1" fmla="val -27500"/>
              <a:gd name="adj2" fmla="val -1787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849288" y="1592216"/>
            <a:ext cx="914400" cy="612648"/>
          </a:xfrm>
          <a:prstGeom prst="wedgeRoundRectCallout">
            <a:avLst>
              <a:gd name="adj1" fmla="val 75833"/>
              <a:gd name="adj2" fmla="val 1719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 flipV="1">
            <a:off x="2066960" y="2333640"/>
            <a:ext cx="1466448" cy="129614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>
            <a:off x="714048" y="2479114"/>
            <a:ext cx="1383392" cy="113062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36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8" grpId="0" animBg="1"/>
      <p:bldP spid="35" grpId="0" animBg="1"/>
      <p:bldP spid="48" grpId="0"/>
      <p:bldP spid="11" grpId="0" animBg="1"/>
      <p:bldP spid="11" grpId="1" animBg="1"/>
      <p:bldP spid="47" grpId="0" animBg="1"/>
      <p:bldP spid="4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3852000" cy="2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4580854"/>
              </p:ext>
            </p:extLst>
          </p:nvPr>
        </p:nvGraphicFramePr>
        <p:xfrm>
          <a:off x="4200519" y="1364950"/>
          <a:ext cx="4691961" cy="494437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01775"/>
                <a:gridCol w="1695093"/>
                <a:gridCol w="1695093"/>
              </a:tblGrid>
              <a:tr h="48842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المجال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المدى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96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 </a:t>
                      </a:r>
                      <a:r>
                        <a:rPr lang="en-US" sz="2000" b="1" dirty="0" smtClean="0">
                          <a:cs typeface="AGA Aladdin Regular" pitchFamily="2" charset="-78"/>
                        </a:rPr>
                        <a:t> X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المقطع </a:t>
                      </a:r>
                      <a:r>
                        <a:rPr lang="ar-SA" sz="2000" b="1" baseline="0" dirty="0" smtClean="0">
                          <a:cs typeface="AGA Aladdin Regular" pitchFamily="2" charset="-78"/>
                        </a:rPr>
                        <a:t> </a:t>
                      </a:r>
                      <a:r>
                        <a:rPr lang="en-US" sz="2000" b="1" baseline="0" dirty="0" smtClean="0">
                          <a:cs typeface="AGA Aladdin Regular" pitchFamily="2" charset="-78"/>
                        </a:rPr>
                        <a:t>Y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التماثل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85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الاتصال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6411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سلوك طرفي التمثيل البياني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من اليمين</a:t>
                      </a:r>
                      <a:endParaRPr lang="ar-SA" sz="2000" b="1" dirty="0">
                        <a:solidFill>
                          <a:schemeClr val="tx1"/>
                        </a:solidFill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cs typeface="AGA Aladdin Regular" pitchFamily="2" charset="-78"/>
                        </a:rPr>
                        <a:t>من اليسار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03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999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cs typeface="AGA Aladdin Regular" pitchFamily="2" charset="-78"/>
                        </a:rPr>
                        <a:t>فترات التزايد والتناقص</a:t>
                      </a:r>
                      <a:endParaRPr lang="ar-SA" sz="2000" b="1" dirty="0">
                        <a:cs typeface="AGA Aladdin Regular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0" dirty="0" smtClean="0">
                        <a:cs typeface="AGA Aladdin Regular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مربع نص 24"/>
          <p:cNvSpPr txBox="1"/>
          <p:nvPr/>
        </p:nvSpPr>
        <p:spPr>
          <a:xfrm>
            <a:off x="5580112" y="1444714"/>
            <a:ext cx="6939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Meiryo"/>
                <a:ea typeface="Meiryo"/>
                <a:cs typeface="Meiryo"/>
              </a:rPr>
              <a:t> R</a:t>
            </a:r>
            <a:endParaRPr lang="ar-SA" sz="20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5508104" y="1887215"/>
            <a:ext cx="925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Z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292080" y="2463874"/>
            <a:ext cx="1305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 ≤ X &lt; 1</a:t>
            </a:r>
            <a:endParaRPr lang="ar-SA" sz="2400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5692388" y="3024103"/>
            <a:ext cx="520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ar-SA" sz="20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6301452" y="3594502"/>
            <a:ext cx="12448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غير متماثل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644008" y="4068078"/>
            <a:ext cx="25442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عدم اتصال قفزي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مربع نص 30"/>
              <p:cNvSpPr txBox="1"/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58896"/>
                <a:ext cx="1800200" cy="670055"/>
              </a:xfrm>
              <a:prstGeom prst="rect">
                <a:avLst/>
              </a:prstGeom>
              <a:blipFill rotWithShape="1">
                <a:blip r:embed="rId3"/>
                <a:stretch>
                  <a:fillRect r="-847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مربع نص 31"/>
          <p:cNvSpPr txBox="1"/>
          <p:nvPr/>
        </p:nvSpPr>
        <p:spPr>
          <a:xfrm>
            <a:off x="6135928" y="5661248"/>
            <a:ext cx="12721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ثابتة عندما</a:t>
            </a:r>
          </a:p>
          <a:p>
            <a:pPr algn="ctr"/>
            <a:r>
              <a:rPr lang="en-US" sz="2000" b="1" dirty="0" smtClean="0"/>
              <a:t>X     Z</a:t>
            </a:r>
            <a:endParaRPr lang="ar-S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مربع نص 32"/>
              <p:cNvSpPr txBox="1"/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ar-SA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ar-SA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ar-SA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ar-SA" b="1" dirty="0">
                  <a:solidFill>
                    <a:schemeClr val="tx1"/>
                  </a:solidFill>
                  <a:effectLst/>
                </a:endParaRPr>
              </a:p>
              <a:p>
                <a:pPr algn="ctr"/>
                <a:endParaRPr lang="ar-SA" sz="1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744" y="5060470"/>
                <a:ext cx="1800200" cy="6700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ربع نص 33"/>
          <p:cNvSpPr txBox="1"/>
          <p:nvPr/>
        </p:nvSpPr>
        <p:spPr>
          <a:xfrm>
            <a:off x="4283968" y="5661248"/>
            <a:ext cx="15207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متزايدة عندما</a:t>
            </a:r>
          </a:p>
          <a:p>
            <a:pPr algn="ctr"/>
            <a:r>
              <a:rPr lang="en-US" sz="2000" b="1" dirty="0" smtClean="0"/>
              <a:t>X </a:t>
            </a:r>
            <a:r>
              <a:rPr lang="en-US" sz="2000" b="1" dirty="0">
                <a:latin typeface="Batang"/>
                <a:ea typeface="Batang"/>
              </a:rPr>
              <a:t>∈</a:t>
            </a:r>
            <a:r>
              <a:rPr lang="en-US" sz="2000" b="1" dirty="0" smtClean="0"/>
              <a:t> Z</a:t>
            </a:r>
            <a:endParaRPr lang="ar-SA" sz="20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4139952" y="3623588"/>
            <a:ext cx="23152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ليست زوجية ولا فردية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6268938" y="693837"/>
            <a:ext cx="2508312" cy="285750"/>
            <a:chOff x="6268938" y="693837"/>
            <a:chExt cx="2508312" cy="2857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00" y="693837"/>
              <a:ext cx="15049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38" y="745273"/>
              <a:ext cx="8953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1581"/>
            <a:ext cx="3290664" cy="254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1998939" y="2786472"/>
            <a:ext cx="184725" cy="2662944"/>
            <a:chOff x="2014179" y="2786472"/>
            <a:chExt cx="184725" cy="2662944"/>
          </a:xfrm>
        </p:grpSpPr>
        <p:sp>
          <p:nvSpPr>
            <p:cNvPr id="39" name="دائرة مجوفة 38"/>
            <p:cNvSpPr/>
            <p:nvPr/>
          </p:nvSpPr>
          <p:spPr>
            <a:xfrm>
              <a:off x="2014179" y="4022305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2" name="دائرة مجوفة 41"/>
            <p:cNvSpPr/>
            <p:nvPr/>
          </p:nvSpPr>
          <p:spPr>
            <a:xfrm>
              <a:off x="2018904" y="3773800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3" name="دائرة مجوفة 42"/>
            <p:cNvSpPr/>
            <p:nvPr/>
          </p:nvSpPr>
          <p:spPr>
            <a:xfrm>
              <a:off x="2014179" y="3521792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44" name="دائرة مجوفة 43"/>
            <p:cNvSpPr/>
            <p:nvPr/>
          </p:nvSpPr>
          <p:spPr>
            <a:xfrm>
              <a:off x="2018904" y="3279480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0" name="دائرة مجوفة 49"/>
            <p:cNvSpPr/>
            <p:nvPr/>
          </p:nvSpPr>
          <p:spPr>
            <a:xfrm>
              <a:off x="2014179" y="3028784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1" name="دائرة مجوفة 50"/>
            <p:cNvSpPr/>
            <p:nvPr/>
          </p:nvSpPr>
          <p:spPr>
            <a:xfrm>
              <a:off x="2018904" y="2786472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2" name="دائرة مجوفة 51"/>
            <p:cNvSpPr/>
            <p:nvPr/>
          </p:nvSpPr>
          <p:spPr>
            <a:xfrm>
              <a:off x="2014179" y="5269416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3" name="دائرة مجوفة 52"/>
            <p:cNvSpPr/>
            <p:nvPr/>
          </p:nvSpPr>
          <p:spPr>
            <a:xfrm>
              <a:off x="2018904" y="5020911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4" name="دائرة مجوفة 53"/>
            <p:cNvSpPr/>
            <p:nvPr/>
          </p:nvSpPr>
          <p:spPr>
            <a:xfrm>
              <a:off x="2014179" y="4753663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5" name="دائرة مجوفة 54"/>
            <p:cNvSpPr/>
            <p:nvPr/>
          </p:nvSpPr>
          <p:spPr>
            <a:xfrm>
              <a:off x="2018904" y="4511351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6" name="دائرة مجوفة 55"/>
            <p:cNvSpPr/>
            <p:nvPr/>
          </p:nvSpPr>
          <p:spPr>
            <a:xfrm>
              <a:off x="2014179" y="4260655"/>
              <a:ext cx="180000" cy="180000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11" name="وسيلة شرح مستطيلة مستديرة الزوايا 10"/>
          <p:cNvSpPr/>
          <p:nvPr/>
        </p:nvSpPr>
        <p:spPr>
          <a:xfrm>
            <a:off x="2492936" y="5445224"/>
            <a:ext cx="1274440" cy="832155"/>
          </a:xfrm>
          <a:prstGeom prst="wedgeRoundRectCallout">
            <a:avLst>
              <a:gd name="adj1" fmla="val -25108"/>
              <a:gd name="adj2" fmla="val -2080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 عدد حقيقي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7" name="وسيلة شرح مستطيلة مستديرة الزوايا 46"/>
          <p:cNvSpPr/>
          <p:nvPr/>
        </p:nvSpPr>
        <p:spPr>
          <a:xfrm>
            <a:off x="612616" y="1731288"/>
            <a:ext cx="1119312" cy="733039"/>
          </a:xfrm>
          <a:prstGeom prst="wedgeRoundRectCallout">
            <a:avLst>
              <a:gd name="adj1" fmla="val 75833"/>
              <a:gd name="adj2" fmla="val 1719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المدى عدد صحيح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7" name="وسيلة شرح مستطيلة مستديرة الزوايا 56"/>
          <p:cNvSpPr/>
          <p:nvPr/>
        </p:nvSpPr>
        <p:spPr>
          <a:xfrm>
            <a:off x="1881416" y="1055052"/>
            <a:ext cx="1413344" cy="733039"/>
          </a:xfrm>
          <a:prstGeom prst="wedgeRoundRectCallout">
            <a:avLst>
              <a:gd name="adj1" fmla="val -24448"/>
              <a:gd name="adj2" fmla="val 3653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المقطع </a:t>
            </a:r>
            <a:r>
              <a:rPr lang="en-US" sz="2000" b="1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0 ≤ X &lt; 1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6" name="رابط كسهم مستقيم 45"/>
          <p:cNvCxnSpPr/>
          <p:nvPr/>
        </p:nvCxnSpPr>
        <p:spPr>
          <a:xfrm>
            <a:off x="236272" y="4133840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>
            <a:off x="2108696" y="4133840"/>
            <a:ext cx="187200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13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48" grpId="0"/>
      <p:bldP spid="11" grpId="0" animBg="1"/>
      <p:bldP spid="11" grpId="1" animBg="1"/>
      <p:bldP spid="47" grpId="0" animBg="1"/>
      <p:bldP spid="47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1330</Words>
  <Application>Microsoft Office PowerPoint</Application>
  <PresentationFormat>عرض على الشاشة (3:4)‏</PresentationFormat>
  <Paragraphs>469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نسق Office</vt:lpstr>
      <vt:lpstr>درس:الدوال الرئيسية الأم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تركي الحارثي</dc:creator>
  <cp:lastModifiedBy>HUROOF</cp:lastModifiedBy>
  <cp:revision>137</cp:revision>
  <dcterms:created xsi:type="dcterms:W3CDTF">2014-09-30T21:40:33Z</dcterms:created>
  <dcterms:modified xsi:type="dcterms:W3CDTF">2016-12-10T17:56:07Z</dcterms:modified>
</cp:coreProperties>
</file>