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010" autoAdjust="0"/>
  </p:normalViewPr>
  <p:slideViewPr>
    <p:cSldViewPr>
      <p:cViewPr varScale="1">
        <p:scale>
          <a:sx n="56" d="100"/>
          <a:sy n="56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400907103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957736"/>
            <a:ext cx="3994595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400" b="1" dirty="0">
                <a:solidFill>
                  <a:srgbClr val="FF0000"/>
                </a:solidFill>
                <a:latin typeface="Franklin Gothic Book"/>
              </a:rPr>
              <a:t>سلوك الموجات</a:t>
            </a:r>
            <a:endParaRPr lang="ar-EG" sz="4400" b="1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232334" y="494386"/>
            <a:ext cx="4846907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0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000" b="1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658646"/>
            <a:ext cx="305849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800" b="1" dirty="0">
                <a:solidFill>
                  <a:srgbClr val="FFFF00"/>
                </a:solidFill>
                <a:latin typeface="GEFlow-Bold"/>
              </a:rPr>
              <a:t>الدرس الثالث </a:t>
            </a:r>
            <a:endParaRPr lang="ar-SA" sz="4800" dirty="0">
              <a:solidFill>
                <a:srgbClr val="FFFF0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1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355976" y="2230438"/>
            <a:ext cx="1343149" cy="550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800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620688"/>
            <a:ext cx="74898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52788"/>
            <a:ext cx="73675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3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429125" y="4340225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696"/>
            <a:ext cx="7346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87900"/>
            <a:ext cx="748982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9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187624" y="93298"/>
            <a:ext cx="752928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616951" y="173259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عند الحواجز  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Waves at Boundaries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267743" y="1628800"/>
            <a:ext cx="6696745" cy="81166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267744" y="1720386"/>
            <a:ext cx="64491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الموجة التي تصطدم بالحد الفاصل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بين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النابضين.</a:t>
            </a:r>
            <a:endParaRPr lang="ar-SA" sz="32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98072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 الساقطة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755576" y="3143560"/>
            <a:ext cx="8209871" cy="1149536"/>
            <a:chOff x="6091124" y="820894"/>
            <a:chExt cx="3052876" cy="787896"/>
          </a:xfrm>
        </p:grpSpPr>
        <p:sp>
          <p:nvSpPr>
            <p:cNvPr id="39" name="مستطيل 3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40" name="مخطط انسيابي: معالجة متعاقبة 3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467544" y="3215568"/>
            <a:ext cx="830832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هناك اختلافا في سرعة النبضة التي تنتقل من النابض </a:t>
            </a:r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الأسمك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إلى النابض الأقل سمكا، كما تبقى نبضة الموجة المنتقلة متجهة إلى أعلى.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52320" y="2517554"/>
            <a:ext cx="1469831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251520" y="4943760"/>
            <a:ext cx="8713927" cy="1149536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467544" y="5015768"/>
            <a:ext cx="83083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موجات تتكون عندما ينعكس جزء من طاقة نبضة الموجة الساقطة إلى الخلف في اتجاه النابض السميك على شكل موجة مرتدة</a:t>
            </a:r>
            <a:endParaRPr lang="ar-SA" sz="36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757564" y="4365104"/>
            <a:ext cx="216458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الموجة المنعكسة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1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41" grpId="0"/>
      <p:bldP spid="26" grpId="0" animBg="1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1219177" y="93298"/>
            <a:ext cx="752928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1616951" y="173259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تراكب الموجات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Superposition of Waves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1687716"/>
            <a:ext cx="8712968" cy="1178313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51520" y="1720386"/>
            <a:ext cx="84653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ينص على أن الإزاحة الحادثة في الوسط والناتجة عن نبضتين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أو أكثر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تساوي المجموع الجبري </a:t>
            </a:r>
            <a:r>
              <a:rPr lang="ar-SA" sz="3200" b="1" dirty="0" err="1">
                <a:latin typeface="Sakkal Majalla" pitchFamily="2" charset="-78"/>
                <a:cs typeface="Sakkal Majalla" pitchFamily="2" charset="-78"/>
              </a:rPr>
              <a:t>للإزاحات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الناتجة عن كل نبضة على ِ حدة</a:t>
            </a:r>
            <a:r>
              <a:rPr lang="ar-SA" sz="3200" b="1" dirty="0">
                <a:ln w="50800"/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98072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مبدأ التراكب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132945" y="2996952"/>
            <a:ext cx="6121639" cy="65678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187624" y="3050672"/>
            <a:ext cx="5877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يسمى الأثر الناتج عن تراكب نبضتين أو أكثر.</a:t>
            </a:r>
            <a:endParaRPr lang="ar-SA" sz="36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524328" y="3023951"/>
            <a:ext cx="139782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" y="3780329"/>
            <a:ext cx="4774897" cy="21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87" y="3780328"/>
            <a:ext cx="3145111" cy="2188627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3" name="مجموعة 22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44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51521" y="734448"/>
            <a:ext cx="8712968" cy="86409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251520" y="839126"/>
            <a:ext cx="84653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يوجد التداخل على شكلين فإما أن يكون تداخلاً بناءً أو تداخلاً هامًا.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702569" y="68088"/>
            <a:ext cx="226191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تداخل الموجات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251521" y="2408920"/>
            <a:ext cx="8640959" cy="1130938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584157" y="2462640"/>
            <a:ext cx="811874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يتكون عندما تلتقي نبضتان لهما السعة 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نفسها 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ولكن في اتجاهين متعاكسين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4208" y="1743704"/>
            <a:ext cx="247794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 الهدام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763688" y="3650200"/>
            <a:ext cx="5547371" cy="696616"/>
            <a:chOff x="6091124" y="820894"/>
            <a:chExt cx="3052876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2124213" y="3713497"/>
            <a:ext cx="4997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النقطة </a:t>
            </a:r>
            <a:r>
              <a:rPr lang="en-US" sz="3200" b="1" dirty="0" smtClean="0">
                <a:latin typeface="Sakkal Majalla" pitchFamily="2" charset="-78"/>
                <a:cs typeface="Sakkal Majalla" pitchFamily="2" charset="-78"/>
              </a:rPr>
              <a:t>N</a:t>
            </a:r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 التي لم تتحرك مطلقًا.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452320" y="3744542"/>
            <a:ext cx="146983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العقدة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6" name="مجموعة 35"/>
          <p:cNvGrpSpPr/>
          <p:nvPr/>
        </p:nvGrpSpPr>
        <p:grpSpPr>
          <a:xfrm>
            <a:off x="251522" y="4437111"/>
            <a:ext cx="7059538" cy="1677175"/>
            <a:chOff x="6091124" y="820894"/>
            <a:chExt cx="3052876" cy="787896"/>
          </a:xfrm>
        </p:grpSpPr>
        <p:sp>
          <p:nvSpPr>
            <p:cNvPr id="37" name="مستطيل 3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38" name="مخطط انسيابي: معالجة متعاقبة 37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9" name="مربع نص 38"/>
          <p:cNvSpPr txBox="1"/>
          <p:nvPr/>
        </p:nvSpPr>
        <p:spPr>
          <a:xfrm>
            <a:off x="584157" y="4523636"/>
            <a:ext cx="653732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ينتـج التداخـل البنّاء عندما تكـون </a:t>
            </a:r>
            <a:r>
              <a:rPr lang="ar-SA" sz="3200" b="1" dirty="0" err="1">
                <a:latin typeface="Sakkal Majalla" pitchFamily="2" charset="-78"/>
                <a:cs typeface="Sakkal Majalla" pitchFamily="2" charset="-78"/>
              </a:rPr>
              <a:t>إزاحات</a:t>
            </a:r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 الموجات في الاتجاه نفسـه، وتكـون النتيجة موجـة لها سـعة أكبر من سـعة أي مـن الموجات كل عـلى حدة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452320" y="4789601"/>
            <a:ext cx="146983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التداخل البناء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309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1" grpId="0"/>
      <p:bldP spid="32" grpId="0" animBg="1"/>
      <p:bldP spid="26" grpId="0"/>
      <p:bldP spid="35" grpId="0" animBg="1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2195735" y="691552"/>
            <a:ext cx="6768753" cy="714129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984382" y="765974"/>
            <a:ext cx="67325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هي تداخل موجتين تتحركان في اتجاهين متعاكسين.</a:t>
            </a:r>
            <a:endParaRPr lang="ar-EG" sz="3200" b="1" dirty="0">
              <a:ln w="50800"/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705834" y="68088"/>
            <a:ext cx="4258655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الموجات الموقوفة (المستقرة)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899592" y="3878192"/>
            <a:ext cx="5328592" cy="638495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041337" y="3916526"/>
            <a:ext cx="499726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الخط الذي يمثل قمة الموجة في بعدين.</a:t>
            </a:r>
            <a:endParaRPr lang="ar-SA" sz="32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444208" y="3900258"/>
            <a:ext cx="247794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مقدمة الموجة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517" y="1555648"/>
            <a:ext cx="4537075" cy="12858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4443" y="1555648"/>
            <a:ext cx="3348037" cy="128588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1" name="مجموعة 40"/>
          <p:cNvGrpSpPr/>
          <p:nvPr/>
        </p:nvGrpSpPr>
        <p:grpSpPr>
          <a:xfrm>
            <a:off x="1219177" y="3014096"/>
            <a:ext cx="7529287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1616951" y="3094057"/>
            <a:ext cx="698749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الموجات في بعدين </a:t>
            </a:r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Waves in Two Dimensions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مخطط انسيابي: معالجة متعاقبة 44"/>
          <p:cNvSpPr/>
          <p:nvPr/>
        </p:nvSpPr>
        <p:spPr>
          <a:xfrm>
            <a:off x="609290" y="4641803"/>
            <a:ext cx="7923150" cy="1345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9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ومهـما يكـن شـكل الموجـات التي تتحـرك في بعديـن فإنها تتحـرك في اتجـاه متعامد مع مقدمات هذه الموجات ويمثل هذا الاتجاه بشعاع على شكل خط يصنع زاوية قائمة مع قمة الموجة</a:t>
            </a:r>
            <a:r>
              <a:rPr lang="ar-SA" sz="2900" b="1" dirty="0" smtClean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SA" sz="29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70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 animBg="1"/>
      <p:bldP spid="31" grpId="0"/>
      <p:bldP spid="32" grpId="0" animBg="1"/>
      <p:bldP spid="44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395536" y="947054"/>
            <a:ext cx="8451380" cy="1515662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728173" y="985388"/>
            <a:ext cx="792916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يمكن تمثيل اتجاه انتشـار الموجات بالمخطط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الشـعاعي، حيث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يمثل الشـعاع المتجـه إلى أعلى الموجة السـاقطة في حين يمثـل الشـعاع المتجه إلى اليمين ، الموجة المنعكسة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4139952" y="44624"/>
            <a:ext cx="4752528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4355977" y="124585"/>
            <a:ext cx="43924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انعكاس الموجات في بعدين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5" name="مخطط انسيابي: معالجة متعاقبة 44"/>
          <p:cNvSpPr/>
          <p:nvPr/>
        </p:nvSpPr>
        <p:spPr>
          <a:xfrm>
            <a:off x="609290" y="2582048"/>
            <a:ext cx="8237626" cy="134562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الخـط المتعامد مع الحاجز عند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نقطة السـقوط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يسـمى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العمـود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المقام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. وتسـمى الزاوية المحصورة بين الشـعاع السـاقط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والعمود المقام </a:t>
            </a:r>
          </a:p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(زاوية السقوط)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345108" y="4045720"/>
            <a:ext cx="5501808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لزاوية المحصورة بين الشعاع المنعكس والعمود </a:t>
            </a:r>
            <a:endParaRPr lang="ar-EG" sz="3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المقام فتسمى (زاوية الانعكاس). </a:t>
            </a:r>
          </a:p>
          <a:p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وينص </a:t>
            </a:r>
            <a:r>
              <a:rPr lang="ar-EG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قانون الانعكاس على أن زاوية السقوط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تساوي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زاوية الانعكاس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" y="4180540"/>
            <a:ext cx="3064360" cy="16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94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4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1147779" y="1484784"/>
            <a:ext cx="7816709" cy="757831"/>
            <a:chOff x="6091124" y="817313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741327" y="817313"/>
              <a:ext cx="1402673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1147780" y="1591632"/>
            <a:ext cx="762712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التغير في اتجاه الموجات عند الحد الفاصل بين وسطين مختلفين.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1" name="مجموعة 40"/>
          <p:cNvGrpSpPr/>
          <p:nvPr/>
        </p:nvGrpSpPr>
        <p:grpSpPr>
          <a:xfrm>
            <a:off x="4139952" y="44624"/>
            <a:ext cx="4752528" cy="764704"/>
            <a:chOff x="2339752" y="0"/>
            <a:chExt cx="4536504" cy="764704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3" name="مستطيل مستدير الزوايا 4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4" name="مربع نص 43"/>
          <p:cNvSpPr txBox="1"/>
          <p:nvPr/>
        </p:nvSpPr>
        <p:spPr>
          <a:xfrm>
            <a:off x="4355977" y="124585"/>
            <a:ext cx="43924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انعكاس الموجات في بعدين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131839" y="930786"/>
            <a:ext cx="183264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الانكسار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4958"/>
          <a:stretch>
            <a:fillRect/>
          </a:stretch>
        </p:blipFill>
        <p:spPr bwMode="auto">
          <a:xfrm rot="16200000">
            <a:off x="971601" y="2708920"/>
            <a:ext cx="324035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ربع نص 19"/>
          <p:cNvSpPr txBox="1"/>
          <p:nvPr/>
        </p:nvSpPr>
        <p:spPr>
          <a:xfrm>
            <a:off x="4499992" y="2420888"/>
            <a:ext cx="4242753" cy="33239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الشكل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7 – 17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تتحرك موجات الماء فوق منطقة الماء الضحلة، حيث يوجد لوح الزجاج في حوض الموجات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تنباطأ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ويقل طولها الموجي (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 ويمكن تمثيل الانكسار بمخطّط مقدمات الموجة والأشعة (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96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4" grpId="0"/>
      <p:bldP spid="18" grpId="0" animBg="1"/>
      <p:bldP spid="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64" y="404664"/>
            <a:ext cx="2657261" cy="6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736"/>
            <a:ext cx="73977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مستطيل مستدير الزوايا 17"/>
          <p:cNvSpPr/>
          <p:nvPr/>
        </p:nvSpPr>
        <p:spPr>
          <a:xfrm>
            <a:off x="4932363" y="2973388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657600"/>
            <a:ext cx="7837487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مجموعة 11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2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مستدير الزوايا 17"/>
          <p:cNvSpPr/>
          <p:nvPr/>
        </p:nvSpPr>
        <p:spPr>
          <a:xfrm>
            <a:off x="4919663" y="2716213"/>
            <a:ext cx="863600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73" y="476672"/>
            <a:ext cx="6612781" cy="185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822700"/>
            <a:ext cx="7489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11230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6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9677</TotalTime>
  <Words>423</Words>
  <Application>Microsoft Office PowerPoint</Application>
  <PresentationFormat>عرض على الشاشة (3:4)‏</PresentationFormat>
  <Paragraphs>83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6063</cp:revision>
  <dcterms:created xsi:type="dcterms:W3CDTF">2015-01-26T14:26:28Z</dcterms:created>
  <dcterms:modified xsi:type="dcterms:W3CDTF">2017-01-10T17:21:32Z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