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notesMasterIdLst>
    <p:notesMasterId r:id="rId14"/>
  </p:notesMasterIdLst>
  <p:sldIdLst>
    <p:sldId id="268" r:id="rId2"/>
    <p:sldId id="269" r:id="rId3"/>
    <p:sldId id="256" r:id="rId4"/>
    <p:sldId id="257" r:id="rId5"/>
    <p:sldId id="267" r:id="rId6"/>
    <p:sldId id="258" r:id="rId7"/>
    <p:sldId id="259" r:id="rId8"/>
    <p:sldId id="266" r:id="rId9"/>
    <p:sldId id="260" r:id="rId10"/>
    <p:sldId id="261" r:id="rId11"/>
    <p:sldId id="262" r:id="rId12"/>
    <p:sldId id="263" r:id="rId1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99676BE-B708-4678-8449-E7DF72B5B2F5}" type="datetimeFigureOut">
              <a:rPr lang="ar-SA" smtClean="0"/>
              <a:pPr/>
              <a:t>27/03/38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75A60F1-8BAB-499B-B237-61275B20D5A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337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A60F1-8BAB-499B-B237-61275B20D5A9}" type="slidenum">
              <a:rPr lang="ar-SA" smtClean="0"/>
              <a:pPr/>
              <a:t>5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sz="2000" b="1" dirty="0" smtClean="0"/>
              <a:t>د</a:t>
            </a:r>
            <a:endParaRPr lang="ar-SA" sz="2000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A60F1-8BAB-499B-B237-61275B20D5A9}" type="slidenum">
              <a:rPr lang="ar-SA" smtClean="0"/>
              <a:pPr/>
              <a:t>9</a:t>
            </a:fld>
            <a:endParaRPr 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أَنْــتَ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A60F1-8BAB-499B-B237-61275B20D5A9}" type="slidenum">
              <a:rPr lang="ar-SA" smtClean="0"/>
              <a:pPr/>
              <a:t>10</a:t>
            </a:fld>
            <a:endParaRPr lang="ar-S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واجـــب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A60F1-8BAB-499B-B237-61275B20D5A9}" type="slidenum">
              <a:rPr lang="ar-SA" smtClean="0"/>
              <a:pPr/>
              <a:t>11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عنوان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16" name="عنصر نائب للتاريخ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184D-7037-4459-8B79-430FFAE319E5}" type="datetimeFigureOut">
              <a:rPr lang="ar-SA" smtClean="0"/>
              <a:pPr/>
              <a:t>27/03/38</a:t>
            </a:fld>
            <a:endParaRPr lang="ar-SA"/>
          </a:p>
        </p:txBody>
      </p:sp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5" name="عنصر نائب لرقم الشريحة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B1398B5-D7A6-4405-951E-17A827262CB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184D-7037-4459-8B79-430FFAE319E5}" type="datetimeFigureOut">
              <a:rPr lang="ar-SA" smtClean="0"/>
              <a:pPr/>
              <a:t>27/03/38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98B5-D7A6-4405-951E-17A827262CB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184D-7037-4459-8B79-430FFAE319E5}" type="datetimeFigureOut">
              <a:rPr lang="ar-SA" smtClean="0"/>
              <a:pPr/>
              <a:t>27/03/38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98B5-D7A6-4405-951E-17A827262CB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عنوان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7" name="عنصر نائب للمحتوى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184D-7037-4459-8B79-430FFAE319E5}" type="datetimeFigureOut">
              <a:rPr lang="ar-SA" smtClean="0"/>
              <a:pPr/>
              <a:t>27/03/38</a:t>
            </a:fld>
            <a:endParaRPr lang="ar-SA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ar-SA"/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B1398B5-D7A6-4405-951E-17A827262CB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عنصر نائب للنص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9" name="عنصر نائب للتاريخ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184D-7037-4459-8B79-430FFAE319E5}" type="datetimeFigureOut">
              <a:rPr lang="ar-SA" smtClean="0"/>
              <a:pPr/>
              <a:t>27/03/38</a:t>
            </a:fld>
            <a:endParaRPr lang="ar-SA"/>
          </a:p>
        </p:txBody>
      </p:sp>
      <p:sp>
        <p:nvSpPr>
          <p:cNvPr id="11" name="عنصر نائب للتذييل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98B5-D7A6-4405-951E-17A827262CB1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وان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عنوان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184D-7037-4459-8B79-430FFAE319E5}" type="datetimeFigureOut">
              <a:rPr lang="ar-SA" smtClean="0"/>
              <a:pPr/>
              <a:t>27/03/38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98B5-D7A6-4405-951E-17A827262CB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عنوان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25" name="عنصر نائب للنص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8" name="عنصر نائب للمحتوى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184D-7037-4459-8B79-430FFAE319E5}" type="datetimeFigureOut">
              <a:rPr lang="ar-SA" smtClean="0"/>
              <a:pPr/>
              <a:t>27/03/38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B1398B5-D7A6-4405-951E-17A827262CB1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عنوان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184D-7037-4459-8B79-430FFAE319E5}" type="datetimeFigureOut">
              <a:rPr lang="ar-SA" smtClean="0"/>
              <a:pPr/>
              <a:t>27/03/38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98B5-D7A6-4405-951E-17A827262CB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184D-7037-4459-8B79-430FFAE319E5}" type="datetimeFigureOut">
              <a:rPr lang="ar-SA" smtClean="0"/>
              <a:pPr/>
              <a:t>27/03/38</a:t>
            </a:fld>
            <a:endParaRPr lang="ar-SA"/>
          </a:p>
        </p:txBody>
      </p:sp>
      <p:sp>
        <p:nvSpPr>
          <p:cNvPr id="24" name="عنصر نائب للتذييل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98B5-D7A6-4405-951E-17A827262CB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عنوان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184D-7037-4459-8B79-430FFAE319E5}" type="datetimeFigureOut">
              <a:rPr lang="ar-SA" smtClean="0"/>
              <a:pPr/>
              <a:t>27/03/38</a:t>
            </a:fld>
            <a:endParaRPr lang="ar-SA"/>
          </a:p>
        </p:txBody>
      </p:sp>
      <p:sp>
        <p:nvSpPr>
          <p:cNvPr id="29" name="عنصر نائب للتذييل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98B5-D7A6-4405-951E-17A827262CB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صر نائب للصورة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184D-7037-4459-8B79-430FFAE319E5}" type="datetimeFigureOut">
              <a:rPr lang="ar-SA" smtClean="0"/>
              <a:pPr/>
              <a:t>27/03/38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98B5-D7A6-4405-951E-17A827262CB1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7" name="عنوان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عنصر نائب للنص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1" name="عنصر نائب للتاريخ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8B0184D-7037-4459-8B79-430FFAE319E5}" type="datetimeFigureOut">
              <a:rPr lang="ar-SA" smtClean="0"/>
              <a:pPr/>
              <a:t>27/03/38</a:t>
            </a:fld>
            <a:endParaRPr lang="ar-SA"/>
          </a:p>
        </p:txBody>
      </p:sp>
      <p:sp>
        <p:nvSpPr>
          <p:cNvPr id="28" name="عنصر نائب للتذييل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B1398B5-D7A6-4405-951E-17A827262CB1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عنوان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1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audio" Target="../media/audio7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حرف 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214290"/>
            <a:ext cx="214312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صورة 2" descr="صورة حرف ب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2357430"/>
            <a:ext cx="214312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صورة 3" descr="صورة حرف ل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4429132"/>
            <a:ext cx="214312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AN0000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جسم مشطوف الحواف 2"/>
          <p:cNvSpPr/>
          <p:nvPr/>
        </p:nvSpPr>
        <p:spPr>
          <a:xfrm>
            <a:off x="2428860" y="714356"/>
            <a:ext cx="4357718" cy="500066"/>
          </a:xfrm>
          <a:prstGeom prst="bevel">
            <a:avLst>
              <a:gd name="adj" fmla="val 6959"/>
            </a:avLst>
          </a:prstGeom>
          <a:solidFill>
            <a:schemeClr val="accent1">
              <a:alpha val="23000"/>
            </a:schemeClr>
          </a:solidFill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وسيلة شرح بيضاوية 3"/>
          <p:cNvSpPr/>
          <p:nvPr/>
        </p:nvSpPr>
        <p:spPr>
          <a:xfrm>
            <a:off x="4429124" y="1643050"/>
            <a:ext cx="2214578" cy="500066"/>
          </a:xfrm>
          <a:prstGeom prst="wedgeEllipseCallout">
            <a:avLst>
              <a:gd name="adj1" fmla="val 46891"/>
              <a:gd name="adj2" fmla="val 74110"/>
            </a:avLst>
          </a:prstGeom>
          <a:solidFill>
            <a:schemeClr val="accent1">
              <a:alpha val="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وسيلة شرح بيضاوية 4"/>
          <p:cNvSpPr/>
          <p:nvPr/>
        </p:nvSpPr>
        <p:spPr>
          <a:xfrm>
            <a:off x="1785918" y="1571612"/>
            <a:ext cx="2286016" cy="500066"/>
          </a:xfrm>
          <a:prstGeom prst="wedgeEllipseCallout">
            <a:avLst>
              <a:gd name="adj1" fmla="val -35013"/>
              <a:gd name="adj2" fmla="val 94427"/>
            </a:avLst>
          </a:prstGeom>
          <a:solidFill>
            <a:schemeClr val="accent1">
              <a:alpha val="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" name="رابط مستقيم 5"/>
          <p:cNvCxnSpPr/>
          <p:nvPr/>
        </p:nvCxnSpPr>
        <p:spPr>
          <a:xfrm rot="10800000">
            <a:off x="6786578" y="5715016"/>
            <a:ext cx="1000132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ستطيل 6"/>
          <p:cNvSpPr/>
          <p:nvPr/>
        </p:nvSpPr>
        <p:spPr>
          <a:xfrm>
            <a:off x="7072330" y="5000636"/>
            <a:ext cx="763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/>
              <a:t>أَنْــتَ</a:t>
            </a:r>
            <a:endParaRPr lang="ar-SA" sz="2000" b="1" dirty="0"/>
          </a:p>
        </p:txBody>
      </p:sp>
      <p:cxnSp>
        <p:nvCxnSpPr>
          <p:cNvPr id="8" name="رابط مستقيم 7"/>
          <p:cNvCxnSpPr/>
          <p:nvPr/>
        </p:nvCxnSpPr>
        <p:spPr>
          <a:xfrm rot="10800000">
            <a:off x="4429124" y="5643578"/>
            <a:ext cx="1000132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ستطيل 8"/>
          <p:cNvSpPr/>
          <p:nvPr/>
        </p:nvSpPr>
        <p:spPr>
          <a:xfrm>
            <a:off x="4643438" y="5000636"/>
            <a:ext cx="763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/>
              <a:t>أَنْــتَ</a:t>
            </a:r>
            <a:endParaRPr lang="ar-SA" sz="2000" b="1" dirty="0"/>
          </a:p>
        </p:txBody>
      </p:sp>
      <p:cxnSp>
        <p:nvCxnSpPr>
          <p:cNvPr id="10" name="رابط مستقيم 9"/>
          <p:cNvCxnSpPr/>
          <p:nvPr/>
        </p:nvCxnSpPr>
        <p:spPr>
          <a:xfrm rot="10800000">
            <a:off x="1714480" y="5572140"/>
            <a:ext cx="1000132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ستطيل 10"/>
          <p:cNvSpPr/>
          <p:nvPr/>
        </p:nvSpPr>
        <p:spPr>
          <a:xfrm>
            <a:off x="2000232" y="4929198"/>
            <a:ext cx="763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/>
              <a:t>أَنْــتِ</a:t>
            </a:r>
            <a:endParaRPr lang="ar-SA" sz="2000" b="1" dirty="0"/>
          </a:p>
        </p:txBody>
      </p:sp>
      <p:pic>
        <p:nvPicPr>
          <p:cNvPr id="12" name="صورة 11" descr="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41269" y="0"/>
            <a:ext cx="1802732" cy="150017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repeatCount="300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صورة 2" descr="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910804">
            <a:off x="7061252" y="4541642"/>
            <a:ext cx="1802732" cy="150017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4" name="مستطيل 3"/>
          <p:cNvSpPr/>
          <p:nvPr/>
        </p:nvSpPr>
        <p:spPr>
          <a:xfrm>
            <a:off x="0" y="188640"/>
            <a:ext cx="2500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/>
              <a:t> واجـــب</a:t>
            </a:r>
            <a:endParaRPr lang="ar-SA" sz="28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repeatCount="500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عالجة متعاقبة 1"/>
          <p:cNvSpPr/>
          <p:nvPr/>
        </p:nvSpPr>
        <p:spPr>
          <a:xfrm>
            <a:off x="6929454" y="357166"/>
            <a:ext cx="1714512" cy="928694"/>
          </a:xfrm>
          <a:prstGeom prst="flowChartAlternateProcess">
            <a:avLst/>
          </a:prstGeom>
          <a:solidFill>
            <a:schemeClr val="bg2">
              <a:alpha val="5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err="1" smtClean="0">
                <a:solidFill>
                  <a:srgbClr val="FF0000"/>
                </a:solidFill>
              </a:rPr>
              <a:t>دَ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3" name="مخطط انسيابي: معالجة متعاقبة 2"/>
          <p:cNvSpPr/>
          <p:nvPr/>
        </p:nvSpPr>
        <p:spPr>
          <a:xfrm>
            <a:off x="7000892" y="2357430"/>
            <a:ext cx="1714512" cy="928694"/>
          </a:xfrm>
          <a:prstGeom prst="flowChartAlternateProcess">
            <a:avLst/>
          </a:prstGeom>
          <a:solidFill>
            <a:schemeClr val="bg2">
              <a:alpha val="5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err="1" smtClean="0">
                <a:solidFill>
                  <a:schemeClr val="tx1"/>
                </a:solidFill>
              </a:rPr>
              <a:t>دِ</a:t>
            </a:r>
            <a:endParaRPr lang="ar-SA" sz="4400" b="1" dirty="0">
              <a:solidFill>
                <a:schemeClr val="tx1"/>
              </a:solidFill>
            </a:endParaRPr>
          </a:p>
        </p:txBody>
      </p:sp>
      <p:sp>
        <p:nvSpPr>
          <p:cNvPr id="4" name="مخطط انسيابي: معالجة متعاقبة 3"/>
          <p:cNvSpPr/>
          <p:nvPr/>
        </p:nvSpPr>
        <p:spPr>
          <a:xfrm>
            <a:off x="7072330" y="4857760"/>
            <a:ext cx="1714512" cy="928694"/>
          </a:xfrm>
          <a:prstGeom prst="flowChartAlternateProcess">
            <a:avLst/>
          </a:prstGeom>
          <a:solidFill>
            <a:schemeClr val="bg2">
              <a:alpha val="5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err="1" smtClean="0">
                <a:solidFill>
                  <a:srgbClr val="00AAE6"/>
                </a:solidFill>
              </a:rPr>
              <a:t>دُ</a:t>
            </a:r>
            <a:endParaRPr lang="ar-SA" sz="4400" b="1" dirty="0">
              <a:solidFill>
                <a:srgbClr val="00AAE6"/>
              </a:solidFill>
            </a:endParaRPr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928662" y="357166"/>
            <a:ext cx="1714512" cy="928694"/>
          </a:xfrm>
          <a:prstGeom prst="flowChartAlternateProcess">
            <a:avLst/>
          </a:prstGeom>
          <a:solidFill>
            <a:schemeClr val="bg2">
              <a:alpha val="5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err="1" smtClean="0">
                <a:solidFill>
                  <a:srgbClr val="00B050"/>
                </a:solidFill>
              </a:rPr>
              <a:t>ـدَ</a:t>
            </a:r>
            <a:endParaRPr lang="ar-SA" sz="4400" b="1" dirty="0">
              <a:solidFill>
                <a:srgbClr val="00B050"/>
              </a:solidFill>
            </a:endParaRPr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928662" y="2071678"/>
            <a:ext cx="1714512" cy="928694"/>
          </a:xfrm>
          <a:prstGeom prst="flowChartAlternateProcess">
            <a:avLst/>
          </a:prstGeom>
          <a:solidFill>
            <a:schemeClr val="bg2">
              <a:alpha val="5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err="1" smtClean="0">
                <a:solidFill>
                  <a:schemeClr val="tx1"/>
                </a:solidFill>
              </a:rPr>
              <a:t>ـدِ</a:t>
            </a:r>
            <a:endParaRPr lang="ar-SA" sz="4400" b="1" dirty="0">
              <a:solidFill>
                <a:schemeClr val="tx1"/>
              </a:solidFill>
            </a:endParaRPr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928662" y="3786190"/>
            <a:ext cx="1714512" cy="928694"/>
          </a:xfrm>
          <a:prstGeom prst="flowChartAlternateProcess">
            <a:avLst/>
          </a:prstGeom>
          <a:solidFill>
            <a:schemeClr val="bg2">
              <a:alpha val="5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err="1" smtClean="0">
                <a:solidFill>
                  <a:srgbClr val="002060"/>
                </a:solidFill>
              </a:rPr>
              <a:t>ـدُ</a:t>
            </a:r>
            <a:endParaRPr lang="ar-SA" sz="4400" b="1" dirty="0">
              <a:solidFill>
                <a:srgbClr val="002060"/>
              </a:solidFill>
            </a:endParaRPr>
          </a:p>
        </p:txBody>
      </p:sp>
      <p:sp>
        <p:nvSpPr>
          <p:cNvPr id="8" name="مخطط انسيابي: معالجة متعاقبة 7"/>
          <p:cNvSpPr/>
          <p:nvPr/>
        </p:nvSpPr>
        <p:spPr>
          <a:xfrm>
            <a:off x="857224" y="5572140"/>
            <a:ext cx="1714512" cy="928694"/>
          </a:xfrm>
          <a:prstGeom prst="flowChartAlternateProcess">
            <a:avLst/>
          </a:prstGeom>
          <a:solidFill>
            <a:schemeClr val="bg2">
              <a:alpha val="5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err="1" smtClean="0">
                <a:solidFill>
                  <a:srgbClr val="7030A0"/>
                </a:solidFill>
              </a:rPr>
              <a:t>ـدْ</a:t>
            </a:r>
            <a:endParaRPr lang="ar-SA" sz="4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7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92120"/>
            <a:ext cx="6643734" cy="5880086"/>
          </a:xfrm>
          <a:prstGeom prst="rect">
            <a:avLst/>
          </a:prstGeom>
          <a:ln w="34925" cap="rnd">
            <a:solidFill>
              <a:srgbClr val="FF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AN000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خطط انسيابي: معالجة متعاقبة 2"/>
          <p:cNvSpPr/>
          <p:nvPr/>
        </p:nvSpPr>
        <p:spPr>
          <a:xfrm>
            <a:off x="1571604" y="1285860"/>
            <a:ext cx="2643206" cy="1285884"/>
          </a:xfrm>
          <a:prstGeom prst="flowChartAlternateProcess">
            <a:avLst/>
          </a:prstGeom>
          <a:solidFill>
            <a:schemeClr val="accent1">
              <a:alpha val="17000"/>
            </a:schemeClr>
          </a:solidFill>
          <a:ln w="603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repeatCount="indefinite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AN000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جسم مشطوف الحواف 2"/>
          <p:cNvSpPr/>
          <p:nvPr/>
        </p:nvSpPr>
        <p:spPr>
          <a:xfrm>
            <a:off x="4286248" y="714356"/>
            <a:ext cx="2357454" cy="500066"/>
          </a:xfrm>
          <a:prstGeom prst="bevel">
            <a:avLst>
              <a:gd name="adj" fmla="val 6959"/>
            </a:avLst>
          </a:prstGeom>
          <a:solidFill>
            <a:schemeClr val="accent1">
              <a:alpha val="23000"/>
            </a:schemeClr>
          </a:solidFill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5" name="رابط مستقيم 4"/>
          <p:cNvCxnSpPr/>
          <p:nvPr/>
        </p:nvCxnSpPr>
        <p:spPr>
          <a:xfrm rot="10800000">
            <a:off x="6072198" y="3500438"/>
            <a:ext cx="357190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/>
          <p:cNvCxnSpPr/>
          <p:nvPr/>
        </p:nvCxnSpPr>
        <p:spPr>
          <a:xfrm rot="10800000">
            <a:off x="3786182" y="3500438"/>
            <a:ext cx="285752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rot="10800000">
            <a:off x="1428728" y="3429000"/>
            <a:ext cx="214314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rot="10800000">
            <a:off x="6643702" y="5572140"/>
            <a:ext cx="214314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/>
          <p:cNvCxnSpPr/>
          <p:nvPr/>
        </p:nvCxnSpPr>
        <p:spPr>
          <a:xfrm rot="10800000">
            <a:off x="4214810" y="5500702"/>
            <a:ext cx="214314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 rot="10800000">
            <a:off x="1785918" y="5500702"/>
            <a:ext cx="214314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جسم مشطوف الحواف 1"/>
          <p:cNvSpPr/>
          <p:nvPr/>
        </p:nvSpPr>
        <p:spPr>
          <a:xfrm>
            <a:off x="214282" y="285728"/>
            <a:ext cx="8572560" cy="6572272"/>
          </a:xfrm>
          <a:prstGeom prst="bevel">
            <a:avLst>
              <a:gd name="adj" fmla="val 50000"/>
            </a:avLst>
          </a:prstGeom>
          <a:solidFill>
            <a:schemeClr val="accent1">
              <a:alpha val="20000"/>
            </a:schemeClr>
          </a:solidFill>
          <a:ln w="28575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b="1" dirty="0" smtClean="0">
              <a:solidFill>
                <a:srgbClr val="FF0000"/>
              </a:solidFill>
            </a:endParaRPr>
          </a:p>
          <a:p>
            <a:pPr algn="ctr"/>
            <a:endParaRPr lang="ar-SA" sz="3200" b="1" dirty="0" smtClean="0">
              <a:solidFill>
                <a:srgbClr val="FF0000"/>
              </a:solidFill>
            </a:endParaRPr>
          </a:p>
          <a:p>
            <a:pPr algn="ctr"/>
            <a:endParaRPr lang="ar-SA" sz="3200" b="1" dirty="0" smtClean="0">
              <a:solidFill>
                <a:srgbClr val="FF0000"/>
              </a:solidFill>
            </a:endParaRPr>
          </a:p>
          <a:p>
            <a:pPr algn="ctr"/>
            <a:endParaRPr lang="ar-SA" sz="3200" b="1" dirty="0" smtClean="0">
              <a:solidFill>
                <a:srgbClr val="FF0000"/>
              </a:solidFill>
            </a:endParaRPr>
          </a:p>
          <a:p>
            <a:pPr algn="ctr"/>
            <a:endParaRPr lang="ar-SA" b="1" dirty="0" smtClean="0">
              <a:solidFill>
                <a:srgbClr val="FF0000"/>
              </a:solidFill>
            </a:endParaRPr>
          </a:p>
          <a:p>
            <a:pPr algn="ctr"/>
            <a:endParaRPr lang="ar-SA" b="1" dirty="0" smtClean="0">
              <a:solidFill>
                <a:srgbClr val="FF0000"/>
              </a:solidFill>
            </a:endParaRPr>
          </a:p>
          <a:p>
            <a:pPr algn="ctr"/>
            <a:endParaRPr lang="ar-SA" b="1" dirty="0" smtClean="0">
              <a:solidFill>
                <a:srgbClr val="FF0000"/>
              </a:solidFill>
            </a:endParaRPr>
          </a:p>
          <a:p>
            <a:pPr algn="ctr"/>
            <a:endParaRPr lang="ar-SA" b="1" dirty="0" smtClean="0">
              <a:solidFill>
                <a:srgbClr val="FF0000"/>
              </a:solidFill>
            </a:endParaRPr>
          </a:p>
          <a:p>
            <a:pPr algn="ctr"/>
            <a:endParaRPr lang="ar-SA" b="1" dirty="0" smtClean="0">
              <a:solidFill>
                <a:srgbClr val="FF0000"/>
              </a:solidFill>
            </a:endParaRPr>
          </a:p>
          <a:p>
            <a:pPr algn="ctr"/>
            <a:endParaRPr lang="ar-SA" sz="4400" b="1" dirty="0" smtClean="0">
              <a:solidFill>
                <a:schemeClr val="tx1"/>
              </a:solidFill>
              <a:cs typeface="Akhbar MT" pitchFamily="2" charset="-78"/>
            </a:endParaRPr>
          </a:p>
          <a:p>
            <a:pPr algn="ctr"/>
            <a:r>
              <a:rPr lang="ar-SA" sz="4400" b="1" dirty="0" smtClean="0">
                <a:solidFill>
                  <a:schemeClr val="tx1"/>
                </a:solidFill>
                <a:cs typeface="Akhbar MT" pitchFamily="2" charset="-78"/>
              </a:rPr>
              <a:t>جَــرِيــ</a:t>
            </a:r>
            <a:r>
              <a:rPr lang="ar-SA" sz="4400" b="1" dirty="0" smtClean="0">
                <a:solidFill>
                  <a:srgbClr val="FF0000"/>
                </a:solidFill>
                <a:cs typeface="Akhbar MT" pitchFamily="2" charset="-78"/>
              </a:rPr>
              <a:t>دَ</a:t>
            </a:r>
            <a:r>
              <a:rPr lang="ar-SA" sz="4400" b="1" dirty="0" smtClean="0">
                <a:solidFill>
                  <a:schemeClr val="tx1"/>
                </a:solidFill>
                <a:cs typeface="Akhbar MT" pitchFamily="2" charset="-78"/>
              </a:rPr>
              <a:t>ة</a:t>
            </a:r>
            <a:r>
              <a:rPr lang="ar-SA" sz="4400" b="1" dirty="0" smtClean="0">
                <a:solidFill>
                  <a:srgbClr val="FF0000"/>
                </a:solidFill>
                <a:cs typeface="Akhbar MT" pitchFamily="2" charset="-78"/>
              </a:rPr>
              <a:t>                      </a:t>
            </a:r>
          </a:p>
          <a:p>
            <a:pPr algn="ctr"/>
            <a:r>
              <a:rPr lang="ar-SA" sz="4400" b="1" dirty="0" smtClean="0">
                <a:solidFill>
                  <a:srgbClr val="FF0000"/>
                </a:solidFill>
                <a:cs typeface="Akhbar MT" pitchFamily="2" charset="-78"/>
              </a:rPr>
              <a:t>   </a:t>
            </a:r>
            <a:r>
              <a:rPr lang="ar-SA" sz="4400" b="1" dirty="0" smtClean="0">
                <a:solidFill>
                  <a:srgbClr val="00AAE6"/>
                </a:solidFill>
                <a:cs typeface="Akhbar MT" pitchFamily="2" charset="-78"/>
              </a:rPr>
              <a:t>وَرْ</a:t>
            </a:r>
            <a:r>
              <a:rPr lang="ar-SA" sz="4400" b="1" dirty="0" smtClean="0">
                <a:solidFill>
                  <a:srgbClr val="FF0000"/>
                </a:solidFill>
                <a:cs typeface="Akhbar MT" pitchFamily="2" charset="-78"/>
              </a:rPr>
              <a:t>د </a:t>
            </a:r>
          </a:p>
          <a:p>
            <a:pPr algn="ctr"/>
            <a:r>
              <a:rPr lang="ar-SA" sz="4400" b="1" dirty="0" smtClean="0">
                <a:solidFill>
                  <a:srgbClr val="FF0000"/>
                </a:solidFill>
                <a:cs typeface="Akhbar MT" pitchFamily="2" charset="-78"/>
              </a:rPr>
              <a:t>  </a:t>
            </a:r>
          </a:p>
          <a:p>
            <a:pPr algn="ctr"/>
            <a:r>
              <a:rPr lang="ar-SA" sz="4400" b="1" dirty="0" smtClean="0">
                <a:solidFill>
                  <a:srgbClr val="92D050"/>
                </a:solidFill>
                <a:cs typeface="Akhbar MT" pitchFamily="2" charset="-78"/>
              </a:rPr>
              <a:t>مُــهَــنْـ</a:t>
            </a:r>
            <a:r>
              <a:rPr lang="ar-SA" sz="4400" b="1" dirty="0" smtClean="0">
                <a:solidFill>
                  <a:srgbClr val="FF0000"/>
                </a:solidFill>
                <a:cs typeface="Akhbar MT" pitchFamily="2" charset="-78"/>
              </a:rPr>
              <a:t>ـد</a:t>
            </a:r>
          </a:p>
          <a:p>
            <a:pPr algn="ctr"/>
            <a:r>
              <a:rPr lang="ar-SA" sz="4400" b="1" dirty="0" smtClean="0">
                <a:solidFill>
                  <a:srgbClr val="FF0000"/>
                </a:solidFill>
                <a:cs typeface="Akhbar MT" pitchFamily="2" charset="-78"/>
              </a:rPr>
              <a:t> </a:t>
            </a:r>
            <a:r>
              <a:rPr lang="ar-SA" sz="4400" b="1" dirty="0" smtClean="0">
                <a:solidFill>
                  <a:srgbClr val="92D050"/>
                </a:solidFill>
                <a:cs typeface="Akhbar MT" pitchFamily="2" charset="-78"/>
              </a:rPr>
              <a:t> </a:t>
            </a:r>
            <a:r>
              <a:rPr lang="ar-SA" sz="4400" b="1" dirty="0" smtClean="0">
                <a:solidFill>
                  <a:srgbClr val="FF0000"/>
                </a:solidFill>
                <a:cs typeface="Akhbar MT" pitchFamily="2" charset="-78"/>
              </a:rPr>
              <a:t>                </a:t>
            </a:r>
          </a:p>
          <a:p>
            <a:pPr algn="ctr"/>
            <a:r>
              <a:rPr lang="ar-SA" sz="4400" b="1" dirty="0" smtClean="0">
                <a:solidFill>
                  <a:srgbClr val="FF0000"/>
                </a:solidFill>
                <a:cs typeface="Akhbar MT" pitchFamily="2" charset="-78"/>
              </a:rPr>
              <a:t>  د</a:t>
            </a:r>
            <a:r>
              <a:rPr lang="ar-SA" sz="4400" b="1" dirty="0" smtClean="0">
                <a:solidFill>
                  <a:srgbClr val="0070C0"/>
                </a:solidFill>
                <a:cs typeface="Akhbar MT" pitchFamily="2" charset="-78"/>
              </a:rPr>
              <a:t>َ</a:t>
            </a:r>
            <a:r>
              <a:rPr lang="ar-SA" sz="4400" b="1" dirty="0" smtClean="0">
                <a:solidFill>
                  <a:srgbClr val="7030A0"/>
                </a:solidFill>
                <a:cs typeface="Akhbar MT" pitchFamily="2" charset="-78"/>
              </a:rPr>
              <a:t>رَّاجَــة</a:t>
            </a:r>
          </a:p>
          <a:p>
            <a:pPr algn="ctr"/>
            <a:r>
              <a:rPr lang="ar-SA" sz="4400" b="1" dirty="0" smtClean="0">
                <a:solidFill>
                  <a:srgbClr val="FF0000"/>
                </a:solidFill>
                <a:cs typeface="Akhbar MT" pitchFamily="2" charset="-78"/>
              </a:rPr>
              <a:t>                           </a:t>
            </a:r>
            <a:r>
              <a:rPr lang="ar-SA" sz="4400" b="1" dirty="0" smtClean="0">
                <a:solidFill>
                  <a:srgbClr val="002060"/>
                </a:solidFill>
                <a:cs typeface="Akhbar MT" pitchFamily="2" charset="-78"/>
              </a:rPr>
              <a:t>حَـ</a:t>
            </a:r>
            <a:r>
              <a:rPr lang="ar-SA" sz="4400" b="1" dirty="0" smtClean="0">
                <a:solidFill>
                  <a:srgbClr val="FF0000"/>
                </a:solidFill>
                <a:cs typeface="Akhbar MT" pitchFamily="2" charset="-78"/>
              </a:rPr>
              <a:t>ـدِ</a:t>
            </a:r>
            <a:r>
              <a:rPr lang="ar-SA" sz="4400" b="1" dirty="0" smtClean="0">
                <a:solidFill>
                  <a:srgbClr val="002060"/>
                </a:solidFill>
                <a:cs typeface="Akhbar MT" pitchFamily="2" charset="-78"/>
              </a:rPr>
              <a:t>يـقَــة</a:t>
            </a:r>
          </a:p>
          <a:p>
            <a:pPr algn="ctr"/>
            <a:endParaRPr lang="ar-SA" sz="3200" b="1" dirty="0" smtClean="0">
              <a:solidFill>
                <a:srgbClr val="FF0000"/>
              </a:solidFill>
            </a:endParaRPr>
          </a:p>
          <a:p>
            <a:pPr algn="ctr"/>
            <a:endParaRPr lang="ar-SA" sz="3200" b="1" dirty="0" smtClean="0">
              <a:solidFill>
                <a:srgbClr val="FF0000"/>
              </a:solidFill>
            </a:endParaRPr>
          </a:p>
          <a:p>
            <a:pPr algn="ctr"/>
            <a:endParaRPr lang="ar-SA" sz="3200" b="1" dirty="0" smtClean="0">
              <a:solidFill>
                <a:srgbClr val="FF0000"/>
              </a:solidFill>
            </a:endParaRPr>
          </a:p>
          <a:p>
            <a:pPr algn="ctr"/>
            <a:endParaRPr lang="ar-SA" sz="3200" b="1" dirty="0" smtClean="0">
              <a:solidFill>
                <a:srgbClr val="FF0000"/>
              </a:solidFill>
            </a:endParaRPr>
          </a:p>
          <a:p>
            <a:pPr algn="ctr"/>
            <a:endParaRPr lang="ar-SA" sz="3200" b="1" dirty="0" smtClean="0">
              <a:solidFill>
                <a:srgbClr val="FF0000"/>
              </a:solidFill>
            </a:endParaRPr>
          </a:p>
          <a:p>
            <a:pPr algn="ctr"/>
            <a:endParaRPr lang="ar-SA" sz="3200" b="1" dirty="0" smtClean="0">
              <a:solidFill>
                <a:srgbClr val="FF0000"/>
              </a:solidFill>
            </a:endParaRPr>
          </a:p>
          <a:p>
            <a:pPr algn="ctr"/>
            <a:endParaRPr lang="ar-SA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AN000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جسم مشطوف الحواف 2"/>
          <p:cNvSpPr/>
          <p:nvPr/>
        </p:nvSpPr>
        <p:spPr>
          <a:xfrm>
            <a:off x="5286380" y="642918"/>
            <a:ext cx="2428892" cy="428628"/>
          </a:xfrm>
          <a:prstGeom prst="bevel">
            <a:avLst>
              <a:gd name="adj" fmla="val 6959"/>
            </a:avLst>
          </a:prstGeom>
          <a:solidFill>
            <a:schemeClr val="accent1">
              <a:alpha val="23000"/>
            </a:schemeClr>
          </a:solidFill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4" name="رابط مستقيم 3"/>
          <p:cNvCxnSpPr/>
          <p:nvPr/>
        </p:nvCxnSpPr>
        <p:spPr>
          <a:xfrm rot="10800000">
            <a:off x="6858016" y="2071678"/>
            <a:ext cx="285752" cy="1588"/>
          </a:xfrm>
          <a:prstGeom prst="line">
            <a:avLst/>
          </a:prstGeom>
          <a:ln w="50800" cmpd="sng">
            <a:solidFill>
              <a:srgbClr val="00AAE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مستقيم 4"/>
          <p:cNvCxnSpPr/>
          <p:nvPr/>
        </p:nvCxnSpPr>
        <p:spPr>
          <a:xfrm rot="10800000">
            <a:off x="3000364" y="2071678"/>
            <a:ext cx="285752" cy="1588"/>
          </a:xfrm>
          <a:prstGeom prst="line">
            <a:avLst/>
          </a:prstGeom>
          <a:ln w="50800" cmpd="sng">
            <a:solidFill>
              <a:srgbClr val="00AAE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rot="10800000">
            <a:off x="2000232" y="2071678"/>
            <a:ext cx="285752" cy="1588"/>
          </a:xfrm>
          <a:prstGeom prst="line">
            <a:avLst/>
          </a:prstGeom>
          <a:ln w="50800" cmpd="sng">
            <a:solidFill>
              <a:srgbClr val="00AAE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>
            <a:off x="4714876" y="2500306"/>
            <a:ext cx="285752" cy="1588"/>
          </a:xfrm>
          <a:prstGeom prst="line">
            <a:avLst/>
          </a:prstGeom>
          <a:ln w="50800" cmpd="sng">
            <a:solidFill>
              <a:srgbClr val="00AAE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rot="10800000">
            <a:off x="3929058" y="2571744"/>
            <a:ext cx="285752" cy="1588"/>
          </a:xfrm>
          <a:prstGeom prst="line">
            <a:avLst/>
          </a:prstGeom>
          <a:ln w="50800" cmpd="sng">
            <a:solidFill>
              <a:srgbClr val="00AAE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/>
          <p:cNvCxnSpPr/>
          <p:nvPr/>
        </p:nvCxnSpPr>
        <p:spPr>
          <a:xfrm rot="10800000">
            <a:off x="6786578" y="4071942"/>
            <a:ext cx="285752" cy="1588"/>
          </a:xfrm>
          <a:prstGeom prst="line">
            <a:avLst/>
          </a:prstGeom>
          <a:ln w="50800" cmpd="sng">
            <a:solidFill>
              <a:srgbClr val="00AAE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 rot="10800000">
            <a:off x="5715008" y="5429264"/>
            <a:ext cx="285752" cy="1588"/>
          </a:xfrm>
          <a:prstGeom prst="line">
            <a:avLst/>
          </a:prstGeom>
          <a:ln w="50800" cmpd="sng">
            <a:solidFill>
              <a:srgbClr val="00AAE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 rot="10800000">
            <a:off x="4857752" y="5357826"/>
            <a:ext cx="285752" cy="1588"/>
          </a:xfrm>
          <a:prstGeom prst="line">
            <a:avLst/>
          </a:prstGeom>
          <a:ln w="50800" cmpd="sng">
            <a:solidFill>
              <a:srgbClr val="00AAE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AN0000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جسم مشطوف الحواف 2"/>
          <p:cNvSpPr/>
          <p:nvPr/>
        </p:nvSpPr>
        <p:spPr>
          <a:xfrm>
            <a:off x="5357818" y="500042"/>
            <a:ext cx="2143140" cy="500066"/>
          </a:xfrm>
          <a:prstGeom prst="bevel">
            <a:avLst>
              <a:gd name="adj" fmla="val 6959"/>
            </a:avLst>
          </a:prstGeom>
          <a:solidFill>
            <a:schemeClr val="accent1">
              <a:alpha val="23000"/>
            </a:schemeClr>
          </a:solidFill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جسم مشطوف الحواف 3"/>
          <p:cNvSpPr/>
          <p:nvPr/>
        </p:nvSpPr>
        <p:spPr>
          <a:xfrm>
            <a:off x="4857752" y="2643182"/>
            <a:ext cx="2143140" cy="500066"/>
          </a:xfrm>
          <a:prstGeom prst="bevel">
            <a:avLst>
              <a:gd name="adj" fmla="val 6959"/>
            </a:avLst>
          </a:prstGeom>
          <a:solidFill>
            <a:schemeClr val="accent1">
              <a:alpha val="23000"/>
            </a:schemeClr>
          </a:solidFill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جسم مشطوف الحواف 4"/>
          <p:cNvSpPr/>
          <p:nvPr/>
        </p:nvSpPr>
        <p:spPr>
          <a:xfrm>
            <a:off x="2714612" y="4714884"/>
            <a:ext cx="4214842" cy="428628"/>
          </a:xfrm>
          <a:prstGeom prst="bevel">
            <a:avLst>
              <a:gd name="adj" fmla="val 6959"/>
            </a:avLst>
          </a:prstGeom>
          <a:solidFill>
            <a:schemeClr val="accent1">
              <a:alpha val="23000"/>
            </a:schemeClr>
          </a:solidFill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" name="رابط مستقيم 5"/>
          <p:cNvCxnSpPr/>
          <p:nvPr/>
        </p:nvCxnSpPr>
        <p:spPr>
          <a:xfrm rot="10800000">
            <a:off x="7143768" y="2000240"/>
            <a:ext cx="1000132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>
            <a:off x="5929322" y="1857364"/>
            <a:ext cx="1000132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rot="10800000">
            <a:off x="4643438" y="1785926"/>
            <a:ext cx="1000132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/>
          <p:cNvCxnSpPr/>
          <p:nvPr/>
        </p:nvCxnSpPr>
        <p:spPr>
          <a:xfrm rot="10800000">
            <a:off x="3286116" y="1785926"/>
            <a:ext cx="1000132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 rot="10800000">
            <a:off x="1928794" y="1714488"/>
            <a:ext cx="1000132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 rot="10800000">
            <a:off x="714348" y="1714488"/>
            <a:ext cx="1000132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/>
          <p:cNvCxnSpPr/>
          <p:nvPr/>
        </p:nvCxnSpPr>
        <p:spPr>
          <a:xfrm rot="10800000">
            <a:off x="5072066" y="2500306"/>
            <a:ext cx="1000132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/>
          <p:cNvCxnSpPr/>
          <p:nvPr/>
        </p:nvCxnSpPr>
        <p:spPr>
          <a:xfrm rot="10800000">
            <a:off x="2500298" y="2500306"/>
            <a:ext cx="1000132" cy="1588"/>
          </a:xfrm>
          <a:prstGeom prst="line">
            <a:avLst/>
          </a:prstGeom>
          <a:ln w="508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سهم للأسفل 15"/>
          <p:cNvSpPr/>
          <p:nvPr/>
        </p:nvSpPr>
        <p:spPr>
          <a:xfrm>
            <a:off x="6072198" y="3571876"/>
            <a:ext cx="142876" cy="35719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 للأسفل 16"/>
          <p:cNvSpPr/>
          <p:nvPr/>
        </p:nvSpPr>
        <p:spPr>
          <a:xfrm>
            <a:off x="4000496" y="3571876"/>
            <a:ext cx="142876" cy="35719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سهم للأسفل 17"/>
          <p:cNvSpPr/>
          <p:nvPr/>
        </p:nvSpPr>
        <p:spPr>
          <a:xfrm>
            <a:off x="2000232" y="3571876"/>
            <a:ext cx="142876" cy="35719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خطط انسيابي: معالجة متعاقبة 18"/>
          <p:cNvSpPr/>
          <p:nvPr/>
        </p:nvSpPr>
        <p:spPr>
          <a:xfrm>
            <a:off x="5429256" y="5214950"/>
            <a:ext cx="642942" cy="357190"/>
          </a:xfrm>
          <a:prstGeom prst="flowChartAlternateProcess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خطط انسيابي: معالجة متعاقبة 19"/>
          <p:cNvSpPr/>
          <p:nvPr/>
        </p:nvSpPr>
        <p:spPr>
          <a:xfrm>
            <a:off x="3714744" y="5143512"/>
            <a:ext cx="785818" cy="357190"/>
          </a:xfrm>
          <a:prstGeom prst="flowChartAlternateProcess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خطط انسيابي: معالجة متعاقبة 20"/>
          <p:cNvSpPr/>
          <p:nvPr/>
        </p:nvSpPr>
        <p:spPr>
          <a:xfrm>
            <a:off x="2143108" y="5143512"/>
            <a:ext cx="714380" cy="357190"/>
          </a:xfrm>
          <a:prstGeom prst="flowChartAlternateProcess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خطط انسيابي: معالجة متعاقبة 21"/>
          <p:cNvSpPr/>
          <p:nvPr/>
        </p:nvSpPr>
        <p:spPr>
          <a:xfrm>
            <a:off x="5429256" y="5643578"/>
            <a:ext cx="642942" cy="357190"/>
          </a:xfrm>
          <a:prstGeom prst="flowChartAlternateProcess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خطط انسيابي: معالجة متعاقبة 22"/>
          <p:cNvSpPr/>
          <p:nvPr/>
        </p:nvSpPr>
        <p:spPr>
          <a:xfrm>
            <a:off x="3714744" y="5572140"/>
            <a:ext cx="785818" cy="428628"/>
          </a:xfrm>
          <a:prstGeom prst="flowChartAlternateProcess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خطط انسيابي: معالجة متعاقبة 23"/>
          <p:cNvSpPr/>
          <p:nvPr/>
        </p:nvSpPr>
        <p:spPr>
          <a:xfrm>
            <a:off x="2143108" y="5572140"/>
            <a:ext cx="714380" cy="357190"/>
          </a:xfrm>
          <a:prstGeom prst="flowChartAlternateProcess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خطط انسيابي: معالجة متعاقبة 2"/>
          <p:cNvSpPr/>
          <p:nvPr/>
        </p:nvSpPr>
        <p:spPr>
          <a:xfrm>
            <a:off x="214282" y="214290"/>
            <a:ext cx="8715436" cy="64294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/>
              <a:t>كيف أكتب حرف  ( </a:t>
            </a:r>
            <a:r>
              <a:rPr lang="ar-SA" sz="4400" b="1" dirty="0" err="1" smtClean="0"/>
              <a:t>د  )</a:t>
            </a:r>
            <a:endParaRPr lang="ar-SA" sz="4400" b="1" dirty="0" smtClean="0"/>
          </a:p>
          <a:p>
            <a:pPr algn="ctr"/>
            <a:endParaRPr lang="ar-SA" sz="4400" b="1" dirty="0" smtClean="0"/>
          </a:p>
          <a:p>
            <a:pPr algn="ctr"/>
            <a:endParaRPr lang="ar-SA" sz="4400" b="1" dirty="0" smtClean="0"/>
          </a:p>
          <a:p>
            <a:pPr algn="ctr"/>
            <a:endParaRPr lang="ar-SA" sz="4400" b="1" dirty="0" smtClean="0"/>
          </a:p>
          <a:p>
            <a:pPr algn="ctr"/>
            <a:r>
              <a:rPr lang="ar-SA" sz="4400" b="1" dirty="0" smtClean="0">
                <a:solidFill>
                  <a:srgbClr val="FF0000"/>
                </a:solidFill>
              </a:rPr>
              <a:t>نتبع السهم وسنجد الطريقة لكتابة الحرف </a:t>
            </a:r>
          </a:p>
          <a:p>
            <a:pPr algn="ctr"/>
            <a:endParaRPr lang="ar-SA" sz="4400" b="1" dirty="0" smtClean="0"/>
          </a:p>
          <a:p>
            <a:pPr algn="ctr"/>
            <a:endParaRPr lang="ar-SA" sz="4400" b="1" dirty="0" smtClean="0"/>
          </a:p>
          <a:p>
            <a:pPr algn="ctr"/>
            <a:r>
              <a:rPr lang="ar-SA" sz="4400" b="1" dirty="0" smtClean="0"/>
              <a:t>   </a:t>
            </a:r>
            <a:endParaRPr lang="ar-SA" sz="4400" b="1" dirty="0"/>
          </a:p>
        </p:txBody>
      </p:sp>
      <p:pic>
        <p:nvPicPr>
          <p:cNvPr id="4" name="صورة 3" descr="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1142984"/>
            <a:ext cx="2219325" cy="1928826"/>
          </a:xfrm>
          <a:prstGeom prst="rect">
            <a:avLst/>
          </a:prstGeom>
        </p:spPr>
      </p:pic>
      <p:pic>
        <p:nvPicPr>
          <p:cNvPr id="6" name="صورة 5" descr="اسهم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4643446"/>
            <a:ext cx="1071570" cy="1785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CAN0000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جسم مشطوف الحواف 2"/>
          <p:cNvSpPr/>
          <p:nvPr/>
        </p:nvSpPr>
        <p:spPr>
          <a:xfrm>
            <a:off x="5214942" y="642918"/>
            <a:ext cx="2143140" cy="500066"/>
          </a:xfrm>
          <a:prstGeom prst="bevel">
            <a:avLst>
              <a:gd name="adj" fmla="val 6959"/>
            </a:avLst>
          </a:prstGeom>
          <a:solidFill>
            <a:schemeClr val="accent1">
              <a:alpha val="23000"/>
            </a:schemeClr>
          </a:solidFill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8001024" y="1714488"/>
            <a:ext cx="57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5" name="مستطيل 4"/>
          <p:cNvSpPr/>
          <p:nvPr/>
        </p:nvSpPr>
        <p:spPr>
          <a:xfrm>
            <a:off x="7057816" y="1698840"/>
            <a:ext cx="57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6" name="مستطيل 5"/>
          <p:cNvSpPr/>
          <p:nvPr/>
        </p:nvSpPr>
        <p:spPr>
          <a:xfrm>
            <a:off x="6000760" y="1714488"/>
            <a:ext cx="57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7" name="مستطيل 6"/>
          <p:cNvSpPr/>
          <p:nvPr/>
        </p:nvSpPr>
        <p:spPr>
          <a:xfrm>
            <a:off x="5072066" y="1714488"/>
            <a:ext cx="57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8" name="مستطيل 7"/>
          <p:cNvSpPr/>
          <p:nvPr/>
        </p:nvSpPr>
        <p:spPr>
          <a:xfrm>
            <a:off x="8001024" y="2143116"/>
            <a:ext cx="57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9" name="مستطيل 8"/>
          <p:cNvSpPr/>
          <p:nvPr/>
        </p:nvSpPr>
        <p:spPr>
          <a:xfrm>
            <a:off x="7072330" y="2143116"/>
            <a:ext cx="57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10" name="مستطيل 9"/>
          <p:cNvSpPr/>
          <p:nvPr/>
        </p:nvSpPr>
        <p:spPr>
          <a:xfrm>
            <a:off x="5929322" y="2143116"/>
            <a:ext cx="642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11" name="مستطيل 10"/>
          <p:cNvSpPr/>
          <p:nvPr/>
        </p:nvSpPr>
        <p:spPr>
          <a:xfrm>
            <a:off x="5143504" y="2143116"/>
            <a:ext cx="57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12" name="مستطيل 11"/>
          <p:cNvSpPr/>
          <p:nvPr/>
        </p:nvSpPr>
        <p:spPr>
          <a:xfrm>
            <a:off x="7929586" y="2643182"/>
            <a:ext cx="642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13" name="مستطيل 12"/>
          <p:cNvSpPr/>
          <p:nvPr/>
        </p:nvSpPr>
        <p:spPr>
          <a:xfrm>
            <a:off x="7000892" y="2643182"/>
            <a:ext cx="714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14" name="مستطيل 13"/>
          <p:cNvSpPr/>
          <p:nvPr/>
        </p:nvSpPr>
        <p:spPr>
          <a:xfrm>
            <a:off x="6000760" y="2643182"/>
            <a:ext cx="57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15" name="مستطيل 14"/>
          <p:cNvSpPr/>
          <p:nvPr/>
        </p:nvSpPr>
        <p:spPr>
          <a:xfrm>
            <a:off x="5072066" y="2643182"/>
            <a:ext cx="57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د</a:t>
            </a:r>
            <a:endParaRPr lang="ar-SA" sz="3600" b="1" dirty="0"/>
          </a:p>
        </p:txBody>
      </p:sp>
      <p:sp>
        <p:nvSpPr>
          <p:cNvPr id="16" name="مستطيل 15"/>
          <p:cNvSpPr/>
          <p:nvPr/>
        </p:nvSpPr>
        <p:spPr>
          <a:xfrm>
            <a:off x="7929586" y="3143248"/>
            <a:ext cx="642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17" name="مستطيل 16"/>
          <p:cNvSpPr/>
          <p:nvPr/>
        </p:nvSpPr>
        <p:spPr>
          <a:xfrm>
            <a:off x="7072330" y="3143248"/>
            <a:ext cx="57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18" name="مستطيل 17"/>
          <p:cNvSpPr/>
          <p:nvPr/>
        </p:nvSpPr>
        <p:spPr>
          <a:xfrm>
            <a:off x="6000760" y="3143248"/>
            <a:ext cx="57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19" name="مستطيل 18"/>
          <p:cNvSpPr/>
          <p:nvPr/>
        </p:nvSpPr>
        <p:spPr>
          <a:xfrm>
            <a:off x="5143504" y="3071810"/>
            <a:ext cx="57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د</a:t>
            </a:r>
            <a:endParaRPr lang="ar-SA" sz="3600" b="1" dirty="0"/>
          </a:p>
        </p:txBody>
      </p:sp>
      <p:sp>
        <p:nvSpPr>
          <p:cNvPr id="20" name="مستطيل 19"/>
          <p:cNvSpPr/>
          <p:nvPr/>
        </p:nvSpPr>
        <p:spPr>
          <a:xfrm>
            <a:off x="3929058" y="1714489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3071802" y="1714488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2000232" y="1643050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071538" y="1643050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3929058" y="2143116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3000364" y="2143116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2000232" y="2143116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1071538" y="2143116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3929058" y="2643182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3000364" y="2643182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2000232" y="2643182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1071538" y="2643182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3929058" y="3071810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34" name="مستطيل 33"/>
          <p:cNvSpPr/>
          <p:nvPr/>
        </p:nvSpPr>
        <p:spPr>
          <a:xfrm>
            <a:off x="3000364" y="3071810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2000232" y="3143248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36" name="مستطيل 35"/>
          <p:cNvSpPr/>
          <p:nvPr/>
        </p:nvSpPr>
        <p:spPr>
          <a:xfrm>
            <a:off x="1071538" y="3071810"/>
            <a:ext cx="78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3600" b="1" dirty="0" err="1" smtClean="0">
                <a:solidFill>
                  <a:srgbClr val="FF0000"/>
                </a:solidFill>
              </a:rPr>
              <a:t>ـد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37" name="مجسم مشطوف الحواف 36"/>
          <p:cNvSpPr/>
          <p:nvPr/>
        </p:nvSpPr>
        <p:spPr>
          <a:xfrm>
            <a:off x="3071802" y="3929066"/>
            <a:ext cx="4357718" cy="500066"/>
          </a:xfrm>
          <a:prstGeom prst="bevel">
            <a:avLst>
              <a:gd name="adj" fmla="val 6959"/>
            </a:avLst>
          </a:prstGeom>
          <a:solidFill>
            <a:schemeClr val="accent1">
              <a:alpha val="23000"/>
            </a:schemeClr>
          </a:solidFill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خطط انسيابي: رابط 37"/>
          <p:cNvSpPr/>
          <p:nvPr/>
        </p:nvSpPr>
        <p:spPr>
          <a:xfrm>
            <a:off x="7858148" y="4857760"/>
            <a:ext cx="214314" cy="357190"/>
          </a:xfrm>
          <a:prstGeom prst="flowChartConnector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38"/>
          <p:cNvSpPr/>
          <p:nvPr/>
        </p:nvSpPr>
        <p:spPr>
          <a:xfrm>
            <a:off x="7500958" y="5072074"/>
            <a:ext cx="642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2800" b="1" dirty="0" err="1" smtClean="0"/>
              <a:t>دُ</a:t>
            </a:r>
            <a:endParaRPr lang="ar-SA" sz="2800" b="1" dirty="0"/>
          </a:p>
        </p:txBody>
      </p:sp>
      <p:sp>
        <p:nvSpPr>
          <p:cNvPr id="40" name="مخطط انسيابي: رابط 39"/>
          <p:cNvSpPr/>
          <p:nvPr/>
        </p:nvSpPr>
        <p:spPr>
          <a:xfrm>
            <a:off x="5643570" y="4857760"/>
            <a:ext cx="285752" cy="357190"/>
          </a:xfrm>
          <a:prstGeom prst="flowChartConnector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ستطيل 40"/>
          <p:cNvSpPr/>
          <p:nvPr/>
        </p:nvSpPr>
        <p:spPr>
          <a:xfrm>
            <a:off x="5643570" y="5072074"/>
            <a:ext cx="642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2800" b="1" dirty="0" err="1" smtClean="0"/>
              <a:t>ـد</a:t>
            </a:r>
            <a:endParaRPr lang="ar-SA" sz="2800" b="1" dirty="0"/>
          </a:p>
        </p:txBody>
      </p:sp>
      <p:sp>
        <p:nvSpPr>
          <p:cNvPr id="42" name="مخطط انسيابي: رابط 41"/>
          <p:cNvSpPr/>
          <p:nvPr/>
        </p:nvSpPr>
        <p:spPr>
          <a:xfrm>
            <a:off x="4143372" y="4857760"/>
            <a:ext cx="285752" cy="428628"/>
          </a:xfrm>
          <a:prstGeom prst="flowChartConnector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/>
          <p:cNvSpPr/>
          <p:nvPr/>
        </p:nvSpPr>
        <p:spPr>
          <a:xfrm>
            <a:off x="3857620" y="5072074"/>
            <a:ext cx="642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2800" b="1" dirty="0" err="1" smtClean="0"/>
              <a:t>ـدِ</a:t>
            </a:r>
            <a:endParaRPr lang="ar-SA" sz="2800" b="1" dirty="0"/>
          </a:p>
        </p:txBody>
      </p:sp>
      <p:sp>
        <p:nvSpPr>
          <p:cNvPr id="44" name="مخطط انسيابي: رابط 43"/>
          <p:cNvSpPr/>
          <p:nvPr/>
        </p:nvSpPr>
        <p:spPr>
          <a:xfrm>
            <a:off x="2214546" y="4857760"/>
            <a:ext cx="214314" cy="428628"/>
          </a:xfrm>
          <a:prstGeom prst="flowChartConnector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ستطيل 44"/>
          <p:cNvSpPr/>
          <p:nvPr/>
        </p:nvSpPr>
        <p:spPr>
          <a:xfrm>
            <a:off x="2000232" y="5000636"/>
            <a:ext cx="642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/>
              <a:t> </a:t>
            </a:r>
            <a:r>
              <a:rPr lang="ar-SA" sz="2800" b="1" dirty="0" smtClean="0"/>
              <a:t>د</a:t>
            </a:r>
            <a:endParaRPr lang="ar-SA" sz="2800" b="1" dirty="0"/>
          </a:p>
        </p:txBody>
      </p:sp>
      <p:pic>
        <p:nvPicPr>
          <p:cNvPr id="46" name="صورة 45" descr="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214316" y="-214317"/>
            <a:ext cx="1285853" cy="1714485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repeatCount="300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9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1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3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4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3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5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4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6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5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7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6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8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7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9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8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9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1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0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2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1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3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4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3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5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4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6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5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7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6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8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77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770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7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9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77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770" decel="100000"/>
                                        <p:tgtEl>
                                          <p:spTgt spid="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8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0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9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1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77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770" decel="100000"/>
                                        <p:tgtEl>
                                          <p:spTgt spid="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0" dur="7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2" dur="7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77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770" decel="100000"/>
                                        <p:tgtEl>
                                          <p:spTgt spid="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1" dur="77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3" dur="77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77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0" dur="770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2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4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77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770" decel="100000"/>
                                        <p:tgtEl>
                                          <p:spTgt spid="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3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5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77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770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4" dur="77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6" dur="77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77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3" dur="770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5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7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77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770" decel="100000"/>
                                        <p:tgtEl>
                                          <p:spTgt spid="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6" dur="77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8" dur="77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5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6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77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8" dur="77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0" dur="77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2" dur="77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77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0" dur="770" decel="100000"/>
                                        <p:tgtEl>
                                          <p:spTgt spid="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2" dur="77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4" dur="77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0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1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1"/>
      <p:bldP spid="40" grpId="0" animBg="1"/>
      <p:bldP spid="41" grpId="0"/>
      <p:bldP spid="41" grpId="1"/>
      <p:bldP spid="42" grpId="0" animBg="1"/>
      <p:bldP spid="43" grpId="0"/>
      <p:bldP spid="43" grpId="1"/>
      <p:bldP spid="44" grpId="0" animBg="1"/>
      <p:bldP spid="4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رحلة">
  <a:themeElements>
    <a:clrScheme name="رحلة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رحلة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رحلة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226</TotalTime>
  <Words>113</Words>
  <Application>Microsoft Office PowerPoint</Application>
  <PresentationFormat>عرض على الشاشة (3:4)‏</PresentationFormat>
  <Paragraphs>84</Paragraphs>
  <Slides>12</Slides>
  <Notes>4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3" baseType="lpstr">
      <vt:lpstr>رحلة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LENEVO</dc:creator>
  <cp:lastModifiedBy>Hossam</cp:lastModifiedBy>
  <cp:revision>28</cp:revision>
  <dcterms:created xsi:type="dcterms:W3CDTF">2014-10-17T14:56:11Z</dcterms:created>
  <dcterms:modified xsi:type="dcterms:W3CDTF">2016-12-26T09:26:20Z</dcterms:modified>
</cp:coreProperties>
</file>