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4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90" r:id="rId26"/>
    <p:sldId id="291" r:id="rId27"/>
    <p:sldId id="293" r:id="rId28"/>
    <p:sldId id="287" r:id="rId29"/>
    <p:sldId id="294" r:id="rId30"/>
    <p:sldId id="288" r:id="rId31"/>
    <p:sldId id="289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53" r:id="rId91"/>
    <p:sldId id="354" r:id="rId92"/>
    <p:sldId id="355" r:id="rId93"/>
  </p:sldIdLst>
  <p:sldSz cx="9144000" cy="6858000" type="screen4x3"/>
  <p:notesSz cx="6858000" cy="9144000"/>
  <p:custDataLst>
    <p:tags r:id="rId9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B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نمط فاتح 1 - تميي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010" autoAdjust="0"/>
  </p:normalViewPr>
  <p:slideViewPr>
    <p:cSldViewPr>
      <p:cViewPr varScale="1">
        <p:scale>
          <a:sx n="56" d="100"/>
          <a:sy n="56" d="100"/>
        </p:scale>
        <p:origin x="-102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0AC2B7-7B6A-4A86-92B4-446DEECCFEC1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AD5FF07-616E-443F-BED6-78EF017B57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695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185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94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8004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عنوان ومحتوى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شكل بيضاوي 9">
            <a:hlinkClick r:id="" action="ppaction://hlinkshowjump?jump=nextslide"/>
          </p:cNvPr>
          <p:cNvSpPr/>
          <p:nvPr userDrawn="1"/>
        </p:nvSpPr>
        <p:spPr>
          <a:xfrm>
            <a:off x="6865052" y="5517232"/>
            <a:ext cx="2278948" cy="1224136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دخول</a:t>
            </a:r>
          </a:p>
        </p:txBody>
      </p:sp>
    </p:spTree>
    <p:extLst>
      <p:ext uri="{BB962C8B-B14F-4D97-AF65-F5344CB8AC3E}">
        <p14:creationId xmlns:p14="http://schemas.microsoft.com/office/powerpoint/2010/main" val="3138792461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721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30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438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598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306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055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599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684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9C514-CCE2-4646-A372-45B05731A03E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038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audio" Target="NULL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0.png"/><Relationship Id="rId11" Type="http://schemas.openxmlformats.org/officeDocument/2006/relationships/audio" Target="NULL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../media/audio10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http://www.google.com.sa/url?sa=i&amp;rct=j&amp;q=%D8%A7%D9%84%D8%B7%D9%8A%D9%81&amp;source=images&amp;cd=&amp;cad=rja&amp;docid=wKR16oFXbyFaOM&amp;tbnid=OezXdIol6PONTM:&amp;ved=0CAUQjRw&amp;url=http://2lex.info/%D9%83%D9%81%D8%B1-%D8%A7%D9%84%D9%88%D8%A7%D9%86-%D8%A7%D9%84%D8%B7%D9%8A%D9%81-%D9%84%D9%84%D9%81%D9%8A%D8%B3-%D8%A8%D9%88%D9%83-2/&amp;ei=xNAcUan5IM3mtQbZ84CQBQ&amp;psig=AFQjCNEu0aNYnaJ46CSfHhSWQ0STiZJ3Mg&amp;ust=1360929122191879" TargetMode="External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audio" Target="../media/audio1.wav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49.png"/><Relationship Id="rId5" Type="http://schemas.openxmlformats.org/officeDocument/2006/relationships/image" Target="../media/image4.png"/><Relationship Id="rId10" Type="http://schemas.openxmlformats.org/officeDocument/2006/relationships/audio" Target="NULL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://www.google.com.sa/url?sa=i&amp;rct=j&amp;q=%D8%A7%D9%84%D8%B7%D9%8A%D9%81&amp;source=images&amp;cd=&amp;cad=rja&amp;docid=fpilfGem1bBo8M&amp;tbnid=iUfGyeKr8wFfJM:&amp;ved=0CAUQjRw&amp;url=http://photos.7be.com/photo-8333.html&amp;ei=1OEcUc2WF43bsgbD4oHoDA&amp;psig=AFQjCNEu0aNYnaJ46CSfHhSWQ0STiZJ3Mg&amp;ust=1360929122191879" TargetMode="External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3.png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://www.google.com.sa/url?sa=i&amp;rct=j&amp;q=%D8%A7%D9%84%D9%85%D8%B5%D8%A8%D8%A7%D8%AD%20%D8%A7%D9%84%D9%85%D8%AA%D9%88%D9%87%D8%AC&amp;source=images&amp;cd=&amp;cad=rja&amp;docid=s1Psvzhaut_caM&amp;tbnid=pe3dMZvRttBU3M:&amp;ved=0CAUQjRw&amp;url=http://forum.stop55.com/321489.html&amp;ei=kOIcUcSuA8qxtAbhrYHABg&amp;psig=AFQjCNFI7sD40FckIFPSXohr0lMv8eS-gg&amp;ust=1360933867138081" TargetMode="External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9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3.png"/><Relationship Id="rId7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3.png"/><Relationship Id="rId7" Type="http://schemas.openxmlformats.org/officeDocument/2006/relationships/image" Target="../media/image1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121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3.png"/><Relationship Id="rId7" Type="http://schemas.openxmlformats.org/officeDocument/2006/relationships/image" Target="../media/image1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13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3.png"/><Relationship Id="rId7" Type="http://schemas.openxmlformats.org/officeDocument/2006/relationships/image" Target="../media/image1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tmp"/><Relationship Id="rId2" Type="http://schemas.openxmlformats.org/officeDocument/2006/relationships/image" Target="../media/image14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tmp"/><Relationship Id="rId2" Type="http://schemas.openxmlformats.org/officeDocument/2006/relationships/image" Target="../media/image15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tmp"/><Relationship Id="rId2" Type="http://schemas.openxmlformats.org/officeDocument/2006/relationships/image" Target="../media/image15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5.tmp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tmp"/><Relationship Id="rId2" Type="http://schemas.openxmlformats.org/officeDocument/2006/relationships/image" Target="../media/image15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8.tmp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9.tmp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tmp"/><Relationship Id="rId2" Type="http://schemas.openxmlformats.org/officeDocument/2006/relationships/image" Target="../media/image16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tmp"/><Relationship Id="rId2" Type="http://schemas.openxmlformats.org/officeDocument/2006/relationships/image" Target="../media/image16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1"/>
          <p:cNvSpPr txBox="1"/>
          <p:nvPr/>
        </p:nvSpPr>
        <p:spPr>
          <a:xfrm>
            <a:off x="395536" y="294446"/>
            <a:ext cx="3672408" cy="769441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C2AD8D">
                <a:shade val="25000"/>
                <a:satMod val="150000"/>
              </a:srgbClr>
            </a:contourClr>
          </a:sp3d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SA" sz="4400" b="1" kern="0" dirty="0">
                <a:solidFill>
                  <a:srgbClr val="FFFF00"/>
                </a:solidFill>
                <a:latin typeface="Franklin Gothic Book"/>
              </a:rPr>
              <a:t>الفصل  </a:t>
            </a:r>
            <a:r>
              <a:rPr lang="ar-SA" sz="4400" b="1" kern="0" dirty="0" smtClean="0">
                <a:solidFill>
                  <a:srgbClr val="FFFF00"/>
                </a:solidFill>
                <a:latin typeface="Franklin Gothic Book"/>
              </a:rPr>
              <a:t>الثامن </a:t>
            </a:r>
            <a:endParaRPr lang="ar-SA" sz="4400" b="1" kern="0" dirty="0">
              <a:solidFill>
                <a:srgbClr val="FFFF00"/>
              </a:solidFill>
              <a:latin typeface="Franklin Gothic Book"/>
            </a:endParaRPr>
          </a:p>
        </p:txBody>
      </p:sp>
      <p:sp>
        <p:nvSpPr>
          <p:cNvPr id="7" name="موجة مزدوجة 8"/>
          <p:cNvSpPr/>
          <p:nvPr/>
        </p:nvSpPr>
        <p:spPr>
          <a:xfrm>
            <a:off x="0" y="1312325"/>
            <a:ext cx="5040560" cy="776965"/>
          </a:xfrm>
          <a:prstGeom prst="doubleWave">
            <a:avLst/>
          </a:prstGeom>
          <a:noFill/>
          <a:ln w="9525" cap="flat" cmpd="sng" algn="ctr">
            <a:noFill/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rtlCol="1" anchor="ctr"/>
          <a:lstStyle/>
          <a:p>
            <a:pPr algn="ctr">
              <a:defRPr/>
            </a:pPr>
            <a:r>
              <a:rPr lang="ar-SA" altLang="ar-SA" sz="5400" b="1" kern="0" dirty="0" smtClean="0">
                <a:solidFill>
                  <a:prstClr val="black"/>
                </a:solidFill>
                <a:latin typeface="Franklin Gothic Book"/>
                <a:cs typeface="Times New Roman" pitchFamily="18" charset="0"/>
              </a:rPr>
              <a:t>نظرية الكم </a:t>
            </a:r>
            <a:endParaRPr lang="ar-SA" altLang="ar-SA" sz="5400" b="1" kern="0" dirty="0">
              <a:solidFill>
                <a:srgbClr val="00B0F0"/>
              </a:solidFill>
              <a:latin typeface="Franklin Gothic Book"/>
            </a:endParaRPr>
          </a:p>
        </p:txBody>
      </p:sp>
      <p:sp>
        <p:nvSpPr>
          <p:cNvPr id="8" name="مستطيل 10"/>
          <p:cNvSpPr>
            <a:spLocks noChangeArrowheads="1"/>
          </p:cNvSpPr>
          <p:nvPr/>
        </p:nvSpPr>
        <p:spPr bwMode="auto">
          <a:xfrm>
            <a:off x="425618" y="2597150"/>
            <a:ext cx="3612244" cy="1108075"/>
          </a:xfrm>
          <a:prstGeom prst="rect">
            <a:avLst/>
          </a:prstGeom>
          <a:gradFill rotWithShape="1">
            <a:gsLst>
              <a:gs pos="0">
                <a:srgbClr val="F96A1B">
                  <a:shade val="51000"/>
                  <a:satMod val="130000"/>
                </a:srgbClr>
              </a:gs>
              <a:gs pos="80000">
                <a:srgbClr val="F96A1B">
                  <a:shade val="93000"/>
                  <a:satMod val="130000"/>
                </a:srgbClr>
              </a:gs>
              <a:gs pos="100000">
                <a:srgbClr val="F96A1B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96A1B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6600" b="1" kern="0" dirty="0">
                <a:solidFill>
                  <a:srgbClr val="FFFF00"/>
                </a:solidFill>
                <a:latin typeface="GEFlow-Bold"/>
              </a:rPr>
              <a:t>الدرس </a:t>
            </a:r>
            <a:r>
              <a:rPr lang="ar-SA" sz="6600" b="1" kern="0" dirty="0" smtClean="0">
                <a:solidFill>
                  <a:srgbClr val="FFFF00"/>
                </a:solidFill>
                <a:latin typeface="GEFlow-Bold"/>
              </a:rPr>
              <a:t>الأول </a:t>
            </a:r>
            <a:endParaRPr lang="ar-SA" sz="6600" kern="0" dirty="0">
              <a:solidFill>
                <a:srgbClr val="FFFF00"/>
              </a:solidFill>
              <a:latin typeface="Franklin Gothic Book"/>
            </a:endParaRPr>
          </a:p>
        </p:txBody>
      </p:sp>
      <p:sp>
        <p:nvSpPr>
          <p:cNvPr id="9" name="مستطيل مستدير الزوايا 10"/>
          <p:cNvSpPr/>
          <p:nvPr/>
        </p:nvSpPr>
        <p:spPr>
          <a:xfrm>
            <a:off x="-1218957" y="4437112"/>
            <a:ext cx="6264275" cy="825500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ar-SA" sz="4800" b="1" kern="0" dirty="0" smtClean="0">
                <a:solidFill>
                  <a:srgbClr val="FF0000"/>
                </a:solidFill>
                <a:latin typeface="Franklin Gothic Book"/>
              </a:rPr>
              <a:t>النموذج الجسيمي</a:t>
            </a:r>
          </a:p>
          <a:p>
            <a:pPr algn="ctr">
              <a:defRPr/>
            </a:pPr>
            <a:r>
              <a:rPr lang="ar-SA" sz="4800" b="1" kern="0" dirty="0" smtClean="0">
                <a:solidFill>
                  <a:srgbClr val="FF0000"/>
                </a:solidFill>
                <a:latin typeface="Franklin Gothic Book"/>
              </a:rPr>
              <a:t> للموجات</a:t>
            </a:r>
            <a:endParaRPr lang="ar-EG" sz="4800" b="1" kern="0" dirty="0">
              <a:solidFill>
                <a:srgbClr val="FF0000"/>
              </a:solidFill>
              <a:latin typeface="Franklin Gothic Book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112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عنصر نائب للمحتوى 2"/>
          <p:cNvSpPr txBox="1">
            <a:spLocks/>
          </p:cNvSpPr>
          <p:nvPr/>
        </p:nvSpPr>
        <p:spPr>
          <a:xfrm>
            <a:off x="323528" y="1628800"/>
            <a:ext cx="8541480" cy="30243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4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الذرات لا تشع دائما  موجات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كهرومغناطيسية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عندما تكون في حالة اهتزاز كما توقع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ماكسويل.</a:t>
            </a:r>
          </a:p>
          <a:p>
            <a:pPr marL="342900" lvl="4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بدل من ذلك اقترح أن الذرات تبعث اشعاعًا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فقط عندما تتغير طاقة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اهتزازها والطاقة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المنبعثة = التغير في طاقة اهتزاز الذرة 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مربع نص 10"/>
          <p:cNvSpPr txBox="1"/>
          <p:nvPr/>
        </p:nvSpPr>
        <p:spPr>
          <a:xfrm>
            <a:off x="5835695" y="339734"/>
            <a:ext cx="3085258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اقترح بلانك أيضًا أن: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ربع نص 16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17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39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3694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عنصر نائب للمحتوى 2"/>
          <p:cNvSpPr txBox="1">
            <a:spLocks/>
          </p:cNvSpPr>
          <p:nvPr/>
        </p:nvSpPr>
        <p:spPr>
          <a:xfrm>
            <a:off x="3535415" y="756736"/>
            <a:ext cx="5429072" cy="30517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4" indent="-342900">
              <a:buFont typeface="Arial" pitchFamily="34" charset="0"/>
              <a:buChar char="•"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ان الضوء الساقط (ذو تردد معين مؤثر)  على سطوح معادن معينة  يسبب انبعاث الالكترونات من تلك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السطوح.</a:t>
            </a:r>
          </a:p>
          <a:p>
            <a:pPr marL="342900" lvl="4" indent="-342900">
              <a:buFont typeface="Arial" pitchFamily="34" charset="0"/>
              <a:buChar char="•"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هذه الظاهرة تعرف بالظاهرة الكهروضوئية والالكترونات المنبعثة تسمى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بالإلكترونات الضوئية.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مربع نص 10"/>
          <p:cNvSpPr txBox="1"/>
          <p:nvPr/>
        </p:nvSpPr>
        <p:spPr>
          <a:xfrm>
            <a:off x="5879230" y="116632"/>
            <a:ext cx="3085258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التأثير الكهروضوئي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 l="10235" t="32110" r="58773" b="25563"/>
          <a:stretch>
            <a:fillRect/>
          </a:stretch>
        </p:blipFill>
        <p:spPr bwMode="auto">
          <a:xfrm>
            <a:off x="111178" y="756736"/>
            <a:ext cx="3332329" cy="30517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" name="مربع نص 10"/>
          <p:cNvSpPr txBox="1"/>
          <p:nvPr/>
        </p:nvSpPr>
        <p:spPr>
          <a:xfrm>
            <a:off x="5436096" y="4131936"/>
            <a:ext cx="3517306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الجهاز المستخدم لدراستها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عنصر نائب للمحتوى 2"/>
          <p:cNvSpPr txBox="1">
            <a:spLocks/>
          </p:cNvSpPr>
          <p:nvPr/>
        </p:nvSpPr>
        <p:spPr>
          <a:xfrm>
            <a:off x="3563888" y="4952978"/>
            <a:ext cx="5429072" cy="852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4" indent="-342900">
              <a:buFont typeface="Arial" pitchFamily="34" charset="0"/>
              <a:buChar char="•"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الخلية الضوئية أو الخلية الكهروضوئية.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3326" t="27679" r="42844" b="26182"/>
          <a:stretch>
            <a:fillRect/>
          </a:stretch>
        </p:blipFill>
        <p:spPr bwMode="auto">
          <a:xfrm>
            <a:off x="135916" y="4005063"/>
            <a:ext cx="3283956" cy="2037227"/>
          </a:xfrm>
          <a:prstGeom prst="rect">
            <a:avLst/>
          </a:prstGeom>
          <a:noFill/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</p:pic>
      <p:grpSp>
        <p:nvGrpSpPr>
          <p:cNvPr id="20" name="مجموعة 19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مربع نص 2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" name="مربع نص 2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4067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16" grpId="0" animBg="1"/>
      <p:bldP spid="1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عنصر نائب للمحتوى 2"/>
          <p:cNvSpPr txBox="1">
            <a:spLocks/>
          </p:cNvSpPr>
          <p:nvPr/>
        </p:nvSpPr>
        <p:spPr>
          <a:xfrm>
            <a:off x="323528" y="2780928"/>
            <a:ext cx="8640960" cy="30323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أنبوب من الكوارتز : مفرغ من الهواء محكم الاغلاق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المهبط : القطب الفلزي الأكبر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((السالب))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اللوح الباعث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للإلكترونات 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متصل بالقطب السالب لمصدر فولتية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المصعد : القطب الفلزي الأصغر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((الموجب))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ويصنع من سلك رفيع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(الذي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يتسلم الالكترونات الضوئية المنبعثة ويتصل بالقطب الموجب لمصدر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الفولتية.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lvl="4" indent="0">
              <a:buNone/>
            </a:pP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مربع نص 10"/>
          <p:cNvSpPr txBox="1"/>
          <p:nvPr/>
        </p:nvSpPr>
        <p:spPr>
          <a:xfrm>
            <a:off x="5879230" y="116632"/>
            <a:ext cx="3085258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تركيب الخلية الضوئية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l="13326" t="27679" r="42844" b="26182"/>
          <a:stretch>
            <a:fillRect/>
          </a:stretch>
        </p:blipFill>
        <p:spPr bwMode="auto">
          <a:xfrm>
            <a:off x="1030208" y="836712"/>
            <a:ext cx="7468403" cy="178916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</p:spPr>
      </p:pic>
      <p:grpSp>
        <p:nvGrpSpPr>
          <p:cNvPr id="16" name="مجموعة 15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مربع نص 17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مربع نص 2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7212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عنصر نائب للمحتوى 2"/>
          <p:cNvSpPr txBox="1">
            <a:spLocks/>
          </p:cNvSpPr>
          <p:nvPr/>
        </p:nvSpPr>
        <p:spPr>
          <a:xfrm>
            <a:off x="323528" y="908720"/>
            <a:ext cx="8640960" cy="1944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ليس كل اشعاع يسقط على المهبط يولد تيارا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كهربائيا ؛ 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فالإلكترونات تنبعث من المهبط فقط عندما  يكون تردد الاشعاع الساقط اكبر من قيمة صغرى معينة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تسمى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((تردد العتبة       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))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مربع نص 10"/>
          <p:cNvSpPr txBox="1"/>
          <p:nvPr/>
        </p:nvSpPr>
        <p:spPr>
          <a:xfrm>
            <a:off x="6516216" y="116632"/>
            <a:ext cx="2448272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تردد العتبة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700808"/>
            <a:ext cx="428625" cy="819150"/>
          </a:xfrm>
          <a:prstGeom prst="rect">
            <a:avLst/>
          </a:prstGeom>
          <a:noFill/>
        </p:spPr>
      </p:pic>
      <p:sp>
        <p:nvSpPr>
          <p:cNvPr id="17" name="عنصر نائب للمحتوى 2"/>
          <p:cNvSpPr txBox="1">
            <a:spLocks/>
          </p:cNvSpPr>
          <p:nvPr/>
        </p:nvSpPr>
        <p:spPr>
          <a:xfrm>
            <a:off x="323528" y="3140968"/>
            <a:ext cx="8640960" cy="1152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هو أقل تردد للأشعة الساقطة يمكنها تحرير الكترونات من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العنصر ويتغير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تردد العتبة  بتغير نوع الفلز </a:t>
            </a:r>
          </a:p>
        </p:txBody>
      </p:sp>
      <p:sp>
        <p:nvSpPr>
          <p:cNvPr id="18" name="مربع نص 10"/>
          <p:cNvSpPr txBox="1"/>
          <p:nvPr/>
        </p:nvSpPr>
        <p:spPr>
          <a:xfrm>
            <a:off x="6804248" y="4459178"/>
            <a:ext cx="2160240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الفوتون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عنصر نائب للمحتوى 2"/>
          <p:cNvSpPr>
            <a:spLocks noGrp="1"/>
          </p:cNvSpPr>
          <p:nvPr>
            <p:ph idx="1"/>
          </p:nvPr>
        </p:nvSpPr>
        <p:spPr>
          <a:xfrm>
            <a:off x="313804" y="5135126"/>
            <a:ext cx="8650684" cy="670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جسيم أساسي يكوِّن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الضوء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وكل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أشكال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الإشعاع الكهرومغناطيسي الأخرى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مربع نص 2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9963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17" grpId="0" animBg="1"/>
      <p:bldP spid="18" grpId="0" animBg="1"/>
      <p:bldP spid="2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0" name="عنصر نائب للمحتوى 2"/>
          <p:cNvSpPr txBox="1">
            <a:spLocks/>
          </p:cNvSpPr>
          <p:nvPr/>
        </p:nvSpPr>
        <p:spPr>
          <a:xfrm>
            <a:off x="4860032" y="3140968"/>
            <a:ext cx="3990617" cy="20162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الضوء والأشكال الأخرى من الاشعاع الكهرومغناطيسي  مكون من حزم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مكماة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ومنفصلة من الطاقة تدعى </a:t>
            </a:r>
            <a:r>
              <a:rPr lang="ar-SA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الفوتون. </a:t>
            </a:r>
            <a:endParaRPr lang="ar-SA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عنصر نائب للمحتوى 2"/>
          <p:cNvSpPr txBox="1">
            <a:spLocks/>
          </p:cNvSpPr>
          <p:nvPr/>
        </p:nvSpPr>
        <p:spPr>
          <a:xfrm>
            <a:off x="395536" y="3645024"/>
            <a:ext cx="3990617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طاقة الفوتون تعتمد على تردده</a:t>
            </a:r>
            <a:endParaRPr lang="ar-SA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4" name="مجموعة 23"/>
          <p:cNvGrpSpPr/>
          <p:nvPr/>
        </p:nvGrpSpPr>
        <p:grpSpPr>
          <a:xfrm>
            <a:off x="1554492" y="501864"/>
            <a:ext cx="6546183" cy="3215169"/>
            <a:chOff x="1554492" y="501864"/>
            <a:chExt cx="6546183" cy="3215169"/>
          </a:xfrm>
        </p:grpSpPr>
        <p:sp>
          <p:nvSpPr>
            <p:cNvPr id="19" name="مربع نص 10"/>
            <p:cNvSpPr txBox="1"/>
            <p:nvPr/>
          </p:nvSpPr>
          <p:spPr>
            <a:xfrm>
              <a:off x="1554492" y="501864"/>
              <a:ext cx="6546183" cy="110799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ar-SA" sz="3000" b="1" dirty="0" smtClean="0">
                  <a:solidFill>
                    <a:srgbClr val="FFFF00"/>
                  </a:solidFill>
                  <a:latin typeface="Sakkal Majalla" pitchFamily="2" charset="-78"/>
                  <a:cs typeface="Sakkal Majalla" pitchFamily="2" charset="-78"/>
                </a:rPr>
                <a:t>في عام 1905 م</a:t>
              </a:r>
            </a:p>
            <a:p>
              <a:pPr algn="ctr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ar-SA" sz="3000" b="1" dirty="0" smtClean="0">
                  <a:solidFill>
                    <a:schemeClr val="bg1"/>
                  </a:solidFill>
                  <a:latin typeface="Sakkal Majalla" pitchFamily="2" charset="-78"/>
                  <a:cs typeface="Sakkal Majalla" pitchFamily="2" charset="-78"/>
                </a:rPr>
                <a:t>نشر العالم آينشتاين نظرية تفسير التأثير الكهروضوئي</a:t>
              </a:r>
              <a:endPara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grpSp>
          <p:nvGrpSpPr>
            <p:cNvPr id="9" name="مجموعة 8"/>
            <p:cNvGrpSpPr/>
            <p:nvPr/>
          </p:nvGrpSpPr>
          <p:grpSpPr>
            <a:xfrm>
              <a:off x="2390845" y="1609860"/>
              <a:ext cx="3261274" cy="2107173"/>
              <a:chOff x="2390845" y="1249820"/>
              <a:chExt cx="3261274" cy="2107173"/>
            </a:xfrm>
          </p:grpSpPr>
          <p:cxnSp>
            <p:nvCxnSpPr>
              <p:cNvPr id="4" name="رابط منحني 3"/>
              <p:cNvCxnSpPr/>
              <p:nvPr/>
            </p:nvCxnSpPr>
            <p:spPr>
              <a:xfrm rot="16200000" flipH="1">
                <a:off x="4474297" y="1603105"/>
                <a:ext cx="1531108" cy="824537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رابط منحني 5"/>
              <p:cNvCxnSpPr>
                <a:stCxn id="19" idx="2"/>
                <a:endCxn id="22" idx="0"/>
              </p:cNvCxnSpPr>
              <p:nvPr/>
            </p:nvCxnSpPr>
            <p:spPr>
              <a:xfrm rot="5400000">
                <a:off x="2591633" y="1121041"/>
                <a:ext cx="2035164" cy="2436739"/>
              </a:xfrm>
              <a:prstGeom prst="curved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مجموعة 14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ربع نص 16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17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8205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سهم إلى اليمين 14"/>
          <p:cNvSpPr/>
          <p:nvPr/>
        </p:nvSpPr>
        <p:spPr>
          <a:xfrm>
            <a:off x="1763688" y="59507"/>
            <a:ext cx="3024336" cy="142527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طاقة الفوتون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360077"/>
            <a:ext cx="2088232" cy="824136"/>
          </a:xfrm>
          <a:prstGeom prst="rect">
            <a:avLst/>
          </a:prstGeom>
          <a:noFill/>
        </p:spPr>
      </p:pic>
      <p:sp>
        <p:nvSpPr>
          <p:cNvPr id="17" name="مربع نص 16"/>
          <p:cNvSpPr txBox="1"/>
          <p:nvPr/>
        </p:nvSpPr>
        <p:spPr>
          <a:xfrm>
            <a:off x="1187624" y="1578858"/>
            <a:ext cx="7709558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الوحدة الأكثر شيوعا للطاقة  هي وحدة الالكترون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فولت (</a:t>
            </a:r>
            <a:r>
              <a:rPr lang="en-US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eV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مربع نص 3"/>
          <p:cNvSpPr txBox="1"/>
          <p:nvPr/>
        </p:nvSpPr>
        <p:spPr>
          <a:xfrm>
            <a:off x="641446" y="2248996"/>
            <a:ext cx="8280920" cy="110799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1">
            <a:spAutoFit/>
          </a:bodyPr>
          <a:lstStyle/>
          <a:p>
            <a:pPr marL="0" lvl="1"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الالكترون </a:t>
            </a:r>
            <a:r>
              <a:rPr lang="ar-SA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فولت: </a:t>
            </a:r>
            <a:endParaRPr lang="ar-SA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lvl="1"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هو 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طاقة الكترون يتسارع  عبر فرق جهد مقداره فولت واحد . </a:t>
            </a:r>
          </a:p>
        </p:txBody>
      </p:sp>
      <p:pic>
        <p:nvPicPr>
          <p:cNvPr id="21" name="Picture 2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4654" y="3466744"/>
            <a:ext cx="4752528" cy="720080"/>
          </a:xfrm>
          <a:prstGeom prst="rect">
            <a:avLst/>
          </a:prstGeom>
          <a:noFill/>
        </p:spPr>
      </p:pic>
      <p:sp>
        <p:nvSpPr>
          <p:cNvPr id="2" name="مستطيل 1"/>
          <p:cNvSpPr/>
          <p:nvPr/>
        </p:nvSpPr>
        <p:spPr>
          <a:xfrm>
            <a:off x="1030208" y="4294272"/>
            <a:ext cx="7866974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معادلة طاقة الفوتون باستخدام تعريف الالكترون فولت </a:t>
            </a: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6518" y="4866604"/>
            <a:ext cx="4638675" cy="1123950"/>
          </a:xfrm>
          <a:prstGeom prst="rect">
            <a:avLst/>
          </a:prstGeom>
          <a:noFill/>
        </p:spPr>
      </p:pic>
      <p:grpSp>
        <p:nvGrpSpPr>
          <p:cNvPr id="19" name="مجموعة 18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مربع نص 2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525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0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9" name="مربع نص 10"/>
          <p:cNvSpPr txBox="1"/>
          <p:nvPr/>
        </p:nvSpPr>
        <p:spPr>
          <a:xfrm>
            <a:off x="4259944" y="138698"/>
            <a:ext cx="4560528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حسب نظرية آينشتاين الكهروضوئية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عنصر نائب للمحتوى 2"/>
          <p:cNvSpPr>
            <a:spLocks noGrp="1"/>
          </p:cNvSpPr>
          <p:nvPr>
            <p:ph idx="1"/>
          </p:nvPr>
        </p:nvSpPr>
        <p:spPr>
          <a:xfrm>
            <a:off x="5796136" y="871734"/>
            <a:ext cx="3048359" cy="54104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تفسير وجود تردد العتبة: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395536" y="1601711"/>
            <a:ext cx="8424936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كل فوتون يتفاعل فقط مع الكترون واحد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ويعطيه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كامل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طاقته. 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395536" y="2442954"/>
            <a:ext cx="8413426" cy="626006"/>
            <a:chOff x="611560" y="2442954"/>
            <a:chExt cx="8413426" cy="626006"/>
          </a:xfrm>
        </p:grpSpPr>
        <p:sp>
          <p:nvSpPr>
            <p:cNvPr id="25" name="مستطيل 24"/>
            <p:cNvSpPr/>
            <p:nvPr/>
          </p:nvSpPr>
          <p:spPr>
            <a:xfrm>
              <a:off x="611560" y="2466761"/>
              <a:ext cx="8413426" cy="55399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lvl="1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يلزم فوتون له أقل 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تردد          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وأقل طاقة ليحرر الكترونا من 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فلز.</a:t>
              </a:r>
              <a:endPara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pic>
          <p:nvPicPr>
            <p:cNvPr id="27" name="Picture 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80112" y="2442954"/>
              <a:ext cx="533400" cy="626006"/>
            </a:xfrm>
            <a:prstGeom prst="rect">
              <a:avLst/>
            </a:prstGeom>
            <a:noFill/>
          </p:spPr>
        </p:pic>
      </p:grpSp>
      <p:grpSp>
        <p:nvGrpSpPr>
          <p:cNvPr id="4" name="مجموعة 3"/>
          <p:cNvGrpSpPr/>
          <p:nvPr/>
        </p:nvGrpSpPr>
        <p:grpSpPr>
          <a:xfrm>
            <a:off x="395536" y="3212976"/>
            <a:ext cx="8424936" cy="1152128"/>
            <a:chOff x="611560" y="3212976"/>
            <a:chExt cx="8424936" cy="1152128"/>
          </a:xfrm>
        </p:grpSpPr>
        <p:sp>
          <p:nvSpPr>
            <p:cNvPr id="22" name="عنصر نائب للمحتوى 2"/>
            <p:cNvSpPr txBox="1">
              <a:spLocks/>
            </p:cNvSpPr>
            <p:nvPr/>
          </p:nvSpPr>
          <p:spPr>
            <a:xfrm>
              <a:off x="611560" y="3272686"/>
              <a:ext cx="8424936" cy="109241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1">
              <a:norm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buNone/>
              </a:pPr>
              <a:r>
                <a:rPr lang="ar-SA" sz="3000" b="1" dirty="0" smtClean="0">
                  <a:latin typeface="Sakkal Majalla" pitchFamily="2" charset="-78"/>
                  <a:cs typeface="Sakkal Majalla" pitchFamily="2" charset="-78"/>
                </a:rPr>
                <a:t>اما اذا كان  تردد الفوتون الساقط  أقل من        فلن يكون له الطاقة الكافية  لتحرير  الالكترون.</a:t>
              </a:r>
              <a:endParaRPr lang="ar-SA" sz="3000" b="1" dirty="0">
                <a:latin typeface="Sakkal Majalla" pitchFamily="2" charset="-78"/>
                <a:cs typeface="Sakkal Majalla" pitchFamily="2" charset="-78"/>
              </a:endParaRPr>
            </a:p>
          </p:txBody>
        </p:sp>
        <p:pic>
          <p:nvPicPr>
            <p:cNvPr id="28" name="Picture 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34544" y="3212976"/>
              <a:ext cx="533400" cy="626006"/>
            </a:xfrm>
            <a:prstGeom prst="rect">
              <a:avLst/>
            </a:prstGeom>
            <a:noFill/>
          </p:spPr>
        </p:pic>
      </p:grpSp>
      <p:grpSp>
        <p:nvGrpSpPr>
          <p:cNvPr id="5" name="مجموعة 4"/>
          <p:cNvGrpSpPr/>
          <p:nvPr/>
        </p:nvGrpSpPr>
        <p:grpSpPr>
          <a:xfrm>
            <a:off x="395536" y="4509120"/>
            <a:ext cx="8445624" cy="1224136"/>
            <a:chOff x="611560" y="4509120"/>
            <a:chExt cx="8445624" cy="1224136"/>
          </a:xfrm>
        </p:grpSpPr>
        <p:sp>
          <p:nvSpPr>
            <p:cNvPr id="26" name="عنصر نائب للمحتوى 2"/>
            <p:cNvSpPr txBox="1">
              <a:spLocks/>
            </p:cNvSpPr>
            <p:nvPr/>
          </p:nvSpPr>
          <p:spPr>
            <a:xfrm>
              <a:off x="611560" y="4581129"/>
              <a:ext cx="8445624" cy="115212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1">
              <a:norm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اذا كان تردد  الفوتون الساقط  يساوي          فان له الطاقة الكافية لتحرير الالكترون فقط  ولا يمتلك الالكترون طاقة حركية </a:t>
              </a:r>
            </a:p>
            <a:p>
              <a:pPr marL="342900" lvl="1" indent="-342900" fontAlgn="auto">
                <a:spcAft>
                  <a:spcPts val="0"/>
                </a:spcAft>
                <a:buFont typeface="Arial" pitchFamily="34" charset="0"/>
                <a:buChar char="•"/>
              </a:pPr>
              <a:endPara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fontAlgn="auto">
                <a:spcAft>
                  <a:spcPts val="0"/>
                </a:spcAft>
              </a:pPr>
              <a:endPara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fontAlgn="auto">
                <a:spcAft>
                  <a:spcPts val="0"/>
                </a:spcAft>
              </a:pPr>
              <a:endPara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pic>
          <p:nvPicPr>
            <p:cNvPr id="29" name="Picture 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95936" y="4509120"/>
              <a:ext cx="533400" cy="626006"/>
            </a:xfrm>
            <a:prstGeom prst="rect">
              <a:avLst/>
            </a:prstGeom>
            <a:noFill/>
          </p:spPr>
        </p:pic>
      </p:grpSp>
      <p:grpSp>
        <p:nvGrpSpPr>
          <p:cNvPr id="21" name="مجموعة 20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مربع نص 2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1" name="مربع نص 3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0337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build="p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6" name="مجموعة 5"/>
          <p:cNvGrpSpPr/>
          <p:nvPr/>
        </p:nvGrpSpPr>
        <p:grpSpPr>
          <a:xfrm>
            <a:off x="395536" y="676812"/>
            <a:ext cx="8445624" cy="1672068"/>
            <a:chOff x="395536" y="172756"/>
            <a:chExt cx="8445624" cy="1672068"/>
          </a:xfrm>
        </p:grpSpPr>
        <p:sp>
          <p:nvSpPr>
            <p:cNvPr id="26" name="عنصر نائب للمحتوى 2"/>
            <p:cNvSpPr txBox="1">
              <a:spLocks/>
            </p:cNvSpPr>
            <p:nvPr/>
          </p:nvSpPr>
          <p:spPr>
            <a:xfrm>
              <a:off x="395536" y="188641"/>
              <a:ext cx="8445624" cy="165618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-400050" fontAlgn="auto">
                <a:spcAft>
                  <a:spcPts val="0"/>
                </a:spcAft>
              </a:pP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اذا كان تردد الفوتون  الساقط أكبر من   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         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فان له طاقة اكبر من الطاقة اللازمة  لتحرير الالكترون والطاقة الزائدة  تتحول الى طاقة حركية للإلكترون المتحرر 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.</a:t>
              </a:r>
              <a:endPara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pic>
          <p:nvPicPr>
            <p:cNvPr id="21" name="Picture 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172756"/>
              <a:ext cx="504056" cy="601383"/>
            </a:xfrm>
            <a:prstGeom prst="rect">
              <a:avLst/>
            </a:prstGeom>
            <a:noFill/>
          </p:spPr>
        </p:pic>
      </p:grpSp>
      <p:sp>
        <p:nvSpPr>
          <p:cNvPr id="23" name="عنصر نائب للمحتوى 2"/>
          <p:cNvSpPr>
            <a:spLocks noGrp="1"/>
          </p:cNvSpPr>
          <p:nvPr>
            <p:ph idx="1"/>
          </p:nvPr>
        </p:nvSpPr>
        <p:spPr>
          <a:xfrm>
            <a:off x="4355976" y="2485306"/>
            <a:ext cx="4485184" cy="6556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1" indent="0">
              <a:buNone/>
            </a:pP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الطاقة الحركية لإلكترون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كهروضوئي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228816"/>
            <a:ext cx="4502217" cy="920264"/>
          </a:xfrm>
          <a:prstGeom prst="rect">
            <a:avLst/>
          </a:prstGeom>
          <a:noFill/>
        </p:spPr>
      </p:pic>
      <p:sp>
        <p:nvSpPr>
          <p:cNvPr id="31" name="مربع نص 30"/>
          <p:cNvSpPr txBox="1"/>
          <p:nvPr/>
        </p:nvSpPr>
        <p:spPr>
          <a:xfrm>
            <a:off x="395536" y="4116907"/>
            <a:ext cx="8445624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342900" lvl="1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تساوي الفرق بين طاقة الفوتون الساقط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hf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 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marL="342900" lvl="1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والطاقة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اللازمة لتحرير الالكترون من الفلز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hf</a:t>
            </a:r>
            <a:r>
              <a:rPr lang="en-US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3000" b="1" baseline="-250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o</a:t>
            </a:r>
            <a:endParaRPr lang="ar-SA" sz="3000" b="1" baseline="-25000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ربع نص 16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17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6879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3" name="عنصر نائب للمحتوى 2"/>
          <p:cNvSpPr>
            <a:spLocks noGrp="1"/>
          </p:cNvSpPr>
          <p:nvPr>
            <p:ph idx="1"/>
          </p:nvPr>
        </p:nvSpPr>
        <p:spPr>
          <a:xfrm>
            <a:off x="4499992" y="181050"/>
            <a:ext cx="4485184" cy="6556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كيف يمكن اختيار نظرية آينشتاين؟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عنصر نائب للمحتوى 2"/>
          <p:cNvSpPr txBox="1">
            <a:spLocks/>
          </p:cNvSpPr>
          <p:nvPr/>
        </p:nvSpPr>
        <p:spPr>
          <a:xfrm>
            <a:off x="2800970" y="973138"/>
            <a:ext cx="3706764" cy="65566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itchFamily="34" charset="0"/>
              <a:buNone/>
            </a:pP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جهاز اختبار نظرية آينشتاين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مربع نص 4"/>
          <p:cNvSpPr txBox="1"/>
          <p:nvPr/>
        </p:nvSpPr>
        <p:spPr>
          <a:xfrm>
            <a:off x="6993992" y="1628800"/>
            <a:ext cx="195336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طريقة عمله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مربع نص 3"/>
          <p:cNvSpPr txBox="1"/>
          <p:nvPr/>
        </p:nvSpPr>
        <p:spPr>
          <a:xfrm>
            <a:off x="683568" y="2471176"/>
            <a:ext cx="828092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lvl="1" algn="just"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1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نختار ضوء مناسب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لإضاءة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المهبط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(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تردده اعلى من تردد العتبه  لمادة المهبط)</a:t>
            </a:r>
          </a:p>
        </p:txBody>
      </p:sp>
      <p:sp>
        <p:nvSpPr>
          <p:cNvPr id="18" name="مربع نص 3"/>
          <p:cNvSpPr txBox="1"/>
          <p:nvPr/>
        </p:nvSpPr>
        <p:spPr>
          <a:xfrm>
            <a:off x="5181796" y="3986819"/>
            <a:ext cx="3782691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lvl="1" algn="just"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2- باستخدام مجزئ الجهد  نزيد فرق الجهد المعاكس تدريجيا </a:t>
            </a:r>
          </a:p>
          <a:p>
            <a:pPr marL="0" lvl="1" algn="just"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(أي يكون المهبط + والمصعد -)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008" t="27679" r="42844" b="26182"/>
          <a:stretch>
            <a:fillRect/>
          </a:stretch>
        </p:blipFill>
        <p:spPr bwMode="auto">
          <a:xfrm>
            <a:off x="108012" y="3645024"/>
            <a:ext cx="4824028" cy="225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مجموعة 19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مربع نص 2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2765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عنصر نائب للمحتوى 2"/>
          <p:cNvSpPr txBox="1">
            <a:spLocks/>
          </p:cNvSpPr>
          <p:nvPr/>
        </p:nvSpPr>
        <p:spPr>
          <a:xfrm>
            <a:off x="5518956" y="211622"/>
            <a:ext cx="3428402" cy="65566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itchFamily="34" charset="0"/>
              <a:buNone/>
            </a:pP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في حالة عكس فرق الجهد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مربع نص 3"/>
          <p:cNvSpPr txBox="1"/>
          <p:nvPr/>
        </p:nvSpPr>
        <p:spPr>
          <a:xfrm>
            <a:off x="395536" y="1196752"/>
            <a:ext cx="8568952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 يهبط التيار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تدريجيًا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الى قيم اقل لان معظم الالكترونات الضوئية  سوف تتنافر  مع  المصعد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السالب،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وتصل فقط الالكترونات الضوئية التي لها طاقة أكبر الى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المصعد، وعند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زيادة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سالبية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جهد المصعد تدريجيا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وعند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فرق جهد معين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يسمى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جهد الايقاف  أو القطع  نلاحظ توقف سريان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التيار.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نحسب الطاقة الحركية العظمى الممكنة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للإلكترونات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المتحررة والتي تساوي الشغل المبذول من المجال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لإيقافها.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6468" y="4088140"/>
            <a:ext cx="2914650" cy="720741"/>
          </a:xfrm>
          <a:prstGeom prst="rect">
            <a:avLst/>
          </a:prstGeom>
          <a:noFill/>
        </p:spPr>
      </p:pic>
      <p:grpSp>
        <p:nvGrpSpPr>
          <p:cNvPr id="3" name="مجموعة 2"/>
          <p:cNvGrpSpPr/>
          <p:nvPr/>
        </p:nvGrpSpPr>
        <p:grpSpPr>
          <a:xfrm>
            <a:off x="565212" y="4311197"/>
            <a:ext cx="8229600" cy="2081199"/>
            <a:chOff x="565212" y="4311197"/>
            <a:chExt cx="8229600" cy="2081199"/>
          </a:xfrm>
        </p:grpSpPr>
        <p:sp>
          <p:nvSpPr>
            <p:cNvPr id="21" name="عنصر نائب للمحتوى 2"/>
            <p:cNvSpPr txBox="1">
              <a:spLocks/>
            </p:cNvSpPr>
            <p:nvPr/>
          </p:nvSpPr>
          <p:spPr>
            <a:xfrm>
              <a:off x="565212" y="4311197"/>
              <a:ext cx="8229600" cy="2081199"/>
            </a:xfrm>
            <a:prstGeom prst="rect">
              <a:avLst/>
            </a:prstGeom>
          </p:spPr>
          <p:txBody>
            <a:bodyPr vert="horz" lIns="91440" tIns="45720" rIns="91440" bIns="45720" rtlCol="1">
              <a:norm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ar-SA" dirty="0" smtClean="0">
                  <a:solidFill>
                    <a:prstClr val="black"/>
                  </a:solidFill>
                </a:rPr>
                <a:t>حيث        </a:t>
              </a:r>
              <a:r>
                <a:rPr lang="ar-SA" sz="2600" dirty="0" smtClean="0">
                  <a:solidFill>
                    <a:prstClr val="black"/>
                  </a:solidFill>
                </a:rPr>
                <a:t>تمثل مقدار جهد الايقاف </a:t>
              </a:r>
            </a:p>
            <a:p>
              <a:pPr fontAlgn="auto">
                <a:spcAft>
                  <a:spcPts val="0"/>
                </a:spcAft>
              </a:pPr>
              <a:r>
                <a:rPr lang="ar-SA" sz="2600" dirty="0" smtClean="0">
                  <a:solidFill>
                    <a:prstClr val="black"/>
                  </a:solidFill>
                </a:rPr>
                <a:t>و                               شحنة الالكترون</a:t>
              </a:r>
            </a:p>
            <a:p>
              <a:pPr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ar-SA" sz="2600" dirty="0" smtClean="0">
                  <a:solidFill>
                    <a:prstClr val="black"/>
                  </a:solidFill>
                </a:rPr>
                <a:t> و       طاقة الالكترون المتحرر</a:t>
              </a:r>
              <a:endParaRPr lang="ar-SA" sz="2600" dirty="0">
                <a:solidFill>
                  <a:prstClr val="black"/>
                </a:solidFill>
              </a:endParaRPr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91164" y="4311198"/>
              <a:ext cx="486345" cy="497684"/>
            </a:xfrm>
            <a:prstGeom prst="rect">
              <a:avLst/>
            </a:prstGeom>
            <a:noFill/>
          </p:spPr>
        </p:pic>
        <p:pic>
          <p:nvPicPr>
            <p:cNvPr id="24" name="Picture 1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18956" y="4904257"/>
              <a:ext cx="2493130" cy="457200"/>
            </a:xfrm>
            <a:prstGeom prst="rect">
              <a:avLst/>
            </a:prstGeom>
            <a:noFill/>
          </p:spPr>
        </p:pic>
        <p:pic>
          <p:nvPicPr>
            <p:cNvPr id="25" name="Picture 10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38872" y="5361457"/>
              <a:ext cx="486345" cy="504056"/>
            </a:xfrm>
            <a:prstGeom prst="rect">
              <a:avLst/>
            </a:prstGeom>
            <a:noFill/>
          </p:spPr>
        </p:pic>
      </p:grpSp>
      <p:grpSp>
        <p:nvGrpSpPr>
          <p:cNvPr id="16" name="مجموعة 15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مربع نص 18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" name="مربع نص 2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2955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1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4283968" y="116632"/>
            <a:ext cx="4680520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4716016" y="188640"/>
            <a:ext cx="4124322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النموذج الجسيمي للموجات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885401" y="1124744"/>
            <a:ext cx="8051615" cy="5762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أشارت نظرية ماكسويل أن الضوء عبارة عن موجات كهرومغناطيسية.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5" name="مستطيل 5"/>
          <p:cNvSpPr/>
          <p:nvPr/>
        </p:nvSpPr>
        <p:spPr>
          <a:xfrm>
            <a:off x="5181797" y="1844824"/>
            <a:ext cx="3782691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الإشعاع من الأجسام المتوهجة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عنوان 1"/>
          <p:cNvSpPr txBox="1">
            <a:spLocks/>
          </p:cNvSpPr>
          <p:nvPr/>
        </p:nvSpPr>
        <p:spPr>
          <a:xfrm>
            <a:off x="1305034" y="2564904"/>
            <a:ext cx="4648797" cy="6837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الشمس  ـــ المصباح الكهربائي المتوهج </a:t>
            </a:r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1050466" y="4452789"/>
            <a:ext cx="6912768" cy="16405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الأشعة تحت الحمراء (( غير مرئي))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الأشعة فوق البنفسجية (( غير مرئي ))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الضوء المرئي </a:t>
            </a:r>
          </a:p>
        </p:txBody>
      </p:sp>
      <p:grpSp>
        <p:nvGrpSpPr>
          <p:cNvPr id="7" name="مجموعة 6"/>
          <p:cNvGrpSpPr/>
          <p:nvPr/>
        </p:nvGrpSpPr>
        <p:grpSpPr>
          <a:xfrm>
            <a:off x="6258664" y="2619554"/>
            <a:ext cx="2013554" cy="553998"/>
            <a:chOff x="6258664" y="2784706"/>
            <a:chExt cx="2013554" cy="553998"/>
          </a:xfrm>
        </p:grpSpPr>
        <p:sp>
          <p:nvSpPr>
            <p:cNvPr id="15" name="مستطيل 14"/>
            <p:cNvSpPr/>
            <p:nvPr/>
          </p:nvSpPr>
          <p:spPr>
            <a:xfrm>
              <a:off x="6804248" y="2784706"/>
              <a:ext cx="1467970" cy="55399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ar-SA" sz="3000" b="1" dirty="0">
                  <a:solidFill>
                    <a:srgbClr val="FFFF00"/>
                  </a:solidFill>
                  <a:latin typeface="Sakkal Majalla" pitchFamily="2" charset="-78"/>
                  <a:cs typeface="Sakkal Majalla" pitchFamily="2" charset="-78"/>
                </a:rPr>
                <a:t>من امثلتها </a:t>
              </a:r>
            </a:p>
          </p:txBody>
        </p:sp>
        <p:sp>
          <p:nvSpPr>
            <p:cNvPr id="6" name="سهم إلى اليسار 5"/>
            <p:cNvSpPr/>
            <p:nvPr/>
          </p:nvSpPr>
          <p:spPr>
            <a:xfrm>
              <a:off x="6258664" y="2871124"/>
              <a:ext cx="545584" cy="341852"/>
            </a:xfrm>
            <a:prstGeom prst="lef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FF00"/>
                </a:solidFill>
              </a:endParaRPr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6283144" y="3356992"/>
            <a:ext cx="2609336" cy="1042438"/>
            <a:chOff x="6283144" y="3650254"/>
            <a:chExt cx="2609336" cy="802535"/>
          </a:xfrm>
        </p:grpSpPr>
        <p:sp>
          <p:nvSpPr>
            <p:cNvPr id="16" name="مستطيل 15"/>
            <p:cNvSpPr/>
            <p:nvPr/>
          </p:nvSpPr>
          <p:spPr>
            <a:xfrm>
              <a:off x="6283144" y="3650254"/>
              <a:ext cx="2609336" cy="457849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ar-SA" sz="3000" b="1" dirty="0" smtClean="0">
                  <a:solidFill>
                    <a:srgbClr val="FFFF00"/>
                  </a:solidFill>
                  <a:latin typeface="Sakkal Majalla" pitchFamily="2" charset="-78"/>
                  <a:cs typeface="Sakkal Majalla" pitchFamily="2" charset="-78"/>
                </a:rPr>
                <a:t>الإشعاع المنبعث منها:</a:t>
              </a:r>
              <a:endPara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8" name="سهم للأسفل 7"/>
            <p:cNvSpPr/>
            <p:nvPr/>
          </p:nvSpPr>
          <p:spPr>
            <a:xfrm>
              <a:off x="7380312" y="4052665"/>
              <a:ext cx="582922" cy="4001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1" name="مجموعة 20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مربع نص 23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6" name="مربع نص 2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37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184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5" grpId="0" animBg="1"/>
      <p:bldP spid="30" grpId="0" animBg="1"/>
      <p:bldP spid="17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عنصر نائب للمحتوى 2"/>
          <p:cNvSpPr txBox="1">
            <a:spLocks/>
          </p:cNvSpPr>
          <p:nvPr/>
        </p:nvSpPr>
        <p:spPr>
          <a:xfrm>
            <a:off x="4499992" y="211622"/>
            <a:ext cx="4447366" cy="65566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itchFamily="34" charset="0"/>
              <a:buNone/>
            </a:pP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تطبيقات الظاهرة الكهروضوئية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مربع نص 3"/>
          <p:cNvSpPr txBox="1"/>
          <p:nvPr/>
        </p:nvSpPr>
        <p:spPr>
          <a:xfrm>
            <a:off x="395536" y="1196752"/>
            <a:ext cx="8568952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الألواح الشمسية: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تستخدم التأثير الكهروضوئي  لتحويل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ضوء الشمس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الى طاقة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كهربائية.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فاتحات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أبواب مواقف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السيارات.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تحوي حزمًا من الأشعة تحت الحمراء تنشئ تيارًا في المستقبل (من خلال التأثير الكهروضوئي).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فإذا قطعت حزمة الضوء بجسم أثناء إغلاق باب المواقف فإن التيار يتوقف في المستقبل مما يؤدي إلى فتح الباب.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التحكم في إضاءة المصابيح.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6" name="مجموعة 15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مربع نص 18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مربع نص 19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259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7" name="مربع نص 3"/>
          <p:cNvSpPr txBox="1"/>
          <p:nvPr/>
        </p:nvSpPr>
        <p:spPr>
          <a:xfrm>
            <a:off x="395536" y="670044"/>
            <a:ext cx="8568952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باستخدام التأثير الكهروضوئي يتم التحكم في إضاءة مصابيح الشوارع وإطفائها آليًا اعتمادًا على ما إذا كان الوقت ليلاً أو نهارًا.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الرسم البياني لطاقات حركة الإلكترونات التي تتحرر من فلز مقابل ترددات الفوتونات الساقطة.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كلما زاد تردد الإشعاع الساقط ازدادت الطاقة الحركية للإلكترونات المتحررة بشكل مناسب.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6" cstate="print"/>
          <a:srcRect l="10788" t="21691" r="43185" b="8829"/>
          <a:stretch>
            <a:fillRect/>
          </a:stretch>
        </p:blipFill>
        <p:spPr bwMode="auto">
          <a:xfrm>
            <a:off x="2046364" y="3861048"/>
            <a:ext cx="5433331" cy="218602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</p:spPr>
      </p:pic>
      <p:grpSp>
        <p:nvGrpSpPr>
          <p:cNvPr id="9" name="مجموعة 8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مربع نص 17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" name="مربع نص 18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5519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7" name="مربع نص 3"/>
          <p:cNvSpPr txBox="1"/>
          <p:nvPr/>
        </p:nvSpPr>
        <p:spPr>
          <a:xfrm>
            <a:off x="1102216" y="799760"/>
            <a:ext cx="7934280" cy="29892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457200" indent="-4572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ميل الخط يمثل ثابت بلانك </a:t>
            </a:r>
            <a:r>
              <a:rPr lang="en-US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h</a:t>
            </a:r>
            <a:endParaRPr lang="ar-SA" sz="3000" b="1" dirty="0" smtClean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marL="457200" indent="-4572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نقطة تقاطعه مع محور ×</a:t>
            </a:r>
            <a:r>
              <a:rPr lang="en-US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تمثل تردد العتبة للفلز.</a:t>
            </a:r>
          </a:p>
          <a:p>
            <a:pPr marL="457200" indent="-4572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نلاحظ أن الرسوم البيانية للفلزات المختلفة تختلف فقط في تردد العتبة.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4464" y="863076"/>
            <a:ext cx="3320362" cy="901626"/>
          </a:xfrm>
          <a:prstGeom prst="rect">
            <a:avLst/>
          </a:prstGeom>
          <a:noFill/>
        </p:spPr>
      </p:pic>
      <p:sp>
        <p:nvSpPr>
          <p:cNvPr id="15" name="عنوان 1"/>
          <p:cNvSpPr txBox="1">
            <a:spLocks/>
          </p:cNvSpPr>
          <p:nvPr/>
        </p:nvSpPr>
        <p:spPr>
          <a:xfrm>
            <a:off x="5925312" y="3852322"/>
            <a:ext cx="2908560" cy="7288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اقتران الشغل لفلز 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عنصر نائب للمحتوى 2"/>
          <p:cNvSpPr>
            <a:spLocks noGrp="1"/>
          </p:cNvSpPr>
          <p:nvPr>
            <p:ph idx="1"/>
          </p:nvPr>
        </p:nvSpPr>
        <p:spPr>
          <a:xfrm>
            <a:off x="899592" y="4581128"/>
            <a:ext cx="7934280" cy="6046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SA" sz="2800" dirty="0"/>
              <a:t>هو الطاقة اللازمة لتحرير الالكترون الأضعف ارتباطا من الفلز.</a:t>
            </a:r>
          </a:p>
        </p:txBody>
      </p:sp>
      <p:grpSp>
        <p:nvGrpSpPr>
          <p:cNvPr id="3" name="مجموعة 2"/>
          <p:cNvGrpSpPr/>
          <p:nvPr/>
        </p:nvGrpSpPr>
        <p:grpSpPr>
          <a:xfrm>
            <a:off x="3412452" y="5229200"/>
            <a:ext cx="2908560" cy="801687"/>
            <a:chOff x="3412452" y="5085184"/>
            <a:chExt cx="2908560" cy="801687"/>
          </a:xfrm>
        </p:grpSpPr>
        <p:sp>
          <p:nvSpPr>
            <p:cNvPr id="20" name="عنوان 1"/>
            <p:cNvSpPr txBox="1">
              <a:spLocks/>
            </p:cNvSpPr>
            <p:nvPr/>
          </p:nvSpPr>
          <p:spPr>
            <a:xfrm>
              <a:off x="3412452" y="5085184"/>
              <a:ext cx="2908560" cy="80168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lIns="91440" tIns="45720" rIns="91440" bIns="45720" rtlCol="1" anchor="ctr">
              <a:normAutofit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endPara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34584" y="5085184"/>
              <a:ext cx="2664296" cy="801687"/>
            </a:xfrm>
            <a:prstGeom prst="rect">
              <a:avLst/>
            </a:prstGeom>
            <a:noFill/>
          </p:spPr>
        </p:pic>
      </p:grpSp>
      <p:grpSp>
        <p:nvGrpSpPr>
          <p:cNvPr id="16" name="مجموعة 15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مربع نص 2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" name="مربع نص 2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4783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8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6" name="Rounded Rectangle 8"/>
          <p:cNvSpPr/>
          <p:nvPr/>
        </p:nvSpPr>
        <p:spPr>
          <a:xfrm>
            <a:off x="827585" y="404664"/>
            <a:ext cx="7803661" cy="158417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2800" b="1" dirty="0" smtClean="0">
                <a:latin typeface="Sakkal Majalla" pitchFamily="2" charset="-78"/>
                <a:cs typeface="Sakkal Majalla" pitchFamily="2" charset="-78"/>
              </a:rPr>
              <a:t>يبين </a:t>
            </a:r>
            <a:r>
              <a:rPr lang="ar-EG" sz="2800" b="1" dirty="0">
                <a:latin typeface="Sakkal Majalla" pitchFamily="2" charset="-78"/>
                <a:cs typeface="Sakkal Majalla" pitchFamily="2" charset="-78"/>
              </a:rPr>
              <a:t>تأثير كومبتون أن للفوتون زخما كما توقع </a:t>
            </a:r>
            <a:r>
              <a:rPr lang="ar-EG" sz="2800" b="1" dirty="0" smtClean="0">
                <a:latin typeface="Sakkal Majalla" pitchFamily="2" charset="-78"/>
                <a:cs typeface="Sakkal Majalla" pitchFamily="2" charset="-78"/>
              </a:rPr>
              <a:t>أينشتاين.</a:t>
            </a:r>
            <a:endParaRPr lang="ar-EG" sz="2800" b="1" dirty="0">
              <a:latin typeface="Sakkal Majalla" pitchFamily="2" charset="-78"/>
              <a:cs typeface="Sakkal Majalla" pitchFamily="2" charset="-7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2800" b="1" dirty="0" smtClean="0">
                <a:latin typeface="Sakkal Majalla" pitchFamily="2" charset="-78"/>
                <a:cs typeface="Sakkal Majalla" pitchFamily="2" charset="-78"/>
              </a:rPr>
              <a:t>تسير </a:t>
            </a:r>
            <a:r>
              <a:rPr lang="ar-EG" sz="2800" b="1" dirty="0">
                <a:latin typeface="Sakkal Majalla" pitchFamily="2" charset="-78"/>
                <a:cs typeface="Sakkal Majalla" pitchFamily="2" charset="-78"/>
              </a:rPr>
              <a:t>الفوتونات بسرعة الضوء . ورغم أنه ليس لها كتلة إلا أن لها طاقة </a:t>
            </a:r>
            <a:r>
              <a:rPr lang="ar-EG" sz="2800" b="1" dirty="0" smtClean="0">
                <a:latin typeface="Sakkal Majalla" pitchFamily="2" charset="-78"/>
                <a:cs typeface="Sakkal Majalla" pitchFamily="2" charset="-78"/>
              </a:rPr>
              <a:t>وزخما.</a:t>
            </a:r>
            <a:endParaRPr lang="ar-EG" sz="28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584" y="2093134"/>
            <a:ext cx="7803662" cy="1191850"/>
          </a:xfrm>
          <a:prstGeom prst="rect">
            <a:avLst/>
          </a:prstGeom>
          <a:ln w="12700" cap="sq">
            <a:solidFill>
              <a:srgbClr val="FF0000"/>
            </a:solidFill>
            <a:prstDash val="dash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3568" y="3402815"/>
            <a:ext cx="7986343" cy="2618473"/>
          </a:xfrm>
          <a:prstGeom prst="rect">
            <a:avLst/>
          </a:prstGeom>
          <a:ln w="38100" cap="sq">
            <a:solidFill>
              <a:srgbClr val="0070C0"/>
            </a:solidFill>
            <a:prstDash val="dash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" name="مجموعة 14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مربع نص 17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مربع نص 19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47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1398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laser.wav"/>
          </p:stSnd>
        </p:sndAc>
      </p:transition>
    </mc:Choice>
    <mc:Fallback xmlns="">
      <p:transition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605087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مجموعة 8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05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732694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مجموعة 8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456" y="3213097"/>
            <a:ext cx="6434732" cy="286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7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037"/>
            <a:ext cx="6013280" cy="153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مجموعة 8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42" y="2276872"/>
            <a:ext cx="6316446" cy="220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64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16" y="375274"/>
            <a:ext cx="5626991" cy="204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مجموعة 8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2951445" y="2731745"/>
            <a:ext cx="5720717" cy="2517815"/>
            <a:chOff x="2951445" y="2731745"/>
            <a:chExt cx="5720717" cy="251781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510" y="2731745"/>
              <a:ext cx="5200652" cy="703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445" y="3356992"/>
              <a:ext cx="5720717" cy="1892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483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664"/>
            <a:ext cx="5373062" cy="123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مجموعة 6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8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709" y="1772816"/>
            <a:ext cx="6316446" cy="36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83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543" y="360892"/>
            <a:ext cx="6602954" cy="213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91" y="2492896"/>
            <a:ext cx="1547262" cy="58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88" y="3068960"/>
            <a:ext cx="6338916" cy="199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03" y="5153573"/>
            <a:ext cx="1564105" cy="59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مجموعة 9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244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6876256" y="116632"/>
            <a:ext cx="2088232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7073142" y="188640"/>
            <a:ext cx="176719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الضوء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584157" y="1052736"/>
            <a:ext cx="8352859" cy="2952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هو ذلك الجزء من الطيف الكهرومغناطيسي الذي تدركه حاسة الابصار (العين)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وهو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يقع بين (380 نانومتر -740 نانومتر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).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والضوء غير المرئي هو الجزء الباقي من كامل الطيف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الكهرومغناطيسي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طوال الوقت نحن محاطون بالطيف الغير مرئي ولكن لا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نبصره. 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نحن نرى الضوء ابيض اللون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لأنه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مزيج من سبعة 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الوان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هي الوان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الطيف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8" name="Picture 4" descr="http://2lex.info/wp-content/uploads/2013/01/ألوان-الطيف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992" t="4849" r="794"/>
          <a:stretch>
            <a:fillRect/>
          </a:stretch>
        </p:blipFill>
        <p:spPr bwMode="auto">
          <a:xfrm>
            <a:off x="584157" y="4149080"/>
            <a:ext cx="8352859" cy="1800200"/>
          </a:xfrm>
          <a:prstGeom prst="rect">
            <a:avLst/>
          </a:prstGeom>
          <a:noFill/>
        </p:spPr>
      </p:pic>
      <p:grpSp>
        <p:nvGrpSpPr>
          <p:cNvPr id="15" name="مجموعة 14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ربع نص 16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" name="مربع نص 18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8762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9835"/>
            <a:ext cx="6264696" cy="175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11525"/>
            <a:ext cx="1997732" cy="48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33143"/>
            <a:ext cx="5141998" cy="121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853" y="2322944"/>
            <a:ext cx="7040644" cy="197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مجموعة 11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13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04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46" y="404664"/>
            <a:ext cx="823448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459" y="4103951"/>
            <a:ext cx="5278857" cy="181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9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1"/>
          <p:cNvSpPr txBox="1"/>
          <p:nvPr/>
        </p:nvSpPr>
        <p:spPr>
          <a:xfrm>
            <a:off x="395536" y="294446"/>
            <a:ext cx="3672408" cy="769441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C2AD8D">
                <a:shade val="25000"/>
                <a:satMod val="150000"/>
              </a:srgbClr>
            </a:contourClr>
          </a:sp3d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SA" sz="4400" b="1" kern="0" dirty="0">
                <a:solidFill>
                  <a:srgbClr val="FFFF00"/>
                </a:solidFill>
                <a:latin typeface="Franklin Gothic Book"/>
              </a:rPr>
              <a:t>الفصل  </a:t>
            </a:r>
            <a:r>
              <a:rPr lang="ar-SA" sz="4400" b="1" kern="0" dirty="0" smtClean="0">
                <a:solidFill>
                  <a:srgbClr val="FFFF00"/>
                </a:solidFill>
                <a:latin typeface="Franklin Gothic Book"/>
              </a:rPr>
              <a:t>الثامن </a:t>
            </a:r>
            <a:endParaRPr lang="ar-SA" sz="4400" b="1" kern="0" dirty="0">
              <a:solidFill>
                <a:srgbClr val="FFFF00"/>
              </a:solidFill>
              <a:latin typeface="Franklin Gothic Book"/>
            </a:endParaRPr>
          </a:p>
        </p:txBody>
      </p:sp>
      <p:sp>
        <p:nvSpPr>
          <p:cNvPr id="7" name="موجة مزدوجة 8"/>
          <p:cNvSpPr/>
          <p:nvPr/>
        </p:nvSpPr>
        <p:spPr>
          <a:xfrm>
            <a:off x="0" y="1362778"/>
            <a:ext cx="5040560" cy="776965"/>
          </a:xfrm>
          <a:prstGeom prst="doubleWave">
            <a:avLst/>
          </a:prstGeom>
          <a:noFill/>
          <a:ln w="9525" cap="flat" cmpd="sng" algn="ctr">
            <a:noFill/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rtlCol="1" anchor="ctr"/>
          <a:lstStyle/>
          <a:p>
            <a:pPr algn="ctr">
              <a:defRPr/>
            </a:pPr>
            <a:r>
              <a:rPr lang="ar-SA" altLang="ar-SA" sz="5400" b="1" kern="0" dirty="0" smtClean="0">
                <a:solidFill>
                  <a:prstClr val="black"/>
                </a:solidFill>
                <a:latin typeface="Franklin Gothic Book"/>
                <a:cs typeface="Times New Roman" pitchFamily="18" charset="0"/>
              </a:rPr>
              <a:t>نظرية الكم </a:t>
            </a:r>
            <a:endParaRPr lang="ar-SA" altLang="ar-SA" sz="5400" b="1" kern="0" dirty="0">
              <a:solidFill>
                <a:srgbClr val="00B0F0"/>
              </a:solidFill>
              <a:latin typeface="Franklin Gothic Book"/>
            </a:endParaRPr>
          </a:p>
        </p:txBody>
      </p:sp>
      <p:sp>
        <p:nvSpPr>
          <p:cNvPr id="8" name="مستطيل 10"/>
          <p:cNvSpPr>
            <a:spLocks noChangeArrowheads="1"/>
          </p:cNvSpPr>
          <p:nvPr/>
        </p:nvSpPr>
        <p:spPr bwMode="auto">
          <a:xfrm>
            <a:off x="230557" y="2597150"/>
            <a:ext cx="4002366" cy="1107996"/>
          </a:xfrm>
          <a:prstGeom prst="rect">
            <a:avLst/>
          </a:prstGeom>
          <a:gradFill rotWithShape="1">
            <a:gsLst>
              <a:gs pos="0">
                <a:srgbClr val="F96A1B">
                  <a:shade val="51000"/>
                  <a:satMod val="130000"/>
                </a:srgbClr>
              </a:gs>
              <a:gs pos="80000">
                <a:srgbClr val="F96A1B">
                  <a:shade val="93000"/>
                  <a:satMod val="130000"/>
                </a:srgbClr>
              </a:gs>
              <a:gs pos="100000">
                <a:srgbClr val="F96A1B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96A1B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6600" b="1" kern="0" dirty="0">
                <a:solidFill>
                  <a:srgbClr val="FFFF00"/>
                </a:solidFill>
                <a:latin typeface="GEFlow-Bold"/>
              </a:rPr>
              <a:t>الدرس </a:t>
            </a:r>
            <a:r>
              <a:rPr lang="ar-SA" sz="6600" b="1" kern="0" dirty="0" smtClean="0">
                <a:solidFill>
                  <a:srgbClr val="FFFF00"/>
                </a:solidFill>
                <a:latin typeface="GEFlow-Bold"/>
              </a:rPr>
              <a:t>الثاني </a:t>
            </a:r>
            <a:endParaRPr lang="ar-SA" sz="6600" kern="0" dirty="0">
              <a:solidFill>
                <a:srgbClr val="FFFF00"/>
              </a:solidFill>
              <a:latin typeface="Franklin Gothic Book"/>
            </a:endParaRPr>
          </a:p>
        </p:txBody>
      </p:sp>
      <p:sp>
        <p:nvSpPr>
          <p:cNvPr id="10" name="مستطيل مستدير الزوايا 10"/>
          <p:cNvSpPr/>
          <p:nvPr/>
        </p:nvSpPr>
        <p:spPr>
          <a:xfrm>
            <a:off x="-1223715" y="4783044"/>
            <a:ext cx="6264275" cy="825500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ar-SA" sz="6000" b="1" kern="0" dirty="0" smtClean="0">
                <a:solidFill>
                  <a:srgbClr val="C0504D">
                    <a:lumMod val="75000"/>
                  </a:srgbClr>
                </a:solidFill>
                <a:latin typeface="Franklin Gothic Book"/>
              </a:rPr>
              <a:t>موجات المادة</a:t>
            </a:r>
            <a:endParaRPr lang="ar-EG" sz="6000" b="1" kern="0" dirty="0">
              <a:solidFill>
                <a:srgbClr val="C0504D">
                  <a:lumMod val="75000"/>
                </a:srgbClr>
              </a:solidFill>
              <a:latin typeface="Franklin Gothic Book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-36512" y="6116554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49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1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6804248" y="116632"/>
            <a:ext cx="2160240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7020272" y="217319"/>
            <a:ext cx="1820065" cy="5735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مقدمة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827584" y="980728"/>
            <a:ext cx="8112244" cy="1082014"/>
            <a:chOff x="6123040" y="840904"/>
            <a:chExt cx="3020960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4090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123040" y="863000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1145990" y="1015568"/>
            <a:ext cx="773034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لقد أظهر كل من التأثير الكهروضوئي وتشتت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كومبتون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أن للموجات الكهرومغناطيسية عديمة الكتلة زخم وطاقة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كالجسيمات.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683568" y="2174678"/>
            <a:ext cx="8242427" cy="1093769"/>
            <a:chOff x="6156176" y="826988"/>
            <a:chExt cx="2987824" cy="787896"/>
          </a:xfrm>
        </p:grpSpPr>
        <p:sp>
          <p:nvSpPr>
            <p:cNvPr id="24" name="مستطيل 23"/>
            <p:cNvSpPr/>
            <p:nvPr/>
          </p:nvSpPr>
          <p:spPr>
            <a:xfrm>
              <a:off x="7131839" y="826988"/>
              <a:ext cx="2012161" cy="7878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5" name="مخطط انسيابي: معالجة متعاقبة 24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683569" y="2162134"/>
            <a:ext cx="817892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ar-SA" sz="32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فهل يمكن للجسيمات أن تسلك سلوك الموجات، وذلك بأن تظهر التداخل والحيود؟</a:t>
            </a:r>
            <a:endParaRPr lang="ar-SA" sz="3200" b="1" kern="0" dirty="0">
              <a:solidFill>
                <a:sysClr val="windowText" lastClr="0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1" name="مجموعة 30"/>
          <p:cNvGrpSpPr/>
          <p:nvPr/>
        </p:nvGrpSpPr>
        <p:grpSpPr>
          <a:xfrm>
            <a:off x="6202691" y="4221088"/>
            <a:ext cx="2689789" cy="781637"/>
            <a:chOff x="2456145" y="-16933"/>
            <a:chExt cx="4536504" cy="781637"/>
          </a:xfrm>
        </p:grpSpPr>
        <p:sp>
          <p:nvSpPr>
            <p:cNvPr id="32" name="مستطيل مستدير الزوايا 31"/>
            <p:cNvSpPr/>
            <p:nvPr/>
          </p:nvSpPr>
          <p:spPr>
            <a:xfrm>
              <a:off x="2456145" y="0"/>
              <a:ext cx="4536504" cy="76470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3" name="مستطيل مستدير الزوايا 32"/>
            <p:cNvSpPr/>
            <p:nvPr/>
          </p:nvSpPr>
          <p:spPr>
            <a:xfrm>
              <a:off x="2456146" y="-16933"/>
              <a:ext cx="4384502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4" name="مربع نص 33"/>
          <p:cNvSpPr txBox="1"/>
          <p:nvPr/>
        </p:nvSpPr>
        <p:spPr>
          <a:xfrm>
            <a:off x="6362331" y="4332095"/>
            <a:ext cx="243827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موجات دي برولي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683568" y="3386270"/>
            <a:ext cx="8280920" cy="7647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توقع العالم دي برولي عام 1923م أن للجسيمات المادة خصائص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موجية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6" name="عنوان 1"/>
          <p:cNvSpPr txBox="1">
            <a:spLocks/>
          </p:cNvSpPr>
          <p:nvPr/>
        </p:nvSpPr>
        <p:spPr>
          <a:xfrm>
            <a:off x="778614" y="4267596"/>
            <a:ext cx="5213681" cy="8071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زخم الجسم (</a:t>
            </a:r>
            <a:r>
              <a:rPr lang="en-US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p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 يساوي (</a:t>
            </a:r>
            <a:r>
              <a:rPr lang="en-US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mv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 وزخم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الفوتون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(</a:t>
            </a:r>
            <a:r>
              <a:rPr lang="en-US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p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 يساوي (</a:t>
            </a:r>
            <a:r>
              <a:rPr lang="en-US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h/</a:t>
            </a:r>
            <a:r>
              <a:rPr lang="el-GR" sz="3000" b="1" dirty="0">
                <a:solidFill>
                  <a:prstClr val="black"/>
                </a:solidFill>
                <a:latin typeface="Calibri"/>
                <a:cs typeface="Sakkal Majalla" pitchFamily="2" charset="-78"/>
              </a:rPr>
              <a:t>λ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</a:t>
            </a:r>
          </a:p>
        </p:txBody>
      </p:sp>
      <p:sp>
        <p:nvSpPr>
          <p:cNvPr id="37" name="عنوان 1"/>
          <p:cNvSpPr txBox="1">
            <a:spLocks/>
          </p:cNvSpPr>
          <p:nvPr/>
        </p:nvSpPr>
        <p:spPr>
          <a:xfrm>
            <a:off x="1187624" y="5118360"/>
            <a:ext cx="3563937" cy="720081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p =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mv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= ___</a:t>
            </a:r>
            <a:endParaRPr lang="ar-SA" sz="3200" b="1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38" name="عنوان 1"/>
          <p:cNvSpPr txBox="1">
            <a:spLocks/>
          </p:cNvSpPr>
          <p:nvPr/>
        </p:nvSpPr>
        <p:spPr>
          <a:xfrm>
            <a:off x="3490937" y="5084589"/>
            <a:ext cx="395585" cy="1296739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h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l-GR" sz="3200" b="1" dirty="0">
                <a:solidFill>
                  <a:prstClr val="black"/>
                </a:solidFill>
                <a:latin typeface="Calibri"/>
              </a:rPr>
              <a:t>λ</a:t>
            </a:r>
            <a:endParaRPr lang="ar-SA" sz="3200" b="1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9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49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8206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30" grpId="0"/>
      <p:bldP spid="34" grpId="0"/>
      <p:bldP spid="35" grpId="0" animBg="1"/>
      <p:bldP spid="36" grpId="0" animBg="1"/>
      <p:bldP spid="37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2046364" y="332656"/>
            <a:ext cx="6893464" cy="1082014"/>
            <a:chOff x="6123040" y="840904"/>
            <a:chExt cx="3020960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4090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123040" y="863000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2046364" y="367496"/>
            <a:ext cx="682996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الطول الموجي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في العلاقة أعلاه هو الطول الموجي المصاحب للجسم المتحرك ويسمى طول موجة دي برولي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722061" y="3043265"/>
            <a:ext cx="8242427" cy="2999025"/>
            <a:chOff x="6156176" y="826988"/>
            <a:chExt cx="2987824" cy="787896"/>
          </a:xfrm>
        </p:grpSpPr>
        <p:sp>
          <p:nvSpPr>
            <p:cNvPr id="24" name="مستطيل 23"/>
            <p:cNvSpPr/>
            <p:nvPr/>
          </p:nvSpPr>
          <p:spPr>
            <a:xfrm>
              <a:off x="7131839" y="826988"/>
              <a:ext cx="2012161" cy="7878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5" name="مخطط انسيابي: معالجة متعاقبة 24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722062" y="3332599"/>
            <a:ext cx="8178929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ينبغي أن تُظهر جسيمات مثل الإلكترونات والفوتونات خصائص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موجية.</a:t>
            </a:r>
          </a:p>
          <a:p>
            <a:pPr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سلط العالم الإنجليزي جورج تومسون حزمة من الإلكترونات على بلورة رقيقة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جداً؛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لأن الذرات تعمل كعمل محزوز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الحيود.</a:t>
            </a:r>
          </a:p>
          <a:p>
            <a:pPr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كونت الإلكترونات التي حدث لها حيود الأنماط نفسها التي تكونها أشعة (</a:t>
            </a:r>
            <a:r>
              <a:rPr lang="en-US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X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 التي لها الطول الموجي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نفسه.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7" name="عنوان 1"/>
          <p:cNvSpPr txBox="1">
            <a:spLocks/>
          </p:cNvSpPr>
          <p:nvPr/>
        </p:nvSpPr>
        <p:spPr>
          <a:xfrm>
            <a:off x="-80212" y="1496304"/>
            <a:ext cx="9144000" cy="711373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3200" b="1" dirty="0">
                <a:solidFill>
                  <a:prstClr val="black"/>
                </a:solidFill>
                <a:latin typeface="Calibri"/>
              </a:rPr>
              <a:t>λ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= ___ = ___</a:t>
            </a:r>
            <a:endParaRPr lang="ar-SA" sz="3200" b="1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28" name="عنوان 1"/>
          <p:cNvSpPr txBox="1">
            <a:spLocks/>
          </p:cNvSpPr>
          <p:nvPr/>
        </p:nvSpPr>
        <p:spPr>
          <a:xfrm>
            <a:off x="3946958" y="1493912"/>
            <a:ext cx="719138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h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p</a:t>
            </a:r>
            <a:endParaRPr lang="ar-SA" sz="3200" b="1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29" name="عنوان 1"/>
          <p:cNvSpPr txBox="1">
            <a:spLocks/>
          </p:cNvSpPr>
          <p:nvPr/>
        </p:nvSpPr>
        <p:spPr>
          <a:xfrm>
            <a:off x="4888367" y="1424718"/>
            <a:ext cx="792088" cy="1143000"/>
          </a:xfrm>
          <a:prstGeom prst="rect">
            <a:avLst/>
          </a:prstGeom>
        </p:spPr>
        <p:txBody>
          <a:bodyPr lIns="45720" r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h   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3600" dirty="0" err="1">
                <a:solidFill>
                  <a:prstClr val="black"/>
                </a:solidFill>
                <a:latin typeface="Calibri"/>
              </a:rPr>
              <a:t>m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v</a:t>
            </a:r>
            <a:endParaRPr lang="ar-SA" sz="320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grpSp>
        <p:nvGrpSpPr>
          <p:cNvPr id="39" name="مجموعة 38"/>
          <p:cNvGrpSpPr/>
          <p:nvPr/>
        </p:nvGrpSpPr>
        <p:grpSpPr>
          <a:xfrm>
            <a:off x="6876256" y="2132856"/>
            <a:ext cx="2086592" cy="781637"/>
            <a:chOff x="2456145" y="-16933"/>
            <a:chExt cx="4536504" cy="781637"/>
          </a:xfrm>
        </p:grpSpPr>
        <p:sp>
          <p:nvSpPr>
            <p:cNvPr id="40" name="مستطيل مستدير الزوايا 39"/>
            <p:cNvSpPr/>
            <p:nvPr/>
          </p:nvSpPr>
          <p:spPr>
            <a:xfrm>
              <a:off x="2456145" y="0"/>
              <a:ext cx="4536504" cy="76470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1" name="مستطيل مستدير الزوايا 40"/>
            <p:cNvSpPr/>
            <p:nvPr/>
          </p:nvSpPr>
          <p:spPr>
            <a:xfrm>
              <a:off x="2456146" y="-16933"/>
              <a:ext cx="4384502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42" name="مربع نص 41"/>
          <p:cNvSpPr txBox="1"/>
          <p:nvPr/>
        </p:nvSpPr>
        <p:spPr>
          <a:xfrm>
            <a:off x="7092280" y="2243863"/>
            <a:ext cx="173913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دي برولي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2" name="مجموعة 21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2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49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0567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  <p:bldP spid="27" grpId="0"/>
      <p:bldP spid="28" grpId="0"/>
      <p:bldP spid="29" grpId="0"/>
      <p:bldP spid="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23" name="مجموعة 22"/>
          <p:cNvGrpSpPr/>
          <p:nvPr/>
        </p:nvGrpSpPr>
        <p:grpSpPr>
          <a:xfrm>
            <a:off x="722062" y="343627"/>
            <a:ext cx="8242427" cy="3373405"/>
            <a:chOff x="6156176" y="826988"/>
            <a:chExt cx="2987824" cy="787896"/>
          </a:xfrm>
        </p:grpSpPr>
        <p:sp>
          <p:nvSpPr>
            <p:cNvPr id="24" name="مستطيل 23"/>
            <p:cNvSpPr/>
            <p:nvPr/>
          </p:nvSpPr>
          <p:spPr>
            <a:xfrm>
              <a:off x="7131839" y="826988"/>
              <a:ext cx="2012161" cy="7878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5" name="مخطط انسيابي: معالجة متعاقبة 24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611560" y="638686"/>
            <a:ext cx="8178929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أجرى كلينتون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دافيسون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ولاستر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جيرمر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تجربة مشابهة ولقد أثبتت التجربتان أن للجسيمات المادية خصائص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موجية.</a:t>
            </a:r>
          </a:p>
          <a:p>
            <a:pPr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إن الطبيعة الموجية للأجسام التي تراها وتتعامل معها يومياً لا يمكن ملاحظتها لأن أطوالها الموجية قصيرة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جداً. 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للجسيمات الصغيرة جداً (الإلكترونات) طول موجي يمكن ملاحظته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وقياسه.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2" name="مجموعة 21"/>
          <p:cNvGrpSpPr/>
          <p:nvPr/>
        </p:nvGrpSpPr>
        <p:grpSpPr>
          <a:xfrm>
            <a:off x="755576" y="3917390"/>
            <a:ext cx="8242427" cy="2103898"/>
            <a:chOff x="6156176" y="841542"/>
            <a:chExt cx="2987824" cy="716269"/>
          </a:xfrm>
        </p:grpSpPr>
        <p:sp>
          <p:nvSpPr>
            <p:cNvPr id="26" name="مستطيل 25"/>
            <p:cNvSpPr/>
            <p:nvPr/>
          </p:nvSpPr>
          <p:spPr>
            <a:xfrm>
              <a:off x="7131839" y="841542"/>
              <a:ext cx="2012161" cy="71626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1" name="مخطط انسيابي: معالجة متعاقبة 30"/>
            <p:cNvSpPr/>
            <p:nvPr/>
          </p:nvSpPr>
          <p:spPr>
            <a:xfrm>
              <a:off x="6156176" y="863000"/>
              <a:ext cx="2987824" cy="653077"/>
            </a:xfrm>
            <a:prstGeom prst="flowChartAlternate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مربع نص 31"/>
          <p:cNvSpPr txBox="1"/>
          <p:nvPr/>
        </p:nvSpPr>
        <p:spPr>
          <a:xfrm>
            <a:off x="720870" y="3959711"/>
            <a:ext cx="817892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تشير الدلائل إلى أن كلّا من النموذج الجسيمي والنموذج الموجي يلزمان لتفسير سلوك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الضوء.</a:t>
            </a:r>
          </a:p>
          <a:p>
            <a:pPr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وقد قادت نظرية الكم والطبيعة المزدوجة للإشعاع الكهرومغناطيسي إلى </a:t>
            </a:r>
            <a:r>
              <a:rPr lang="ar-SA" sz="3000" b="1" dirty="0" err="1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مبادىء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علمية وتطبيقات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رائعة.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4538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23" name="مجموعة 22"/>
          <p:cNvGrpSpPr/>
          <p:nvPr/>
        </p:nvGrpSpPr>
        <p:grpSpPr>
          <a:xfrm>
            <a:off x="722062" y="470499"/>
            <a:ext cx="8242427" cy="3373405"/>
            <a:chOff x="6156176" y="826988"/>
            <a:chExt cx="2987824" cy="787896"/>
          </a:xfrm>
        </p:grpSpPr>
        <p:sp>
          <p:nvSpPr>
            <p:cNvPr id="24" name="مستطيل 23"/>
            <p:cNvSpPr/>
            <p:nvPr/>
          </p:nvSpPr>
          <p:spPr>
            <a:xfrm>
              <a:off x="7131839" y="826988"/>
              <a:ext cx="2012161" cy="7878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5" name="مخطط انسيابي: معالجة متعاقبة 24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611560" y="765558"/>
            <a:ext cx="8178929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لتصنع جهاز لتحديد موقع الجسم عليك أن تلمسه أو أن تعكس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ضوءاً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عنه.</a:t>
            </a:r>
          </a:p>
          <a:p>
            <a:pPr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وإذا استخدم ضوء فإنه يجب تجميع الضوء المنعكس عن الجسم بواسطة جهاز أو بالعين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البشرية.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إلا أن بسبب تأثير الحيود فإن الضوء المستخدم لتحديد موقع الجسيم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ينتشر مما يجعل من المستحيل تحديد موقعه بدقة.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2" name="مجموعة 21"/>
          <p:cNvGrpSpPr/>
          <p:nvPr/>
        </p:nvGrpSpPr>
        <p:grpSpPr>
          <a:xfrm>
            <a:off x="755576" y="4202801"/>
            <a:ext cx="8242427" cy="1170415"/>
            <a:chOff x="6156176" y="841542"/>
            <a:chExt cx="2987824" cy="716269"/>
          </a:xfrm>
        </p:grpSpPr>
        <p:sp>
          <p:nvSpPr>
            <p:cNvPr id="26" name="مستطيل 25"/>
            <p:cNvSpPr/>
            <p:nvPr/>
          </p:nvSpPr>
          <p:spPr>
            <a:xfrm>
              <a:off x="7131839" y="841542"/>
              <a:ext cx="2012161" cy="71626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1" name="مخطط انسيابي: معالجة متعاقبة 30"/>
            <p:cNvSpPr/>
            <p:nvPr/>
          </p:nvSpPr>
          <p:spPr>
            <a:xfrm>
              <a:off x="6156176" y="863000"/>
              <a:ext cx="2987824" cy="653077"/>
            </a:xfrm>
            <a:prstGeom prst="flowChartAlternate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مربع نص 31"/>
          <p:cNvSpPr txBox="1"/>
          <p:nvPr/>
        </p:nvSpPr>
        <p:spPr>
          <a:xfrm>
            <a:off x="720870" y="4299986"/>
            <a:ext cx="817892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واستخدام ضوء أو شعاع ذي طول موجي أقصر يقلل من الحيود مما يسمح بتحديد موقع الجسم بدقة أكبر.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244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23" name="مجموعة 22"/>
          <p:cNvGrpSpPr/>
          <p:nvPr/>
        </p:nvGrpSpPr>
        <p:grpSpPr>
          <a:xfrm>
            <a:off x="722062" y="1268761"/>
            <a:ext cx="8242427" cy="1152127"/>
            <a:chOff x="6156176" y="826988"/>
            <a:chExt cx="2987824" cy="787896"/>
          </a:xfrm>
        </p:grpSpPr>
        <p:sp>
          <p:nvSpPr>
            <p:cNvPr id="24" name="مستطيل 23"/>
            <p:cNvSpPr/>
            <p:nvPr/>
          </p:nvSpPr>
          <p:spPr>
            <a:xfrm>
              <a:off x="7131839" y="826988"/>
              <a:ext cx="2012161" cy="7878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5" name="مخطط انسيابي: معالجة متعاقبة 24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611560" y="1394773"/>
            <a:ext cx="817892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2800" b="1" dirty="0">
                <a:solidFill>
                  <a:prstClr val="black"/>
                </a:solidFill>
                <a:cs typeface="Times New Roman"/>
              </a:rPr>
              <a:t>نتيجة تأثير </a:t>
            </a:r>
            <a:r>
              <a:rPr lang="ar-SA" sz="2800" b="1" dirty="0" err="1">
                <a:solidFill>
                  <a:prstClr val="black"/>
                </a:solidFill>
                <a:cs typeface="Times New Roman"/>
              </a:rPr>
              <a:t>كومبتون</a:t>
            </a:r>
            <a:r>
              <a:rPr lang="ar-SA" sz="2800" b="1" dirty="0">
                <a:solidFill>
                  <a:prstClr val="black"/>
                </a:solidFill>
                <a:cs typeface="Times New Roman"/>
              </a:rPr>
              <a:t> فإنه عندما اصطدم إشعاع طوله الموجي قصير وطاقته عالية بجسيم فإن زخم الجسيم </a:t>
            </a:r>
            <a:r>
              <a:rPr lang="ar-SA" sz="2800" b="1" dirty="0" smtClean="0">
                <a:solidFill>
                  <a:prstClr val="black"/>
                </a:solidFill>
                <a:cs typeface="Times New Roman"/>
              </a:rPr>
              <a:t>يتغير.</a:t>
            </a:r>
            <a:endParaRPr lang="ar-SA" sz="2800" b="1" dirty="0">
              <a:solidFill>
                <a:prstClr val="black"/>
              </a:solidFill>
              <a:cs typeface="Times New Roman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5181798" y="127083"/>
            <a:ext cx="3782692" cy="781637"/>
            <a:chOff x="2456145" y="-16933"/>
            <a:chExt cx="4536504" cy="781637"/>
          </a:xfrm>
        </p:grpSpPr>
        <p:sp>
          <p:nvSpPr>
            <p:cNvPr id="16" name="مستطيل مستدير الزوايا 15"/>
            <p:cNvSpPr/>
            <p:nvPr/>
          </p:nvSpPr>
          <p:spPr>
            <a:xfrm>
              <a:off x="2456145" y="0"/>
              <a:ext cx="4536504" cy="76470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white"/>
                </a:solidFill>
              </a:endParaRPr>
            </a:p>
          </p:txBody>
        </p:sp>
        <p:sp>
          <p:nvSpPr>
            <p:cNvPr id="17" name="مستطيل مستدير الزوايا 16"/>
            <p:cNvSpPr/>
            <p:nvPr/>
          </p:nvSpPr>
          <p:spPr>
            <a:xfrm>
              <a:off x="2456146" y="-16933"/>
              <a:ext cx="4384502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black"/>
                </a:solidFill>
              </a:endParaRPr>
            </a:p>
          </p:txBody>
        </p:sp>
      </p:grpSp>
      <p:sp>
        <p:nvSpPr>
          <p:cNvPr id="18" name="مربع نص 17"/>
          <p:cNvSpPr txBox="1"/>
          <p:nvPr/>
        </p:nvSpPr>
        <p:spPr>
          <a:xfrm>
            <a:off x="5364088" y="238090"/>
            <a:ext cx="350852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مبدأ علم التحديد </a:t>
            </a:r>
            <a:r>
              <a:rPr lang="ar-SA" sz="3000" b="1" dirty="0" err="1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لهيزنبرج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2148" y="2705746"/>
            <a:ext cx="2921155" cy="3096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504" y="2705746"/>
            <a:ext cx="2714644" cy="3096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5120" y="2716854"/>
            <a:ext cx="3286116" cy="3088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2" name="مجموعة 21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8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5257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0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23" name="مجموعة 22"/>
          <p:cNvGrpSpPr/>
          <p:nvPr/>
        </p:nvGrpSpPr>
        <p:grpSpPr>
          <a:xfrm>
            <a:off x="251520" y="1772817"/>
            <a:ext cx="8712969" cy="3168351"/>
            <a:chOff x="6156176" y="826988"/>
            <a:chExt cx="2987824" cy="787896"/>
          </a:xfrm>
        </p:grpSpPr>
        <p:sp>
          <p:nvSpPr>
            <p:cNvPr id="24" name="مستطيل 23"/>
            <p:cNvSpPr/>
            <p:nvPr/>
          </p:nvSpPr>
          <p:spPr>
            <a:xfrm>
              <a:off x="7131839" y="826988"/>
              <a:ext cx="2012161" cy="7878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5" name="مخطط انسيابي: معالجة متعاقبة 24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584158" y="2024557"/>
            <a:ext cx="820633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يؤثر تحديد موقع الجسيم بدقة في تغير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زخمه.</a:t>
            </a:r>
          </a:p>
          <a:p>
            <a:pPr algn="just">
              <a:defRPr/>
            </a:pPr>
            <a:r>
              <a:rPr lang="ar-SA" sz="3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مبدأ عدم التحديد </a:t>
            </a:r>
            <a:r>
              <a:rPr lang="ar-SA" sz="3000" b="1" dirty="0" err="1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لهيزنبرج</a:t>
            </a:r>
            <a:r>
              <a:rPr lang="ar-SA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من الغير ممكن قياس زخم جسيم وتحديد موقعه بدقة في الوقت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نفسه.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إن هذا المبدأ هو نتيجة للطبيعة المزدوجة للضوء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والمادة، 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ويخبرنا مبدأ عدم التحديد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لهيزنبرج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أن هناك حداً للدقة في قياس الموقع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والزخم.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6189042" y="415115"/>
            <a:ext cx="2775447" cy="781637"/>
            <a:chOff x="2456145" y="-16933"/>
            <a:chExt cx="4536504" cy="781637"/>
          </a:xfrm>
        </p:grpSpPr>
        <p:sp>
          <p:nvSpPr>
            <p:cNvPr id="16" name="مستطيل مستدير الزوايا 15"/>
            <p:cNvSpPr/>
            <p:nvPr/>
          </p:nvSpPr>
          <p:spPr>
            <a:xfrm>
              <a:off x="2456145" y="0"/>
              <a:ext cx="4536504" cy="76470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white"/>
                </a:solidFill>
              </a:endParaRPr>
            </a:p>
          </p:txBody>
        </p:sp>
        <p:sp>
          <p:nvSpPr>
            <p:cNvPr id="17" name="مستطيل مستدير الزوايا 16"/>
            <p:cNvSpPr/>
            <p:nvPr/>
          </p:nvSpPr>
          <p:spPr>
            <a:xfrm>
              <a:off x="2456146" y="-16933"/>
              <a:ext cx="4384502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black"/>
                </a:solidFill>
              </a:endParaRPr>
            </a:p>
          </p:txBody>
        </p:sp>
      </p:grpSp>
      <p:sp>
        <p:nvSpPr>
          <p:cNvPr id="18" name="مربع نص 17"/>
          <p:cNvSpPr txBox="1"/>
          <p:nvPr/>
        </p:nvSpPr>
        <p:spPr>
          <a:xfrm>
            <a:off x="6189042" y="526122"/>
            <a:ext cx="2683574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مبدأ </a:t>
            </a:r>
            <a:r>
              <a:rPr lang="ar-SA" sz="3000" b="1" dirty="0" err="1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هيزنبرج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9" name="مجموعة 18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3463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588138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مجموعة 8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32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3" name="عنوان 1"/>
          <p:cNvSpPr txBox="1">
            <a:spLocks/>
          </p:cNvSpPr>
          <p:nvPr/>
        </p:nvSpPr>
        <p:spPr>
          <a:xfrm>
            <a:off x="584157" y="404664"/>
            <a:ext cx="8352859" cy="22322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ينبعث إشعاع كهرومغناطيسي من كل الأجسام عند أية درجة حرارة يتواجد عندها ويسمى بالإشعاع الحراري. </a:t>
            </a:r>
          </a:p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كمية هذا الإشعاع الحراري المنبعث من الجسم تزداد بزيادة درجة حرارة ويقل بنقصانها.</a:t>
            </a:r>
          </a:p>
        </p:txBody>
      </p:sp>
      <p:pic>
        <p:nvPicPr>
          <p:cNvPr id="15" name="Picture 2" descr="http://t2.gstatic.com/images?q=tbn:ANd9GcTP1ADefgaqru5rVbt2_WinCRrEf0gDCEWXyhYPK2dT7yjqoYfC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4157" y="2996952"/>
            <a:ext cx="3203848" cy="2883123"/>
          </a:xfrm>
          <a:prstGeom prst="rect">
            <a:avLst/>
          </a:prstGeom>
          <a:noFill/>
        </p:spPr>
      </p:pic>
      <p:grpSp>
        <p:nvGrpSpPr>
          <p:cNvPr id="9" name="مجموعة 8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ربع نص 16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17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0071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4665"/>
            <a:ext cx="478904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مجموعة 8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19230"/>
            <a:ext cx="5146886" cy="34459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90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5688632" cy="64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19196"/>
            <a:ext cx="5472608" cy="12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973" y="1040373"/>
            <a:ext cx="4643439" cy="10531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57" y="3284984"/>
            <a:ext cx="2248403" cy="6842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17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89" y="404664"/>
            <a:ext cx="803019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83" y="2716696"/>
            <a:ext cx="5704586" cy="20915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70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91680" y="476672"/>
            <a:ext cx="7200800" cy="2160240"/>
            <a:chOff x="5122695" y="3243263"/>
            <a:chExt cx="3505201" cy="1390650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695" y="3243263"/>
              <a:ext cx="3505200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696" y="3614738"/>
              <a:ext cx="3505200" cy="101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96025"/>
            <a:ext cx="4803405" cy="36836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8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35" y="404664"/>
            <a:ext cx="6504169" cy="268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4479839" cy="34295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45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27" y="2762250"/>
            <a:ext cx="57531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819736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3253"/>
            <a:ext cx="7160673" cy="5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847427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75" y="2437006"/>
            <a:ext cx="7056451" cy="198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896689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759" y="405253"/>
            <a:ext cx="5798745" cy="179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99454"/>
            <a:ext cx="3602332" cy="54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875" y="4005064"/>
            <a:ext cx="6378621" cy="97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20757"/>
            <a:ext cx="2888319" cy="59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6" y="2876566"/>
            <a:ext cx="5194432" cy="10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46" y="5106859"/>
            <a:ext cx="5635670" cy="65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843598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3221525" cy="46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552" y="332656"/>
            <a:ext cx="1199616" cy="55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168" y="1052736"/>
            <a:ext cx="5674328" cy="183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8960"/>
            <a:ext cx="6177731" cy="24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540234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1695108" y="116632"/>
            <a:ext cx="7269379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1984382" y="188640"/>
            <a:ext cx="685595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أثر زيادة الجهد المطبق على المصباح المتوهج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395537" y="1124744"/>
            <a:ext cx="8541480" cy="1296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بزيادة الجهد المطبق على المصباح تزداد درجة حرارة الفتيلة المتوهجة  فيتغير اللون من  الأحمر الداكن الى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البرتقالي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ثم الى الأصفر واخيرا الى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الأبيض.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عنوان 1"/>
          <p:cNvSpPr txBox="1">
            <a:spLocks/>
          </p:cNvSpPr>
          <p:nvPr/>
        </p:nvSpPr>
        <p:spPr>
          <a:xfrm>
            <a:off x="7740352" y="2641476"/>
            <a:ext cx="1207804" cy="7155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تعليل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عنوان 1"/>
          <p:cNvSpPr txBox="1">
            <a:spLocks/>
          </p:cNvSpPr>
          <p:nvPr/>
        </p:nvSpPr>
        <p:spPr>
          <a:xfrm>
            <a:off x="3705633" y="3746352"/>
            <a:ext cx="5277109" cy="19869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تغير اللون المنبعث من فتيلة المصباح المتوهج  عند زيادة درجة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حرارتها؛ </a:t>
            </a:r>
          </a:p>
          <a:p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لأن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الفتيلة ذات درجة  الحرارة  الأعلى تبعث اشعاعا بتردد أعلى .</a:t>
            </a:r>
          </a:p>
        </p:txBody>
      </p:sp>
      <p:pic>
        <p:nvPicPr>
          <p:cNvPr id="17" name="Picture 2" descr="http://t1.gstatic.com/images?q=tbn:ANd9GcTXuCWuBJv-tpw1K4fQ7ngBYqSclX2ezkAobuAT2q719ceTt31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746559"/>
            <a:ext cx="3384375" cy="3295731"/>
          </a:xfrm>
          <a:prstGeom prst="rect">
            <a:avLst/>
          </a:prstGeom>
          <a:noFill/>
        </p:spPr>
      </p:pic>
      <p:grpSp>
        <p:nvGrpSpPr>
          <p:cNvPr id="18" name="مجموعة 17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مربع نص 1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مربع نص 2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9526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15" grpId="0" animBg="1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6816865" cy="159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24" y="2262815"/>
            <a:ext cx="7008417" cy="347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988392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68" y="365868"/>
            <a:ext cx="6865936" cy="219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06" y="2846881"/>
            <a:ext cx="6913789" cy="156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98154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1"/>
          <a:stretch/>
        </p:blipFill>
        <p:spPr bwMode="auto">
          <a:xfrm>
            <a:off x="3310232" y="411630"/>
            <a:ext cx="5745424" cy="81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77" y="2852936"/>
            <a:ext cx="5740979" cy="144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224" y="1268760"/>
            <a:ext cx="5194432" cy="160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20591"/>
            <a:ext cx="5283302" cy="215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005784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0287"/>
            <a:ext cx="6029226" cy="235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444" y="2716368"/>
            <a:ext cx="5212205" cy="373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954938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978" y="378385"/>
            <a:ext cx="6295526" cy="254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01" y="2981587"/>
            <a:ext cx="7965219" cy="314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398060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6667002" cy="490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013208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05" y="404664"/>
            <a:ext cx="8761740" cy="200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67" y="2555063"/>
            <a:ext cx="6451937" cy="260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160277"/>
            <a:ext cx="7277981" cy="72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675312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57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30" y="404664"/>
            <a:ext cx="6319966" cy="150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5704099" cy="188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473538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57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16" y="3852463"/>
            <a:ext cx="5840958" cy="2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1367"/>
            <a:ext cx="6822924" cy="326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832109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57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1554"/>
            <a:ext cx="4891504" cy="398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9751"/>
            <a:ext cx="5096675" cy="213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4491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5076055" y="116632"/>
            <a:ext cx="3888431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5173049" y="188640"/>
            <a:ext cx="3667288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ما هو محزوز الحيود؟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395537" y="1255668"/>
            <a:ext cx="8541480" cy="20293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عبارة عن شريحة من الزجاج عليها شقوق بكثافة تصل الى 600 شق لكل </a:t>
            </a:r>
            <a:r>
              <a:rPr lang="ar-SA" sz="3000" b="1" dirty="0" err="1">
                <a:latin typeface="Sakkal Majalla" pitchFamily="2" charset="-78"/>
                <a:cs typeface="Sakkal Majalla" pitchFamily="2" charset="-78"/>
              </a:rPr>
              <a:t>مم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 ويمكن ان تصل إلى 1200 او حتى 2400 شق لكل </a:t>
            </a:r>
            <a:r>
              <a:rPr lang="ar-SA" sz="3000" b="1" dirty="0" err="1" smtClean="0">
                <a:latin typeface="Sakkal Majalla" pitchFamily="2" charset="-78"/>
                <a:cs typeface="Sakkal Majalla" pitchFamily="2" charset="-78"/>
              </a:rPr>
              <a:t>مم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وتستخدم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لتحليل الضوء مثلها مثل المنشور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ولكن قدرة التحليل لمحزوز الحيود اكبر بكثير من المنشور وكلما زادت عدد الشقوق كلما كانت القدرة التحليلية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اكبر.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5076056" y="3528392"/>
            <a:ext cx="3888431" cy="764704"/>
            <a:chOff x="2339752" y="0"/>
            <a:chExt cx="4536504" cy="764704"/>
          </a:xfrm>
        </p:grpSpPr>
        <p:sp>
          <p:nvSpPr>
            <p:cNvPr id="19" name="مستطيل مستدير الزوايا 18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0" name="مستطيل مستدير الزوايا 19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1" name="مربع نص 20"/>
          <p:cNvSpPr txBox="1"/>
          <p:nvPr/>
        </p:nvSpPr>
        <p:spPr>
          <a:xfrm>
            <a:off x="5173050" y="3600400"/>
            <a:ext cx="3667288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طيف الانبعاث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عنصر نائب للمحتوى 2"/>
          <p:cNvSpPr txBox="1">
            <a:spLocks/>
          </p:cNvSpPr>
          <p:nvPr/>
        </p:nvSpPr>
        <p:spPr>
          <a:xfrm>
            <a:off x="395537" y="4611346"/>
            <a:ext cx="8530008" cy="11939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هو ضوء ينبعث من الأجسام المتوهجة  في نطاق محدد من الترددات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ar-SA" sz="3000" b="1" u="sng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مداه: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طيف الاجسام المتوهجة  يغطي مدى واسع من الأطوال الموجية.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مربع نص 24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6" name="مربع نص 2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105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1" grpId="0"/>
      <p:bldP spid="2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57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81150"/>
            <a:ext cx="60198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068960"/>
            <a:ext cx="8115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368623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57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6855184" cy="163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411" y="2924944"/>
            <a:ext cx="6968093" cy="110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32856"/>
            <a:ext cx="2938623" cy="57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29" y="2924944"/>
            <a:ext cx="1098752" cy="58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920" y="4094734"/>
            <a:ext cx="6968093" cy="113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302234"/>
            <a:ext cx="3814730" cy="6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326940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57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" y="4493566"/>
            <a:ext cx="4581231" cy="53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309" y="383178"/>
            <a:ext cx="5344297" cy="611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077335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57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6839054" cy="176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702" y="2537173"/>
            <a:ext cx="6806794" cy="106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33387"/>
            <a:ext cx="2428614" cy="43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7" y="3072146"/>
            <a:ext cx="2311101" cy="57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2" y="4621506"/>
            <a:ext cx="2232758" cy="57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513" y="4082635"/>
            <a:ext cx="6726145" cy="165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941943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57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794" y="404664"/>
            <a:ext cx="7540702" cy="30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523" y="3707889"/>
            <a:ext cx="2018740" cy="101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40187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15" y="260648"/>
            <a:ext cx="6432385" cy="5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96" y="4806708"/>
            <a:ext cx="2584687" cy="171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085181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253" y="2513448"/>
            <a:ext cx="6389599" cy="157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127921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890" y="411343"/>
            <a:ext cx="6118614" cy="107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092" y="2091667"/>
            <a:ext cx="6054208" cy="148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6126"/>
            <a:ext cx="6118614" cy="195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31" y="683343"/>
            <a:ext cx="1648128" cy="50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3" y="2461714"/>
            <a:ext cx="2826055" cy="5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2" y="4653136"/>
            <a:ext cx="3611340" cy="100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497758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589" y="404664"/>
            <a:ext cx="769650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64" y="2636912"/>
            <a:ext cx="4493954" cy="174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56576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27" y="332656"/>
            <a:ext cx="6419177" cy="36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42686"/>
            <a:ext cx="5718763" cy="249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885158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3" name="عنوان 1"/>
          <p:cNvSpPr txBox="1">
            <a:spLocks/>
          </p:cNvSpPr>
          <p:nvPr/>
        </p:nvSpPr>
        <p:spPr>
          <a:xfrm>
            <a:off x="423008" y="535588"/>
            <a:ext cx="8541480" cy="20293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يمثل الشكل  اطياف الانبعاث لجسم متوهج  عند درجات  الحرارة</a:t>
            </a:r>
          </a:p>
          <a:p>
            <a:r>
              <a:rPr lang="en-US" sz="3000" b="1" dirty="0">
                <a:latin typeface="Sakkal Majalla" pitchFamily="2" charset="-78"/>
                <a:cs typeface="Sakkal Majalla" pitchFamily="2" charset="-78"/>
              </a:rPr>
              <a:t>4000k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  و </a:t>
            </a:r>
            <a:r>
              <a:rPr lang="en-US" sz="3000" b="1" dirty="0">
                <a:latin typeface="Sakkal Majalla" pitchFamily="2" charset="-78"/>
                <a:cs typeface="Sakkal Majalla" pitchFamily="2" charset="-78"/>
              </a:rPr>
              <a:t>5800 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  و </a:t>
            </a:r>
            <a:r>
              <a:rPr lang="en-US" sz="3000" b="1" dirty="0">
                <a:latin typeface="Sakkal Majalla" pitchFamily="2" charset="-78"/>
                <a:cs typeface="Sakkal Majalla" pitchFamily="2" charset="-78"/>
              </a:rPr>
              <a:t>8000k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نلاحظ انه  عند كل درجة حرارة  هناك تردد تنبعث عنده كمية عظمى من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الطاقة. 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96" y="2852935"/>
            <a:ext cx="7576903" cy="309634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مجموعة 8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مربع نص 15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17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943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9828"/>
            <a:ext cx="6412835" cy="356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1971290" cy="143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63711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78" y="2132856"/>
            <a:ext cx="6558636" cy="197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170447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11" y="404664"/>
            <a:ext cx="6432385" cy="106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6256424" cy="104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42" y="3717810"/>
            <a:ext cx="6839054" cy="172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3" y="677933"/>
            <a:ext cx="1131068" cy="51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3" y="2149915"/>
            <a:ext cx="2115245" cy="58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550" y="5637542"/>
            <a:ext cx="2294453" cy="53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137776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82" y="404664"/>
            <a:ext cx="6373732" cy="150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55" y="2060848"/>
            <a:ext cx="6491041" cy="242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82701"/>
            <a:ext cx="2569141" cy="54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88158"/>
            <a:ext cx="3785106" cy="129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760461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977" y="394306"/>
            <a:ext cx="5776527" cy="94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19" y="1556792"/>
            <a:ext cx="6315077" cy="244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25" y="613369"/>
            <a:ext cx="1896478" cy="50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548" y="4136725"/>
            <a:ext cx="3602588" cy="117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45264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53290"/>
            <a:ext cx="7452320" cy="340775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77072"/>
            <a:ext cx="4590514" cy="1224136"/>
          </a:xfrm>
          <a:prstGeom prst="rect">
            <a:avLst/>
          </a:prstGeom>
        </p:spPr>
      </p:pic>
      <p:grpSp>
        <p:nvGrpSpPr>
          <p:cNvPr id="4" name="مجموعة 3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مربع نص 5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59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9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4664"/>
            <a:ext cx="6302328" cy="511831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933056"/>
            <a:ext cx="2688823" cy="1386425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4" name="مجموعة 3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مربع نص 5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59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671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2656"/>
            <a:ext cx="7560378" cy="409940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433632"/>
            <a:ext cx="5616621" cy="1512168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4" name="مجموعة 3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مربع نص 5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59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62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48680"/>
            <a:ext cx="7143700" cy="5243947"/>
          </a:xfrm>
          <a:prstGeom prst="rect">
            <a:avLst/>
          </a:prstGeom>
        </p:spPr>
      </p:pic>
      <p:grpSp>
        <p:nvGrpSpPr>
          <p:cNvPr id="3" name="مجموعة 2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مربع نص 4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59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876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4664"/>
            <a:ext cx="5867904" cy="496855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12" y="5311763"/>
            <a:ext cx="4057345" cy="1213581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6" name="مجموعة 5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مربع نص 7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مربع نص 8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59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556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3" name="عنوان 1"/>
          <p:cNvSpPr txBox="1">
            <a:spLocks/>
          </p:cNvSpPr>
          <p:nvPr/>
        </p:nvSpPr>
        <p:spPr>
          <a:xfrm>
            <a:off x="379473" y="607596"/>
            <a:ext cx="8541480" cy="20293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القدرة الكلية المنبعثة من جسم ساخن تزداد بازدياد درجة الحرارة </a:t>
            </a:r>
          </a:p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الأجسام الأسخن تشع قدرة أكبر  من الأجسام الأبرد.</a:t>
            </a:r>
          </a:p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 قدرة الموجات الكهرومغناطيسية تتناسب طرديا مع درجة حرارة الجسم الساخن بوحدة الكلفن  مرفوعة للقوة الرابعة 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6627" y="1862535"/>
            <a:ext cx="676275" cy="702369"/>
          </a:xfrm>
          <a:prstGeom prst="rect">
            <a:avLst/>
          </a:prstGeom>
          <a:noFill/>
        </p:spPr>
      </p:pic>
      <p:sp>
        <p:nvSpPr>
          <p:cNvPr id="15" name="عنصر نائب للمحتوى 2"/>
          <p:cNvSpPr txBox="1">
            <a:spLocks/>
          </p:cNvSpPr>
          <p:nvPr/>
        </p:nvSpPr>
        <p:spPr>
          <a:xfrm>
            <a:off x="379473" y="2924944"/>
            <a:ext cx="8541480" cy="26642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وجد الفيزيائي الالماني ماكس بلانك أن باستطاعته حساب الطيف اعتمادا على فرضية قدمها تنص على أن .....</a:t>
            </a: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ar-SA" sz="30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الذرات غير قادرة على تغيير طاقتها بشكل مستمر.</a:t>
            </a:r>
          </a:p>
          <a:p>
            <a:pPr fontAlgn="auto">
              <a:spcAft>
                <a:spcPts val="0"/>
              </a:spcAft>
              <a:buFontTx/>
              <a:buChar char="-"/>
            </a:pPr>
            <a:r>
              <a:rPr lang="ar-SA" sz="30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وافترض بلانك أن طاقة اهتزاز الذرات في الجسم الصلب لها ترددات محددة فقط.</a:t>
            </a:r>
          </a:p>
        </p:txBody>
      </p:sp>
      <p:grpSp>
        <p:nvGrpSpPr>
          <p:cNvPr id="16" name="مجموعة 15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مربع نص 17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" name="مربع نص 18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8979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2656"/>
            <a:ext cx="7274264" cy="5333335"/>
          </a:xfrm>
          <a:prstGeom prst="rect">
            <a:avLst/>
          </a:prstGeom>
        </p:spPr>
      </p:pic>
      <p:grpSp>
        <p:nvGrpSpPr>
          <p:cNvPr id="3" name="مجموعة 2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مربع نص 4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59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656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90446"/>
            <a:ext cx="7291740" cy="6010533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3" name="مجموعة 2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مربع نص 4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59</a:t>
              </a:r>
              <a:endParaRPr lang="ar-SA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646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2048"/>
            <a:ext cx="8262412" cy="213285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7" y="3068960"/>
            <a:ext cx="7760162" cy="1584176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4" name="مجموعة 3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مربع نص 5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59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72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78" y="476672"/>
            <a:ext cx="7714065" cy="250090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77" y="4186508"/>
            <a:ext cx="3922141" cy="104224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4" name="مجموعة 3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مربع نص 5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59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649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471738"/>
            <a:ext cx="73247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704161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423360"/>
            <a:ext cx="3312368" cy="48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921" y="1152393"/>
            <a:ext cx="5342576" cy="69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09" y="2060848"/>
            <a:ext cx="703268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6804248" y="3662720"/>
            <a:ext cx="1944216" cy="70238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410568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7631334" cy="553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مستدير الزوايا 5"/>
          <p:cNvSpPr/>
          <p:nvPr/>
        </p:nvSpPr>
        <p:spPr>
          <a:xfrm>
            <a:off x="1619672" y="4670832"/>
            <a:ext cx="6912768" cy="142246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02152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74" y="476672"/>
            <a:ext cx="792490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4932040" y="1916832"/>
            <a:ext cx="3737863" cy="77483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907647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46" y="404664"/>
            <a:ext cx="5523250" cy="589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3779912" y="1700808"/>
            <a:ext cx="2109926" cy="58214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553938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6908950" cy="54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5567347" y="2724607"/>
            <a:ext cx="3089143" cy="70439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98660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عنصر نائب للمحتوى 2"/>
          <p:cNvSpPr txBox="1">
            <a:spLocks/>
          </p:cNvSpPr>
          <p:nvPr/>
        </p:nvSpPr>
        <p:spPr>
          <a:xfrm>
            <a:off x="379473" y="1772816"/>
            <a:ext cx="8541480" cy="26642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طاقة الذرة المهتزة  تساوي حاصل ضرب عدد صحيح  في ثابت بلانك  وفي تردد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الاهتزاز.</a:t>
            </a:r>
          </a:p>
          <a:p>
            <a:pPr fontAlgn="auto">
              <a:spcAft>
                <a:spcPts val="0"/>
              </a:spcAft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حيث يمثل </a:t>
            </a:r>
            <a:r>
              <a:rPr lang="en-US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f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تردد اهتزاز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الذرة.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fontAlgn="auto">
              <a:spcAft>
                <a:spcPts val="0"/>
              </a:spcAft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en-US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h 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ثابت بلانك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ومقداره.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fontAlgn="auto">
              <a:spcAft>
                <a:spcPts val="0"/>
              </a:spcAft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 </a:t>
            </a:r>
            <a:r>
              <a:rPr lang="en-US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n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عدد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صحيح.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سهم إلى اليمين 15"/>
          <p:cNvSpPr/>
          <p:nvPr/>
        </p:nvSpPr>
        <p:spPr>
          <a:xfrm>
            <a:off x="1763688" y="260648"/>
            <a:ext cx="3024336" cy="142527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3200" b="1" dirty="0" smtClean="0">
                <a:solidFill>
                  <a:prstClr val="black"/>
                </a:solidFill>
              </a:rPr>
              <a:t>طاقة الاهتزاز</a:t>
            </a:r>
            <a:endParaRPr lang="ar-SA" sz="3200" b="1" dirty="0">
              <a:solidFill>
                <a:prstClr val="black"/>
              </a:solidFill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565534"/>
            <a:ext cx="2376264" cy="83038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785876"/>
            <a:ext cx="3780720" cy="638175"/>
          </a:xfrm>
          <a:prstGeom prst="rect">
            <a:avLst/>
          </a:prstGeom>
          <a:noFill/>
        </p:spPr>
      </p:pic>
      <p:sp>
        <p:nvSpPr>
          <p:cNvPr id="19" name="مربع نص 10"/>
          <p:cNvSpPr txBox="1"/>
          <p:nvPr/>
        </p:nvSpPr>
        <p:spPr>
          <a:xfrm>
            <a:off x="379473" y="4620963"/>
            <a:ext cx="8539335" cy="10402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ar-SA" sz="2800" b="1" u="sng" dirty="0">
                <a:solidFill>
                  <a:prstClr val="black"/>
                </a:solidFill>
                <a:latin typeface="Calibri"/>
                <a:cs typeface="Arial"/>
              </a:rPr>
              <a:t>الطاقة </a:t>
            </a:r>
            <a:r>
              <a:rPr lang="ar-SA" sz="2800" b="1" u="sng" dirty="0" err="1">
                <a:solidFill>
                  <a:prstClr val="black"/>
                </a:solidFill>
                <a:latin typeface="Calibri"/>
                <a:cs typeface="Arial"/>
              </a:rPr>
              <a:t>مكماة</a:t>
            </a:r>
            <a:r>
              <a:rPr lang="ar-SA" sz="2800" b="1" u="sng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ar-SA" sz="2800" dirty="0">
                <a:solidFill>
                  <a:prstClr val="black"/>
                </a:solidFill>
                <a:latin typeface="Calibri"/>
                <a:cs typeface="Arial"/>
              </a:rPr>
              <a:t>أي انها توجد فقط على شكل حزم  أو كميات معينة </a:t>
            </a:r>
            <a:r>
              <a:rPr lang="ar-SA" sz="2800" dirty="0" smtClean="0">
                <a:solidFill>
                  <a:prstClr val="black"/>
                </a:solidFill>
                <a:latin typeface="Calibri"/>
                <a:cs typeface="Arial"/>
              </a:rPr>
              <a:t>.</a:t>
            </a:r>
            <a:endParaRPr lang="ar-SA" sz="3600" b="1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مربع نص 2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" name="مربع نص 2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39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5975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6" grpId="0" animBg="1"/>
      <p:bldP spid="19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7582102" cy="314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1626873" y="2868623"/>
            <a:ext cx="3089143" cy="70439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542540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24" y="404664"/>
            <a:ext cx="8025672" cy="518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1010825" y="4293096"/>
            <a:ext cx="7665632" cy="129247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624201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41" y="489190"/>
            <a:ext cx="2682247" cy="63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81" y="1340768"/>
            <a:ext cx="7670815" cy="119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5484146" cy="3333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731182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6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1" anchor="ctr"/>
      <a:lstStyle>
        <a:defPPr algn="ctr">
          <a:defRPr sz="2400" b="1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9702</TotalTime>
  <Words>1796</Words>
  <Application>Microsoft Office PowerPoint</Application>
  <PresentationFormat>عرض على الشاشة (3:4)‏</PresentationFormat>
  <Paragraphs>391</Paragraphs>
  <Slides>92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92</vt:i4>
      </vt:variant>
    </vt:vector>
  </HeadingPairs>
  <TitlesOfParts>
    <vt:vector size="9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TARK</dc:creator>
  <cp:lastModifiedBy>DAWHA</cp:lastModifiedBy>
  <cp:revision>6062</cp:revision>
  <dcterms:created xsi:type="dcterms:W3CDTF">2015-01-26T14:26:28Z</dcterms:created>
  <dcterms:modified xsi:type="dcterms:W3CDTF">2017-01-09T17:38:17Z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E9EC7C2B-97A7-4FF9-85E1-F46C82355494</vt:lpwstr>
  </property>
  <property fmtid="{D5CDD505-2E9C-101B-9397-08002B2CF9AE}" pid="3" name="ArticulatePath">
    <vt:lpwstr>رياضيات ف1</vt:lpwstr>
  </property>
</Properties>
</file>