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9" r:id="rId16"/>
    <p:sldId id="281" r:id="rId17"/>
    <p:sldId id="270" r:id="rId18"/>
    <p:sldId id="282" r:id="rId19"/>
    <p:sldId id="272" r:id="rId20"/>
    <p:sldId id="283" r:id="rId21"/>
    <p:sldId id="287" r:id="rId22"/>
    <p:sldId id="273" r:id="rId23"/>
    <p:sldId id="274" r:id="rId24"/>
    <p:sldId id="275" r:id="rId25"/>
    <p:sldId id="276" r:id="rId26"/>
    <p:sldId id="277" r:id="rId27"/>
    <p:sldId id="278" r:id="rId28"/>
    <p:sldId id="284" r:id="rId29"/>
    <p:sldId id="285" r:id="rId3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0066FF"/>
    <a:srgbClr val="FF9966"/>
    <a:srgbClr val="FFCC99"/>
    <a:srgbClr val="0099FF"/>
    <a:srgbClr val="CCFF99"/>
    <a:srgbClr val="FFFF99"/>
    <a:srgbClr val="DCDCF4"/>
    <a:srgbClr val="7AC2C8"/>
    <a:srgbClr val="88C9C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نمط فاتح 3 - تميي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نمط ذو سمات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226" autoAdjust="0"/>
    <p:restoredTop sz="96622" autoAdjust="0"/>
  </p:normalViewPr>
  <p:slideViewPr>
    <p:cSldViewPr>
      <p:cViewPr varScale="1">
        <p:scale>
          <a:sx n="70" d="100"/>
          <a:sy n="70" d="100"/>
        </p:scale>
        <p:origin x="-15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A330AC-38AE-4CE0-B331-5E19DAD30F0F}" type="doc">
      <dgm:prSet loTypeId="urn:microsoft.com/office/officeart/2005/8/layout/cycle3" loCatId="cycle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pPr rtl="1"/>
          <a:endParaRPr lang="ar-SA"/>
        </a:p>
      </dgm:t>
    </dgm:pt>
    <dgm:pt modelId="{DE0BD9E4-B897-4087-9EF6-18CAB4657DCE}">
      <dgm:prSet phldrT="[نص]" custT="1"/>
      <dgm:spPr/>
      <dgm:t>
        <a:bodyPr/>
        <a:lstStyle/>
        <a:p>
          <a:pPr rtl="1"/>
          <a:r>
            <a:rPr lang="ar-SA" sz="3200" b="1" dirty="0" smtClean="0">
              <a:cs typeface="AL-Mohanad Bold" pitchFamily="2" charset="-78"/>
            </a:rPr>
            <a:t>التعليم العام</a:t>
          </a:r>
          <a:endParaRPr lang="ar-SA" sz="3200" b="1" dirty="0">
            <a:cs typeface="AL-Mohanad Bold" pitchFamily="2" charset="-78"/>
          </a:endParaRPr>
        </a:p>
      </dgm:t>
    </dgm:pt>
    <dgm:pt modelId="{6EFD8D28-BB49-4C43-A3A0-2C73AB7540D0}" type="parTrans" cxnId="{638A1B96-60D4-4CC7-A176-1A937C655B11}">
      <dgm:prSet/>
      <dgm:spPr/>
      <dgm:t>
        <a:bodyPr/>
        <a:lstStyle/>
        <a:p>
          <a:pPr rtl="1"/>
          <a:endParaRPr lang="ar-SA"/>
        </a:p>
      </dgm:t>
    </dgm:pt>
    <dgm:pt modelId="{87BFB1E8-8252-41B9-9806-59D12C60D178}" type="sibTrans" cxnId="{638A1B96-60D4-4CC7-A176-1A937C655B11}">
      <dgm:prSet/>
      <dgm:spPr>
        <a:scene3d>
          <a:camera prst="orthographicFront"/>
          <a:lightRig rig="flat" dir="t"/>
        </a:scene3d>
      </dgm:spPr>
      <dgm:t>
        <a:bodyPr/>
        <a:lstStyle/>
        <a:p>
          <a:pPr rtl="1"/>
          <a:endParaRPr lang="ar-SA"/>
        </a:p>
      </dgm:t>
    </dgm:pt>
    <dgm:pt modelId="{BD193CB8-D3FE-43A7-A6BF-D95E03A5A009}">
      <dgm:prSet phldrT="[نص]" custT="1"/>
      <dgm:spPr/>
      <dgm:t>
        <a:bodyPr/>
        <a:lstStyle/>
        <a:p>
          <a:pPr rtl="1"/>
          <a:r>
            <a:rPr lang="ar-SA" sz="2000" b="1" dirty="0" smtClean="0">
              <a:cs typeface="AL-Mohanad Bold" pitchFamily="2" charset="-78"/>
            </a:rPr>
            <a:t>التربية الخاصة</a:t>
          </a:r>
        </a:p>
        <a:p>
          <a:pPr rtl="1"/>
          <a:r>
            <a:rPr lang="ar-SA" sz="2000" b="1" dirty="0" smtClean="0">
              <a:cs typeface="AL-Mohanad Bold" pitchFamily="2" charset="-78"/>
            </a:rPr>
            <a:t>(</a:t>
          </a:r>
          <a:r>
            <a:rPr lang="ar-SA" sz="2000" b="1" dirty="0" err="1" smtClean="0">
              <a:cs typeface="AL-Mohanad Bold" pitchFamily="2" charset="-78"/>
            </a:rPr>
            <a:t>العوق</a:t>
          </a:r>
          <a:r>
            <a:rPr lang="ar-SA" sz="2000" b="1" dirty="0" smtClean="0">
              <a:cs typeface="AL-Mohanad Bold" pitchFamily="2" charset="-78"/>
            </a:rPr>
            <a:t> البصري)</a:t>
          </a:r>
        </a:p>
      </dgm:t>
    </dgm:pt>
    <dgm:pt modelId="{E9536989-C951-4983-8534-C8B627612D6C}" type="parTrans" cxnId="{92DC992B-7815-47B6-B5EA-235DA091BACE}">
      <dgm:prSet/>
      <dgm:spPr/>
      <dgm:t>
        <a:bodyPr/>
        <a:lstStyle/>
        <a:p>
          <a:pPr rtl="1"/>
          <a:endParaRPr lang="ar-SA"/>
        </a:p>
      </dgm:t>
    </dgm:pt>
    <dgm:pt modelId="{BF6AF667-A1C2-4FE9-94F8-1674AE2456F5}" type="sibTrans" cxnId="{92DC992B-7815-47B6-B5EA-235DA091BACE}">
      <dgm:prSet/>
      <dgm:spPr/>
      <dgm:t>
        <a:bodyPr/>
        <a:lstStyle/>
        <a:p>
          <a:pPr rtl="1"/>
          <a:endParaRPr lang="ar-SA"/>
        </a:p>
      </dgm:t>
    </dgm:pt>
    <dgm:pt modelId="{691234DC-CF62-4941-AD91-918DFDACA820}">
      <dgm:prSet phldrT="[نص]" custT="1"/>
      <dgm:spPr/>
      <dgm:t>
        <a:bodyPr/>
        <a:lstStyle/>
        <a:p>
          <a:pPr rtl="1"/>
          <a:r>
            <a:rPr lang="ar-SA" sz="2000" b="1" dirty="0" smtClean="0">
              <a:cs typeface="AL-Mohanad Bold" pitchFamily="2" charset="-78"/>
            </a:rPr>
            <a:t>تحفيظ القرآن الكريم</a:t>
          </a:r>
        </a:p>
      </dgm:t>
    </dgm:pt>
    <dgm:pt modelId="{DF8E616A-44EB-40D3-A238-C4C077262592}" type="parTrans" cxnId="{10B684C2-25F5-47E3-BDC1-13D7592F51E5}">
      <dgm:prSet/>
      <dgm:spPr/>
      <dgm:t>
        <a:bodyPr/>
        <a:lstStyle/>
        <a:p>
          <a:pPr rtl="1"/>
          <a:endParaRPr lang="ar-SA"/>
        </a:p>
      </dgm:t>
    </dgm:pt>
    <dgm:pt modelId="{BECF8109-9173-4FC1-91C5-3062058C1C54}" type="sibTrans" cxnId="{10B684C2-25F5-47E3-BDC1-13D7592F51E5}">
      <dgm:prSet/>
      <dgm:spPr/>
      <dgm:t>
        <a:bodyPr/>
        <a:lstStyle/>
        <a:p>
          <a:pPr rtl="1"/>
          <a:endParaRPr lang="ar-SA"/>
        </a:p>
      </dgm:t>
    </dgm:pt>
    <dgm:pt modelId="{B5E4FEEE-C91E-4F2D-99A5-1F471959D02F}">
      <dgm:prSet phldrT="[نص]" custT="1"/>
      <dgm:spPr/>
      <dgm:t>
        <a:bodyPr/>
        <a:lstStyle/>
        <a:p>
          <a:pPr rtl="1"/>
          <a:r>
            <a:rPr lang="ar-SA" sz="2000" b="1" dirty="0" smtClean="0">
              <a:cs typeface="AL-Mohanad Bold" pitchFamily="2" charset="-78"/>
            </a:rPr>
            <a:t>التربية الخاصة</a:t>
          </a:r>
        </a:p>
        <a:p>
          <a:pPr rtl="1"/>
          <a:r>
            <a:rPr lang="ar-SA" sz="2000" b="1" dirty="0" smtClean="0">
              <a:cs typeface="AL-Mohanad Bold" pitchFamily="2" charset="-78"/>
            </a:rPr>
            <a:t>(</a:t>
          </a:r>
          <a:r>
            <a:rPr lang="ar-SA" sz="2000" b="1" dirty="0" err="1" smtClean="0">
              <a:cs typeface="AL-Mohanad Bold" pitchFamily="2" charset="-78"/>
            </a:rPr>
            <a:t>العوق</a:t>
          </a:r>
          <a:r>
            <a:rPr lang="ar-SA" sz="2000" b="1" dirty="0" smtClean="0">
              <a:cs typeface="AL-Mohanad Bold" pitchFamily="2" charset="-78"/>
            </a:rPr>
            <a:t> السمعي)</a:t>
          </a:r>
        </a:p>
      </dgm:t>
    </dgm:pt>
    <dgm:pt modelId="{25B64153-8DE8-4034-BEEB-01AD04A5D780}" type="parTrans" cxnId="{F69BC7B3-49F4-420E-A0A3-DF8001D956FF}">
      <dgm:prSet/>
      <dgm:spPr/>
      <dgm:t>
        <a:bodyPr/>
        <a:lstStyle/>
        <a:p>
          <a:pPr rtl="1"/>
          <a:endParaRPr lang="ar-SA"/>
        </a:p>
      </dgm:t>
    </dgm:pt>
    <dgm:pt modelId="{FC0FBB01-FB5F-4CB4-97C1-60AAC8A8DC1C}" type="sibTrans" cxnId="{F69BC7B3-49F4-420E-A0A3-DF8001D956FF}">
      <dgm:prSet/>
      <dgm:spPr/>
      <dgm:t>
        <a:bodyPr/>
        <a:lstStyle/>
        <a:p>
          <a:pPr rtl="1"/>
          <a:endParaRPr lang="ar-SA"/>
        </a:p>
      </dgm:t>
    </dgm:pt>
    <dgm:pt modelId="{C1482551-4AEE-40B8-8DFB-96FFA154C0AB}" type="pres">
      <dgm:prSet presAssocID="{1EA330AC-38AE-4CE0-B331-5E19DAD30F0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BB07996E-5ADB-47CA-B1BD-C70E25756796}" type="pres">
      <dgm:prSet presAssocID="{1EA330AC-38AE-4CE0-B331-5E19DAD30F0F}" presName="cycle" presStyleCnt="0"/>
      <dgm:spPr/>
      <dgm:t>
        <a:bodyPr/>
        <a:lstStyle/>
        <a:p>
          <a:pPr rtl="1"/>
          <a:endParaRPr lang="ar-SA"/>
        </a:p>
      </dgm:t>
    </dgm:pt>
    <dgm:pt modelId="{249FB5BD-949E-4999-B703-80A2396F9C6C}" type="pres">
      <dgm:prSet presAssocID="{DE0BD9E4-B897-4087-9EF6-18CAB4657DCE}" presName="nodeFirstNode" presStyleLbl="node1" presStyleIdx="0" presStyleCnt="4" custScaleX="76960" custScaleY="6028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BDD0656-33E6-498A-A34F-2FA70109F033}" type="pres">
      <dgm:prSet presAssocID="{87BFB1E8-8252-41B9-9806-59D12C60D178}" presName="sibTransFirstNode" presStyleLbl="bgShp" presStyleIdx="0" presStyleCnt="1"/>
      <dgm:spPr/>
      <dgm:t>
        <a:bodyPr/>
        <a:lstStyle/>
        <a:p>
          <a:pPr rtl="1"/>
          <a:endParaRPr lang="ar-SA"/>
        </a:p>
      </dgm:t>
    </dgm:pt>
    <dgm:pt modelId="{845B1C1A-700A-4818-812C-358054544EE4}" type="pres">
      <dgm:prSet presAssocID="{BD193CB8-D3FE-43A7-A6BF-D95E03A5A009}" presName="nodeFollowingNodes" presStyleLbl="node1" presStyleIdx="1" presStyleCnt="4" custScaleX="71529" custScaleY="53772" custRadScaleRad="157014" custRadScaleInc="24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45F703E-CB94-4181-AEBB-E73C8CB51706}" type="pres">
      <dgm:prSet presAssocID="{691234DC-CF62-4941-AD91-918DFDACA820}" presName="nodeFollowingNodes" presStyleLbl="node1" presStyleIdx="2" presStyleCnt="4" custScaleX="77193" custScaleY="61343" custRadScaleRad="124647" custRadScaleInc="154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AB74249-4FD9-41B8-827A-02256EF0CB5D}" type="pres">
      <dgm:prSet presAssocID="{B5E4FEEE-C91E-4F2D-99A5-1F471959D02F}" presName="nodeFollowingNodes" presStyleLbl="node1" presStyleIdx="3" presStyleCnt="4" custScaleX="71171" custScaleY="55236" custRadScaleRad="160975" custRadScaleInc="149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2D6AA788-B4E6-471E-959D-3D53B6D33DDE}" type="presOf" srcId="{691234DC-CF62-4941-AD91-918DFDACA820}" destId="{E45F703E-CB94-4181-AEBB-E73C8CB51706}" srcOrd="0" destOrd="0" presId="urn:microsoft.com/office/officeart/2005/8/layout/cycle3"/>
    <dgm:cxn modelId="{C560F20F-3B89-4ACD-9BCC-F99CDB42643A}" type="presOf" srcId="{B5E4FEEE-C91E-4F2D-99A5-1F471959D02F}" destId="{7AB74249-4FD9-41B8-827A-02256EF0CB5D}" srcOrd="0" destOrd="0" presId="urn:microsoft.com/office/officeart/2005/8/layout/cycle3"/>
    <dgm:cxn modelId="{F69BC7B3-49F4-420E-A0A3-DF8001D956FF}" srcId="{1EA330AC-38AE-4CE0-B331-5E19DAD30F0F}" destId="{B5E4FEEE-C91E-4F2D-99A5-1F471959D02F}" srcOrd="3" destOrd="0" parTransId="{25B64153-8DE8-4034-BEEB-01AD04A5D780}" sibTransId="{FC0FBB01-FB5F-4CB4-97C1-60AAC8A8DC1C}"/>
    <dgm:cxn modelId="{9C4BF260-4CD0-4FAC-85C1-3E7B612B865C}" type="presOf" srcId="{1EA330AC-38AE-4CE0-B331-5E19DAD30F0F}" destId="{C1482551-4AEE-40B8-8DFB-96FFA154C0AB}" srcOrd="0" destOrd="0" presId="urn:microsoft.com/office/officeart/2005/8/layout/cycle3"/>
    <dgm:cxn modelId="{638A1B96-60D4-4CC7-A176-1A937C655B11}" srcId="{1EA330AC-38AE-4CE0-B331-5E19DAD30F0F}" destId="{DE0BD9E4-B897-4087-9EF6-18CAB4657DCE}" srcOrd="0" destOrd="0" parTransId="{6EFD8D28-BB49-4C43-A3A0-2C73AB7540D0}" sibTransId="{87BFB1E8-8252-41B9-9806-59D12C60D178}"/>
    <dgm:cxn modelId="{92DC992B-7815-47B6-B5EA-235DA091BACE}" srcId="{1EA330AC-38AE-4CE0-B331-5E19DAD30F0F}" destId="{BD193CB8-D3FE-43A7-A6BF-D95E03A5A009}" srcOrd="1" destOrd="0" parTransId="{E9536989-C951-4983-8534-C8B627612D6C}" sibTransId="{BF6AF667-A1C2-4FE9-94F8-1674AE2456F5}"/>
    <dgm:cxn modelId="{336E6D1D-0B72-414E-8119-B44B7A09A62D}" type="presOf" srcId="{87BFB1E8-8252-41B9-9806-59D12C60D178}" destId="{2BDD0656-33E6-498A-A34F-2FA70109F033}" srcOrd="0" destOrd="0" presId="urn:microsoft.com/office/officeart/2005/8/layout/cycle3"/>
    <dgm:cxn modelId="{D336B03C-9956-4A27-A986-DCFE86380FF1}" type="presOf" srcId="{BD193CB8-D3FE-43A7-A6BF-D95E03A5A009}" destId="{845B1C1A-700A-4818-812C-358054544EE4}" srcOrd="0" destOrd="0" presId="urn:microsoft.com/office/officeart/2005/8/layout/cycle3"/>
    <dgm:cxn modelId="{226C6408-BF84-4BB7-8EDB-5C0083FC6A40}" type="presOf" srcId="{DE0BD9E4-B897-4087-9EF6-18CAB4657DCE}" destId="{249FB5BD-949E-4999-B703-80A2396F9C6C}" srcOrd="0" destOrd="0" presId="urn:microsoft.com/office/officeart/2005/8/layout/cycle3"/>
    <dgm:cxn modelId="{10B684C2-25F5-47E3-BDC1-13D7592F51E5}" srcId="{1EA330AC-38AE-4CE0-B331-5E19DAD30F0F}" destId="{691234DC-CF62-4941-AD91-918DFDACA820}" srcOrd="2" destOrd="0" parTransId="{DF8E616A-44EB-40D3-A238-C4C077262592}" sibTransId="{BECF8109-9173-4FC1-91C5-3062058C1C54}"/>
    <dgm:cxn modelId="{B7898F09-BC64-467F-85E2-6D92A9CF7A31}" type="presParOf" srcId="{C1482551-4AEE-40B8-8DFB-96FFA154C0AB}" destId="{BB07996E-5ADB-47CA-B1BD-C70E25756796}" srcOrd="0" destOrd="0" presId="urn:microsoft.com/office/officeart/2005/8/layout/cycle3"/>
    <dgm:cxn modelId="{0115BD1E-431A-4F6D-A3C9-B98170CDD312}" type="presParOf" srcId="{BB07996E-5ADB-47CA-B1BD-C70E25756796}" destId="{249FB5BD-949E-4999-B703-80A2396F9C6C}" srcOrd="0" destOrd="0" presId="urn:microsoft.com/office/officeart/2005/8/layout/cycle3"/>
    <dgm:cxn modelId="{8944E4F3-2AE0-4996-8110-D07FE1F7C3E9}" type="presParOf" srcId="{BB07996E-5ADB-47CA-B1BD-C70E25756796}" destId="{2BDD0656-33E6-498A-A34F-2FA70109F033}" srcOrd="1" destOrd="0" presId="urn:microsoft.com/office/officeart/2005/8/layout/cycle3"/>
    <dgm:cxn modelId="{B0135A2E-1310-4EF2-A9C0-0D9FE9F6E822}" type="presParOf" srcId="{BB07996E-5ADB-47CA-B1BD-C70E25756796}" destId="{845B1C1A-700A-4818-812C-358054544EE4}" srcOrd="2" destOrd="0" presId="urn:microsoft.com/office/officeart/2005/8/layout/cycle3"/>
    <dgm:cxn modelId="{3F7C0E99-CAB1-4BEC-A62F-F867F1C7B76B}" type="presParOf" srcId="{BB07996E-5ADB-47CA-B1BD-C70E25756796}" destId="{E45F703E-CB94-4181-AEBB-E73C8CB51706}" srcOrd="3" destOrd="0" presId="urn:microsoft.com/office/officeart/2005/8/layout/cycle3"/>
    <dgm:cxn modelId="{E29D2F55-9674-4D9B-ACAD-20BC7424AFD2}" type="presParOf" srcId="{BB07996E-5ADB-47CA-B1BD-C70E25756796}" destId="{7AB74249-4FD9-41B8-827A-02256EF0CB5D}" srcOrd="4" destOrd="0" presId="urn:microsoft.com/office/officeart/2005/8/layout/cycle3"/>
  </dgm:cxnLst>
  <dgm:bg>
    <a:solidFill>
      <a:schemeClr val="bg1">
        <a:lumMod val="95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C55E7B-A463-482A-9DB8-9EB2A725DDD0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ACFB80A7-F752-4D4F-92A3-2508C2A6A09A}">
      <dgm:prSet phldrT="[نص]" custT="1"/>
      <dgm:spPr>
        <a:solidFill>
          <a:srgbClr val="9E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pPr rtl="1"/>
          <a:r>
            <a:rPr lang="ar-SA" sz="2000" dirty="0" smtClean="0">
              <a:cs typeface="AL-Mohanad Bold" pitchFamily="2" charset="-78"/>
            </a:rPr>
            <a:t>تنمية القيم والاتجاهات</a:t>
          </a:r>
          <a:endParaRPr lang="ar-SA" sz="2000" dirty="0">
            <a:cs typeface="AL-Mohanad Bold" pitchFamily="2" charset="-78"/>
          </a:endParaRPr>
        </a:p>
      </dgm:t>
    </dgm:pt>
    <dgm:pt modelId="{104BB24A-8B5F-40A5-9AA4-C241E30AC6A5}" type="parTrans" cxnId="{79EF7E2B-147B-48F7-96EB-1D53B67F0B1E}">
      <dgm:prSet/>
      <dgm:spPr/>
      <dgm:t>
        <a:bodyPr/>
        <a:lstStyle/>
        <a:p>
          <a:pPr rtl="1"/>
          <a:endParaRPr lang="ar-SA"/>
        </a:p>
      </dgm:t>
    </dgm:pt>
    <dgm:pt modelId="{9BC015A3-5869-4DF7-B567-761A306A740B}" type="sibTrans" cxnId="{79EF7E2B-147B-48F7-96EB-1D53B67F0B1E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D3665C87-8D43-44D4-AE8B-27043BB1B689}">
      <dgm:prSet phldrT="[نص]" custT="1"/>
      <dgm:spPr>
        <a:solidFill>
          <a:srgbClr val="73AC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pPr rtl="1"/>
          <a:r>
            <a:rPr lang="ar-SA" sz="2000" dirty="0" smtClean="0">
              <a:cs typeface="AL-Mohanad Bold" pitchFamily="2" charset="-78"/>
            </a:rPr>
            <a:t>دعم المعرفة وتحديثها</a:t>
          </a:r>
        </a:p>
      </dgm:t>
    </dgm:pt>
    <dgm:pt modelId="{005816FE-CE17-4A25-A513-DECAC3EEB160}" type="parTrans" cxnId="{293FDA9D-C619-463B-8D7A-14C89B6AF736}">
      <dgm:prSet/>
      <dgm:spPr/>
      <dgm:t>
        <a:bodyPr/>
        <a:lstStyle/>
        <a:p>
          <a:pPr rtl="1"/>
          <a:endParaRPr lang="ar-SA"/>
        </a:p>
      </dgm:t>
    </dgm:pt>
    <dgm:pt modelId="{2327EDDB-6C34-4BE1-B186-137620E020E4}" type="sibTrans" cxnId="{293FDA9D-C619-463B-8D7A-14C89B6AF736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4F402090-1D8A-478D-A0EA-877496A94ED9}">
      <dgm:prSet phldrT="[نص]" custT="1"/>
      <dgm:spPr>
        <a:solidFill>
          <a:srgbClr val="833C88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pPr rtl="1"/>
          <a:r>
            <a:rPr lang="ar-SA" sz="2000" dirty="0" smtClean="0">
              <a:cs typeface="AL-Mohanad Bold" pitchFamily="2" charset="-78"/>
            </a:rPr>
            <a:t>الفاعلية والتأثير</a:t>
          </a:r>
        </a:p>
      </dgm:t>
    </dgm:pt>
    <dgm:pt modelId="{A43B0D10-62FA-44F8-89D9-E5D0732A5836}" type="parTrans" cxnId="{796C33D7-E3F6-4B30-95EB-D4797AD86366}">
      <dgm:prSet/>
      <dgm:spPr/>
      <dgm:t>
        <a:bodyPr/>
        <a:lstStyle/>
        <a:p>
          <a:pPr rtl="1"/>
          <a:endParaRPr lang="ar-SA"/>
        </a:p>
      </dgm:t>
    </dgm:pt>
    <dgm:pt modelId="{5AC4020F-5BA4-4454-AFE2-B7D4BDE9738C}" type="sibTrans" cxnId="{796C33D7-E3F6-4B30-95EB-D4797AD86366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1516AB00-7F36-4D52-B808-D5052C7FB5B1}">
      <dgm:prSet phldrT="[نص]" custT="1"/>
      <dgm:spPr>
        <a:solidFill>
          <a:srgbClr val="35CB99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pPr rtl="1"/>
          <a:r>
            <a:rPr lang="ar-SA" sz="2000" dirty="0" smtClean="0">
              <a:cs typeface="AL-Mohanad Bold" pitchFamily="2" charset="-78"/>
            </a:rPr>
            <a:t>الاستمرار والتنوع</a:t>
          </a:r>
        </a:p>
      </dgm:t>
    </dgm:pt>
    <dgm:pt modelId="{AF0460F1-1A8B-4B6A-8319-9D99AA26981C}" type="parTrans" cxnId="{F272DC42-E87E-4493-BEBB-47D0B12061D9}">
      <dgm:prSet/>
      <dgm:spPr/>
      <dgm:t>
        <a:bodyPr/>
        <a:lstStyle/>
        <a:p>
          <a:pPr rtl="1"/>
          <a:endParaRPr lang="ar-SA"/>
        </a:p>
      </dgm:t>
    </dgm:pt>
    <dgm:pt modelId="{9BF4C4DF-6B3A-4D14-8615-43B97BB60C55}" type="sibTrans" cxnId="{F272DC42-E87E-4493-BEBB-47D0B12061D9}">
      <dgm:prSet>
        <dgm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EC8E51A7-509A-4482-AB4B-56B8B40DEF87}">
      <dgm:prSet phldrT="[نص]" custT="1"/>
      <dgm:spPr>
        <a:solidFill>
          <a:srgbClr val="CFBB23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pPr rtl="1"/>
          <a:r>
            <a:rPr lang="ar-SA" sz="2000" dirty="0" smtClean="0">
              <a:cs typeface="AL-Mohanad Bold" pitchFamily="2" charset="-78"/>
            </a:rPr>
            <a:t>تطوير المهارات وتمكينها</a:t>
          </a:r>
        </a:p>
      </dgm:t>
    </dgm:pt>
    <dgm:pt modelId="{E47C0492-5D41-442C-BDBA-ED61B195372C}" type="parTrans" cxnId="{7F696B4A-2AC3-4F7C-AB03-29D58AAF4CB0}">
      <dgm:prSet/>
      <dgm:spPr/>
      <dgm:t>
        <a:bodyPr/>
        <a:lstStyle/>
        <a:p>
          <a:pPr rtl="1"/>
          <a:endParaRPr lang="ar-SA"/>
        </a:p>
      </dgm:t>
    </dgm:pt>
    <dgm:pt modelId="{2A5A6C6D-090B-460D-892B-7306D1998E9F}" type="sibTrans" cxnId="{7F696B4A-2AC3-4F7C-AB03-29D58AAF4CB0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851B5F79-95A4-40A3-B4E0-4D09B95982B9}" type="pres">
      <dgm:prSet presAssocID="{00C55E7B-A463-482A-9DB8-9EB2A725DDD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C341180F-DEB8-4512-BB19-D529B8D64CC6}" type="pres">
      <dgm:prSet presAssocID="{ACFB80A7-F752-4D4F-92A3-2508C2A6A09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507EFC7-EBC2-45D6-99BB-B252754CAE76}" type="pres">
      <dgm:prSet presAssocID="{ACFB80A7-F752-4D4F-92A3-2508C2A6A09A}" presName="spNode" presStyleCnt="0"/>
      <dgm:spPr/>
    </dgm:pt>
    <dgm:pt modelId="{B61687A8-C42D-46E5-8B4F-EE4BACCE6828}" type="pres">
      <dgm:prSet presAssocID="{9BC015A3-5869-4DF7-B567-761A306A740B}" presName="sibTrans" presStyleLbl="sibTrans1D1" presStyleIdx="0" presStyleCnt="5"/>
      <dgm:spPr/>
      <dgm:t>
        <a:bodyPr/>
        <a:lstStyle/>
        <a:p>
          <a:pPr rtl="1"/>
          <a:endParaRPr lang="ar-SA"/>
        </a:p>
      </dgm:t>
    </dgm:pt>
    <dgm:pt modelId="{2D535E57-9AD3-451A-9D3D-38F7A6CA83B6}" type="pres">
      <dgm:prSet presAssocID="{D3665C87-8D43-44D4-AE8B-27043BB1B68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4587F99-0355-4E71-AC95-A3FEE72B59BE}" type="pres">
      <dgm:prSet presAssocID="{D3665C87-8D43-44D4-AE8B-27043BB1B689}" presName="spNode" presStyleCnt="0"/>
      <dgm:spPr/>
    </dgm:pt>
    <dgm:pt modelId="{76F7286E-B9F0-4777-8274-483F390BF429}" type="pres">
      <dgm:prSet presAssocID="{2327EDDB-6C34-4BE1-B186-137620E020E4}" presName="sibTrans" presStyleLbl="sibTrans1D1" presStyleIdx="1" presStyleCnt="5"/>
      <dgm:spPr/>
      <dgm:t>
        <a:bodyPr/>
        <a:lstStyle/>
        <a:p>
          <a:pPr rtl="1"/>
          <a:endParaRPr lang="ar-SA"/>
        </a:p>
      </dgm:t>
    </dgm:pt>
    <dgm:pt modelId="{BB698594-38A1-4970-A66A-12F97A848A0E}" type="pres">
      <dgm:prSet presAssocID="{4F402090-1D8A-478D-A0EA-877496A94ED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E93065E-6918-416A-A998-26EE948F91F9}" type="pres">
      <dgm:prSet presAssocID="{4F402090-1D8A-478D-A0EA-877496A94ED9}" presName="spNode" presStyleCnt="0"/>
      <dgm:spPr/>
    </dgm:pt>
    <dgm:pt modelId="{CEDB16C5-A679-44F9-8BCE-605437F72FC9}" type="pres">
      <dgm:prSet presAssocID="{5AC4020F-5BA4-4454-AFE2-B7D4BDE9738C}" presName="sibTrans" presStyleLbl="sibTrans1D1" presStyleIdx="2" presStyleCnt="5"/>
      <dgm:spPr/>
      <dgm:t>
        <a:bodyPr/>
        <a:lstStyle/>
        <a:p>
          <a:pPr rtl="1"/>
          <a:endParaRPr lang="ar-SA"/>
        </a:p>
      </dgm:t>
    </dgm:pt>
    <dgm:pt modelId="{A68A7C55-A4EE-4353-A813-9D60A66EA207}" type="pres">
      <dgm:prSet presAssocID="{1516AB00-7F36-4D52-B808-D5052C7FB5B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0A813A1-8DEC-4B20-85D3-3DC15F6C86B9}" type="pres">
      <dgm:prSet presAssocID="{1516AB00-7F36-4D52-B808-D5052C7FB5B1}" presName="spNode" presStyleCnt="0"/>
      <dgm:spPr/>
    </dgm:pt>
    <dgm:pt modelId="{3381394C-994C-418C-A16D-07BECA3B39F0}" type="pres">
      <dgm:prSet presAssocID="{9BF4C4DF-6B3A-4D14-8615-43B97BB60C55}" presName="sibTrans" presStyleLbl="sibTrans1D1" presStyleIdx="3" presStyleCnt="5"/>
      <dgm:spPr/>
      <dgm:t>
        <a:bodyPr/>
        <a:lstStyle/>
        <a:p>
          <a:pPr rtl="1"/>
          <a:endParaRPr lang="ar-SA"/>
        </a:p>
      </dgm:t>
    </dgm:pt>
    <dgm:pt modelId="{0950B04A-3C0C-4D5C-AC30-B310C9CA4A48}" type="pres">
      <dgm:prSet presAssocID="{EC8E51A7-509A-4482-AB4B-56B8B40DEF8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EC2DA86-1C0E-4A2D-A026-1DC8EB2F8947}" type="pres">
      <dgm:prSet presAssocID="{EC8E51A7-509A-4482-AB4B-56B8B40DEF87}" presName="spNode" presStyleCnt="0"/>
      <dgm:spPr/>
    </dgm:pt>
    <dgm:pt modelId="{8ADEE3DA-5E94-42BE-8C92-6D37F91FB32F}" type="pres">
      <dgm:prSet presAssocID="{2A5A6C6D-090B-460D-892B-7306D1998E9F}" presName="sibTrans" presStyleLbl="sibTrans1D1" presStyleIdx="4" presStyleCnt="5"/>
      <dgm:spPr/>
      <dgm:t>
        <a:bodyPr/>
        <a:lstStyle/>
        <a:p>
          <a:pPr rtl="1"/>
          <a:endParaRPr lang="ar-SA"/>
        </a:p>
      </dgm:t>
    </dgm:pt>
  </dgm:ptLst>
  <dgm:cxnLst>
    <dgm:cxn modelId="{FEE15A32-6EA3-41A5-9772-4FE1548A54FB}" type="presOf" srcId="{2A5A6C6D-090B-460D-892B-7306D1998E9F}" destId="{8ADEE3DA-5E94-42BE-8C92-6D37F91FB32F}" srcOrd="0" destOrd="0" presId="urn:microsoft.com/office/officeart/2005/8/layout/cycle5"/>
    <dgm:cxn modelId="{AE58BB57-2FF8-47E4-A1E1-28B26D0B8947}" type="presOf" srcId="{2327EDDB-6C34-4BE1-B186-137620E020E4}" destId="{76F7286E-B9F0-4777-8274-483F390BF429}" srcOrd="0" destOrd="0" presId="urn:microsoft.com/office/officeart/2005/8/layout/cycle5"/>
    <dgm:cxn modelId="{796C33D7-E3F6-4B30-95EB-D4797AD86366}" srcId="{00C55E7B-A463-482A-9DB8-9EB2A725DDD0}" destId="{4F402090-1D8A-478D-A0EA-877496A94ED9}" srcOrd="2" destOrd="0" parTransId="{A43B0D10-62FA-44F8-89D9-E5D0732A5836}" sibTransId="{5AC4020F-5BA4-4454-AFE2-B7D4BDE9738C}"/>
    <dgm:cxn modelId="{F0D5DDAF-EE52-449F-A15F-5F21A2C47124}" type="presOf" srcId="{4F402090-1D8A-478D-A0EA-877496A94ED9}" destId="{BB698594-38A1-4970-A66A-12F97A848A0E}" srcOrd="0" destOrd="0" presId="urn:microsoft.com/office/officeart/2005/8/layout/cycle5"/>
    <dgm:cxn modelId="{8139FA5B-C4D5-4D1C-AD75-60C4A6F16A62}" type="presOf" srcId="{5AC4020F-5BA4-4454-AFE2-B7D4BDE9738C}" destId="{CEDB16C5-A679-44F9-8BCE-605437F72FC9}" srcOrd="0" destOrd="0" presId="urn:microsoft.com/office/officeart/2005/8/layout/cycle5"/>
    <dgm:cxn modelId="{7F696B4A-2AC3-4F7C-AB03-29D58AAF4CB0}" srcId="{00C55E7B-A463-482A-9DB8-9EB2A725DDD0}" destId="{EC8E51A7-509A-4482-AB4B-56B8B40DEF87}" srcOrd="4" destOrd="0" parTransId="{E47C0492-5D41-442C-BDBA-ED61B195372C}" sibTransId="{2A5A6C6D-090B-460D-892B-7306D1998E9F}"/>
    <dgm:cxn modelId="{C3823D69-BF4D-48A6-9293-296055D5496A}" type="presOf" srcId="{EC8E51A7-509A-4482-AB4B-56B8B40DEF87}" destId="{0950B04A-3C0C-4D5C-AC30-B310C9CA4A48}" srcOrd="0" destOrd="0" presId="urn:microsoft.com/office/officeart/2005/8/layout/cycle5"/>
    <dgm:cxn modelId="{EA3A8896-8203-4249-A3DA-F993DC87C95A}" type="presOf" srcId="{ACFB80A7-F752-4D4F-92A3-2508C2A6A09A}" destId="{C341180F-DEB8-4512-BB19-D529B8D64CC6}" srcOrd="0" destOrd="0" presId="urn:microsoft.com/office/officeart/2005/8/layout/cycle5"/>
    <dgm:cxn modelId="{293FDA9D-C619-463B-8D7A-14C89B6AF736}" srcId="{00C55E7B-A463-482A-9DB8-9EB2A725DDD0}" destId="{D3665C87-8D43-44D4-AE8B-27043BB1B689}" srcOrd="1" destOrd="0" parTransId="{005816FE-CE17-4A25-A513-DECAC3EEB160}" sibTransId="{2327EDDB-6C34-4BE1-B186-137620E020E4}"/>
    <dgm:cxn modelId="{7E43F373-13DE-4D12-B2CB-34D10108148F}" type="presOf" srcId="{9BC015A3-5869-4DF7-B567-761A306A740B}" destId="{B61687A8-C42D-46E5-8B4F-EE4BACCE6828}" srcOrd="0" destOrd="0" presId="urn:microsoft.com/office/officeart/2005/8/layout/cycle5"/>
    <dgm:cxn modelId="{4E5ED621-0D16-48AD-90FA-8CEF627402C0}" type="presOf" srcId="{1516AB00-7F36-4D52-B808-D5052C7FB5B1}" destId="{A68A7C55-A4EE-4353-A813-9D60A66EA207}" srcOrd="0" destOrd="0" presId="urn:microsoft.com/office/officeart/2005/8/layout/cycle5"/>
    <dgm:cxn modelId="{F272DC42-E87E-4493-BEBB-47D0B12061D9}" srcId="{00C55E7B-A463-482A-9DB8-9EB2A725DDD0}" destId="{1516AB00-7F36-4D52-B808-D5052C7FB5B1}" srcOrd="3" destOrd="0" parTransId="{AF0460F1-1A8B-4B6A-8319-9D99AA26981C}" sibTransId="{9BF4C4DF-6B3A-4D14-8615-43B97BB60C55}"/>
    <dgm:cxn modelId="{D3B144FF-6A81-4158-8999-73D704DDDA34}" type="presOf" srcId="{D3665C87-8D43-44D4-AE8B-27043BB1B689}" destId="{2D535E57-9AD3-451A-9D3D-38F7A6CA83B6}" srcOrd="0" destOrd="0" presId="urn:microsoft.com/office/officeart/2005/8/layout/cycle5"/>
    <dgm:cxn modelId="{2B9A246F-593C-44DB-8610-6CAB9D34F24D}" type="presOf" srcId="{00C55E7B-A463-482A-9DB8-9EB2A725DDD0}" destId="{851B5F79-95A4-40A3-B4E0-4D09B95982B9}" srcOrd="0" destOrd="0" presId="urn:microsoft.com/office/officeart/2005/8/layout/cycle5"/>
    <dgm:cxn modelId="{27A2B8EA-EEDE-4185-99CC-C82F0E94B76C}" type="presOf" srcId="{9BF4C4DF-6B3A-4D14-8615-43B97BB60C55}" destId="{3381394C-994C-418C-A16D-07BECA3B39F0}" srcOrd="0" destOrd="0" presId="urn:microsoft.com/office/officeart/2005/8/layout/cycle5"/>
    <dgm:cxn modelId="{79EF7E2B-147B-48F7-96EB-1D53B67F0B1E}" srcId="{00C55E7B-A463-482A-9DB8-9EB2A725DDD0}" destId="{ACFB80A7-F752-4D4F-92A3-2508C2A6A09A}" srcOrd="0" destOrd="0" parTransId="{104BB24A-8B5F-40A5-9AA4-C241E30AC6A5}" sibTransId="{9BC015A3-5869-4DF7-B567-761A306A740B}"/>
    <dgm:cxn modelId="{369EF6E9-8D9A-4FA7-8DB9-B89D04238BCF}" type="presParOf" srcId="{851B5F79-95A4-40A3-B4E0-4D09B95982B9}" destId="{C341180F-DEB8-4512-BB19-D529B8D64CC6}" srcOrd="0" destOrd="0" presId="urn:microsoft.com/office/officeart/2005/8/layout/cycle5"/>
    <dgm:cxn modelId="{1D261818-E87E-43A5-A649-9931EC24A60B}" type="presParOf" srcId="{851B5F79-95A4-40A3-B4E0-4D09B95982B9}" destId="{A507EFC7-EBC2-45D6-99BB-B252754CAE76}" srcOrd="1" destOrd="0" presId="urn:microsoft.com/office/officeart/2005/8/layout/cycle5"/>
    <dgm:cxn modelId="{FB41D973-619A-4940-9A4C-B6F94BA91103}" type="presParOf" srcId="{851B5F79-95A4-40A3-B4E0-4D09B95982B9}" destId="{B61687A8-C42D-46E5-8B4F-EE4BACCE6828}" srcOrd="2" destOrd="0" presId="urn:microsoft.com/office/officeart/2005/8/layout/cycle5"/>
    <dgm:cxn modelId="{BFDA1250-9750-4EFB-A536-9F1A17D2026F}" type="presParOf" srcId="{851B5F79-95A4-40A3-B4E0-4D09B95982B9}" destId="{2D535E57-9AD3-451A-9D3D-38F7A6CA83B6}" srcOrd="3" destOrd="0" presId="urn:microsoft.com/office/officeart/2005/8/layout/cycle5"/>
    <dgm:cxn modelId="{73157275-FC87-4CE5-8391-D4C233DADC30}" type="presParOf" srcId="{851B5F79-95A4-40A3-B4E0-4D09B95982B9}" destId="{54587F99-0355-4E71-AC95-A3FEE72B59BE}" srcOrd="4" destOrd="0" presId="urn:microsoft.com/office/officeart/2005/8/layout/cycle5"/>
    <dgm:cxn modelId="{1A95D120-F237-4302-8A3E-5A2A6AD992D7}" type="presParOf" srcId="{851B5F79-95A4-40A3-B4E0-4D09B95982B9}" destId="{76F7286E-B9F0-4777-8274-483F390BF429}" srcOrd="5" destOrd="0" presId="urn:microsoft.com/office/officeart/2005/8/layout/cycle5"/>
    <dgm:cxn modelId="{5B67659F-4A62-4F79-947E-7797699AB2DD}" type="presParOf" srcId="{851B5F79-95A4-40A3-B4E0-4D09B95982B9}" destId="{BB698594-38A1-4970-A66A-12F97A848A0E}" srcOrd="6" destOrd="0" presId="urn:microsoft.com/office/officeart/2005/8/layout/cycle5"/>
    <dgm:cxn modelId="{52258A4B-E618-4AFD-B244-5FF1BDC20F84}" type="presParOf" srcId="{851B5F79-95A4-40A3-B4E0-4D09B95982B9}" destId="{2E93065E-6918-416A-A998-26EE948F91F9}" srcOrd="7" destOrd="0" presId="urn:microsoft.com/office/officeart/2005/8/layout/cycle5"/>
    <dgm:cxn modelId="{BA38A251-43F6-41B3-BC4C-F6D87E4D2D5B}" type="presParOf" srcId="{851B5F79-95A4-40A3-B4E0-4D09B95982B9}" destId="{CEDB16C5-A679-44F9-8BCE-605437F72FC9}" srcOrd="8" destOrd="0" presId="urn:microsoft.com/office/officeart/2005/8/layout/cycle5"/>
    <dgm:cxn modelId="{2F683966-F3E2-4B7D-93A1-C082950A4689}" type="presParOf" srcId="{851B5F79-95A4-40A3-B4E0-4D09B95982B9}" destId="{A68A7C55-A4EE-4353-A813-9D60A66EA207}" srcOrd="9" destOrd="0" presId="urn:microsoft.com/office/officeart/2005/8/layout/cycle5"/>
    <dgm:cxn modelId="{725C8137-85CB-4606-93F5-868FC17112D7}" type="presParOf" srcId="{851B5F79-95A4-40A3-B4E0-4D09B95982B9}" destId="{10A813A1-8DEC-4B20-85D3-3DC15F6C86B9}" srcOrd="10" destOrd="0" presId="urn:microsoft.com/office/officeart/2005/8/layout/cycle5"/>
    <dgm:cxn modelId="{43ADE7B7-1BFC-4109-BDF8-86C9F204B6D6}" type="presParOf" srcId="{851B5F79-95A4-40A3-B4E0-4D09B95982B9}" destId="{3381394C-994C-418C-A16D-07BECA3B39F0}" srcOrd="11" destOrd="0" presId="urn:microsoft.com/office/officeart/2005/8/layout/cycle5"/>
    <dgm:cxn modelId="{46A73C24-3135-4851-A3B9-239115D77820}" type="presParOf" srcId="{851B5F79-95A4-40A3-B4E0-4D09B95982B9}" destId="{0950B04A-3C0C-4D5C-AC30-B310C9CA4A48}" srcOrd="12" destOrd="0" presId="urn:microsoft.com/office/officeart/2005/8/layout/cycle5"/>
    <dgm:cxn modelId="{7444F555-86FC-40E9-9A7D-8B85672760F4}" type="presParOf" srcId="{851B5F79-95A4-40A3-B4E0-4D09B95982B9}" destId="{5EC2DA86-1C0E-4A2D-A026-1DC8EB2F8947}" srcOrd="13" destOrd="0" presId="urn:microsoft.com/office/officeart/2005/8/layout/cycle5"/>
    <dgm:cxn modelId="{69700874-B5CD-4527-A0F9-A79AF349CD82}" type="presParOf" srcId="{851B5F79-95A4-40A3-B4E0-4D09B95982B9}" destId="{8ADEE3DA-5E94-42BE-8C92-6D37F91FB32F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38B805-CBDD-4DB8-B6DD-602DF21FBC34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F4B6B32B-CE18-456D-B601-3A8DBF723E8A}">
      <dgm:prSet phldrT="[نص]" custT="1"/>
      <dgm:spPr>
        <a:solidFill>
          <a:srgbClr val="002060"/>
        </a:solidFill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pPr rtl="1"/>
          <a:r>
            <a:rPr lang="ar-SA" sz="2400" b="1" dirty="0" smtClean="0">
              <a:cs typeface="AL-Mohanad Bold" pitchFamily="2" charset="-78"/>
            </a:rPr>
            <a:t>جودة التخطيط والتصميم</a:t>
          </a:r>
          <a:endParaRPr lang="ar-SA" sz="2400" b="1" dirty="0">
            <a:cs typeface="AL-Mohanad Bold" pitchFamily="2" charset="-78"/>
          </a:endParaRPr>
        </a:p>
      </dgm:t>
    </dgm:pt>
    <dgm:pt modelId="{366DEB30-5261-40F5-ACC4-A9FE1869B9B4}" type="parTrans" cxnId="{F5376345-4788-43B1-AEDF-2126ED074DBD}">
      <dgm:prSet/>
      <dgm:spPr/>
      <dgm:t>
        <a:bodyPr/>
        <a:lstStyle/>
        <a:p>
          <a:pPr rtl="1"/>
          <a:endParaRPr lang="ar-SA"/>
        </a:p>
      </dgm:t>
    </dgm:pt>
    <dgm:pt modelId="{058DCB14-DB76-4DCE-9C35-07E1443B612E}" type="sibTrans" cxnId="{F5376345-4788-43B1-AEDF-2126ED074DBD}">
      <dgm:prSet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pPr rtl="1"/>
          <a:endParaRPr lang="ar-SA"/>
        </a:p>
      </dgm:t>
    </dgm:pt>
    <dgm:pt modelId="{7C4F3657-FE73-4403-BADC-66831976B2FF}">
      <dgm:prSet phldrT="[نص]" custT="1"/>
      <dgm:spPr>
        <a:solidFill>
          <a:srgbClr val="008080"/>
        </a:solidFill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pPr rtl="1"/>
          <a:r>
            <a:rPr lang="ar-SA" sz="2400" b="1" dirty="0" smtClean="0">
              <a:cs typeface="AL-Mohanad Bold" pitchFamily="2" charset="-78"/>
            </a:rPr>
            <a:t>جودة العمليات</a:t>
          </a:r>
        </a:p>
      </dgm:t>
    </dgm:pt>
    <dgm:pt modelId="{496118EC-87C4-4044-935B-F1645ABD3CBC}" type="parTrans" cxnId="{3D20EAB4-38E4-420A-B22D-6209367C6A21}">
      <dgm:prSet/>
      <dgm:spPr/>
      <dgm:t>
        <a:bodyPr/>
        <a:lstStyle/>
        <a:p>
          <a:pPr rtl="1"/>
          <a:endParaRPr lang="ar-SA"/>
        </a:p>
      </dgm:t>
    </dgm:pt>
    <dgm:pt modelId="{1C5ED6D7-E773-4988-8E9E-48898A77E7B4}" type="sibTrans" cxnId="{3D20EAB4-38E4-420A-B22D-6209367C6A21}">
      <dgm:prSet/>
      <dgm:spPr/>
      <dgm:t>
        <a:bodyPr/>
        <a:lstStyle/>
        <a:p>
          <a:pPr rtl="1"/>
          <a:endParaRPr lang="ar-SA"/>
        </a:p>
      </dgm:t>
    </dgm:pt>
    <dgm:pt modelId="{99B9FFEC-9DF2-4887-A99C-602A9F0EED19}">
      <dgm:prSet phldrT="[نص]" custT="1"/>
      <dgm:spPr>
        <a:solidFill>
          <a:srgbClr val="00CC99"/>
        </a:solidFill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pPr rtl="1"/>
          <a:r>
            <a:rPr lang="ar-SA" sz="2400" b="1" dirty="0" smtClean="0">
              <a:cs typeface="AL-Mohanad Bold" pitchFamily="2" charset="-78"/>
            </a:rPr>
            <a:t>جودة المخرجات</a:t>
          </a:r>
        </a:p>
      </dgm:t>
    </dgm:pt>
    <dgm:pt modelId="{D129F767-5965-4F79-ADC0-1CBC16676207}" type="parTrans" cxnId="{BF233903-A149-4CB7-BF5A-E15BA47F4FA6}">
      <dgm:prSet/>
      <dgm:spPr/>
      <dgm:t>
        <a:bodyPr/>
        <a:lstStyle/>
        <a:p>
          <a:pPr rtl="1"/>
          <a:endParaRPr lang="ar-SA"/>
        </a:p>
      </dgm:t>
    </dgm:pt>
    <dgm:pt modelId="{2C322161-3256-44BD-8F4F-52B806A722FA}" type="sibTrans" cxnId="{BF233903-A149-4CB7-BF5A-E15BA47F4FA6}">
      <dgm:prSet/>
      <dgm:spPr/>
      <dgm:t>
        <a:bodyPr/>
        <a:lstStyle/>
        <a:p>
          <a:pPr rtl="1"/>
          <a:endParaRPr lang="ar-SA"/>
        </a:p>
      </dgm:t>
    </dgm:pt>
    <dgm:pt modelId="{E25893FC-BA16-48E9-A7B8-DC06C09CD152}">
      <dgm:prSet phldrT="[نص]" custT="1"/>
      <dgm:spPr>
        <a:solidFill>
          <a:srgbClr val="3939AD"/>
        </a:solidFill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pPr rtl="1"/>
          <a:r>
            <a:rPr lang="ar-SA" sz="2400" b="1" dirty="0" smtClean="0">
              <a:cs typeface="AL-Mohanad Bold" pitchFamily="2" charset="-78"/>
            </a:rPr>
            <a:t>جودة التنفيذ والتطبيق</a:t>
          </a:r>
        </a:p>
      </dgm:t>
    </dgm:pt>
    <dgm:pt modelId="{3F104A42-D160-4235-A36D-DE7510FBBA0F}" type="parTrans" cxnId="{040A5626-C780-4129-BDBE-E7C008E827D8}">
      <dgm:prSet/>
      <dgm:spPr/>
      <dgm:t>
        <a:bodyPr/>
        <a:lstStyle/>
        <a:p>
          <a:pPr rtl="1"/>
          <a:endParaRPr lang="ar-SA"/>
        </a:p>
      </dgm:t>
    </dgm:pt>
    <dgm:pt modelId="{4A75572B-4B42-4545-A7EC-96F069C6449D}" type="sibTrans" cxnId="{040A5626-C780-4129-BDBE-E7C008E827D8}">
      <dgm:prSet/>
      <dgm:spPr/>
      <dgm:t>
        <a:bodyPr/>
        <a:lstStyle/>
        <a:p>
          <a:pPr rtl="1"/>
          <a:endParaRPr lang="ar-SA"/>
        </a:p>
      </dgm:t>
    </dgm:pt>
    <dgm:pt modelId="{D8C95D57-DF8D-4204-ADD1-EA287A4B098E}">
      <dgm:prSet phldrT="[نص]" custT="1"/>
      <dgm:spPr>
        <a:solidFill>
          <a:srgbClr val="800080"/>
        </a:solidFill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pPr rtl="1"/>
          <a:r>
            <a:rPr lang="ar-SA" sz="2400" b="1" dirty="0" smtClean="0">
              <a:cs typeface="AL-Mohanad Bold" pitchFamily="2" charset="-78"/>
            </a:rPr>
            <a:t>جودة المتابعة والدعم والمساندة</a:t>
          </a:r>
        </a:p>
      </dgm:t>
    </dgm:pt>
    <dgm:pt modelId="{A83295E8-4527-41E0-A0FA-F5A75130B033}" type="parTrans" cxnId="{F9396AC2-C3FE-4C64-B8F4-80257A56B930}">
      <dgm:prSet/>
      <dgm:spPr/>
      <dgm:t>
        <a:bodyPr/>
        <a:lstStyle/>
        <a:p>
          <a:pPr rtl="1"/>
          <a:endParaRPr lang="ar-SA"/>
        </a:p>
      </dgm:t>
    </dgm:pt>
    <dgm:pt modelId="{8263CA00-EB68-476D-98D6-BEF3E5D784BB}" type="sibTrans" cxnId="{F9396AC2-C3FE-4C64-B8F4-80257A56B930}">
      <dgm:prSet/>
      <dgm:spPr/>
      <dgm:t>
        <a:bodyPr/>
        <a:lstStyle/>
        <a:p>
          <a:pPr rtl="1"/>
          <a:endParaRPr lang="ar-SA"/>
        </a:p>
      </dgm:t>
    </dgm:pt>
    <dgm:pt modelId="{301470C5-2E29-4A34-9CB9-7A09B6092BE2}" type="pres">
      <dgm:prSet presAssocID="{CC38B805-CBDD-4DB8-B6DD-602DF21FBC3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99EEE8A8-EF9D-4DCD-916D-1716174F0518}" type="pres">
      <dgm:prSet presAssocID="{CC38B805-CBDD-4DB8-B6DD-602DF21FBC34}" presName="cycle" presStyleCnt="0"/>
      <dgm:spPr/>
    </dgm:pt>
    <dgm:pt modelId="{FB9B1E0F-CBEE-48A3-8608-FE83D0E5AEF2}" type="pres">
      <dgm:prSet presAssocID="{F4B6B32B-CE18-456D-B601-3A8DBF723E8A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D6ED3CC-9C1E-4FEE-9611-38242641E691}" type="pres">
      <dgm:prSet presAssocID="{058DCB14-DB76-4DCE-9C35-07E1443B612E}" presName="sibTransFirstNode" presStyleLbl="bgShp" presStyleIdx="0" presStyleCnt="1"/>
      <dgm:spPr/>
      <dgm:t>
        <a:bodyPr/>
        <a:lstStyle/>
        <a:p>
          <a:pPr rtl="1"/>
          <a:endParaRPr lang="ar-SA"/>
        </a:p>
      </dgm:t>
    </dgm:pt>
    <dgm:pt modelId="{D22E7AA3-66E2-4804-9506-E331A202CCBB}" type="pres">
      <dgm:prSet presAssocID="{7C4F3657-FE73-4403-BADC-66831976B2FF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4CB770A-DD8D-4C8A-A557-6C1AC1693266}" type="pres">
      <dgm:prSet presAssocID="{99B9FFEC-9DF2-4887-A99C-602A9F0EED19}" presName="nodeFollowingNodes" presStyleLbl="node1" presStyleIdx="2" presStyleCnt="5" custRadScaleRad="111846" custRadScaleInc="-1460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0505130-A1BD-4635-AF56-284BC642569C}" type="pres">
      <dgm:prSet presAssocID="{E25893FC-BA16-48E9-A7B8-DC06C09CD152}" presName="nodeFollowingNodes" presStyleLbl="node1" presStyleIdx="3" presStyleCnt="5" custRadScaleRad="108623" custRadScaleInc="1170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532A05C-3ACB-49C2-9A39-390548D7BABB}" type="pres">
      <dgm:prSet presAssocID="{D8C95D57-DF8D-4204-ADD1-EA287A4B098E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F5376345-4788-43B1-AEDF-2126ED074DBD}" srcId="{CC38B805-CBDD-4DB8-B6DD-602DF21FBC34}" destId="{F4B6B32B-CE18-456D-B601-3A8DBF723E8A}" srcOrd="0" destOrd="0" parTransId="{366DEB30-5261-40F5-ACC4-A9FE1869B9B4}" sibTransId="{058DCB14-DB76-4DCE-9C35-07E1443B612E}"/>
    <dgm:cxn modelId="{869CFD6E-1807-43FF-A022-E794D925EF57}" type="presOf" srcId="{058DCB14-DB76-4DCE-9C35-07E1443B612E}" destId="{AD6ED3CC-9C1E-4FEE-9611-38242641E691}" srcOrd="0" destOrd="0" presId="urn:microsoft.com/office/officeart/2005/8/layout/cycle3"/>
    <dgm:cxn modelId="{2CA2697E-0424-4B3C-8388-84297CD1922F}" type="presOf" srcId="{7C4F3657-FE73-4403-BADC-66831976B2FF}" destId="{D22E7AA3-66E2-4804-9506-E331A202CCBB}" srcOrd="0" destOrd="0" presId="urn:microsoft.com/office/officeart/2005/8/layout/cycle3"/>
    <dgm:cxn modelId="{D3CAC610-6E9F-4B73-A6F6-C2AC50A53C82}" type="presOf" srcId="{F4B6B32B-CE18-456D-B601-3A8DBF723E8A}" destId="{FB9B1E0F-CBEE-48A3-8608-FE83D0E5AEF2}" srcOrd="0" destOrd="0" presId="urn:microsoft.com/office/officeart/2005/8/layout/cycle3"/>
    <dgm:cxn modelId="{040A5626-C780-4129-BDBE-E7C008E827D8}" srcId="{CC38B805-CBDD-4DB8-B6DD-602DF21FBC34}" destId="{E25893FC-BA16-48E9-A7B8-DC06C09CD152}" srcOrd="3" destOrd="0" parTransId="{3F104A42-D160-4235-A36D-DE7510FBBA0F}" sibTransId="{4A75572B-4B42-4545-A7EC-96F069C6449D}"/>
    <dgm:cxn modelId="{E632971C-4173-4959-B3F4-1D67B240653A}" type="presOf" srcId="{D8C95D57-DF8D-4204-ADD1-EA287A4B098E}" destId="{6532A05C-3ACB-49C2-9A39-390548D7BABB}" srcOrd="0" destOrd="0" presId="urn:microsoft.com/office/officeart/2005/8/layout/cycle3"/>
    <dgm:cxn modelId="{BF233903-A149-4CB7-BF5A-E15BA47F4FA6}" srcId="{CC38B805-CBDD-4DB8-B6DD-602DF21FBC34}" destId="{99B9FFEC-9DF2-4887-A99C-602A9F0EED19}" srcOrd="2" destOrd="0" parTransId="{D129F767-5965-4F79-ADC0-1CBC16676207}" sibTransId="{2C322161-3256-44BD-8F4F-52B806A722FA}"/>
    <dgm:cxn modelId="{3D20EAB4-38E4-420A-B22D-6209367C6A21}" srcId="{CC38B805-CBDD-4DB8-B6DD-602DF21FBC34}" destId="{7C4F3657-FE73-4403-BADC-66831976B2FF}" srcOrd="1" destOrd="0" parTransId="{496118EC-87C4-4044-935B-F1645ABD3CBC}" sibTransId="{1C5ED6D7-E773-4988-8E9E-48898A77E7B4}"/>
    <dgm:cxn modelId="{85DA2CAA-7CE3-4065-AC2B-7A59DB2A8299}" type="presOf" srcId="{CC38B805-CBDD-4DB8-B6DD-602DF21FBC34}" destId="{301470C5-2E29-4A34-9CB9-7A09B6092BE2}" srcOrd="0" destOrd="0" presId="urn:microsoft.com/office/officeart/2005/8/layout/cycle3"/>
    <dgm:cxn modelId="{C0FABFF5-1D15-4542-B036-53C1D3A48026}" type="presOf" srcId="{99B9FFEC-9DF2-4887-A99C-602A9F0EED19}" destId="{14CB770A-DD8D-4C8A-A557-6C1AC1693266}" srcOrd="0" destOrd="0" presId="urn:microsoft.com/office/officeart/2005/8/layout/cycle3"/>
    <dgm:cxn modelId="{F9396AC2-C3FE-4C64-B8F4-80257A56B930}" srcId="{CC38B805-CBDD-4DB8-B6DD-602DF21FBC34}" destId="{D8C95D57-DF8D-4204-ADD1-EA287A4B098E}" srcOrd="4" destOrd="0" parTransId="{A83295E8-4527-41E0-A0FA-F5A75130B033}" sibTransId="{8263CA00-EB68-476D-98D6-BEF3E5D784BB}"/>
    <dgm:cxn modelId="{0DC773F8-CD10-415F-A87A-5D99CCDAB009}" type="presOf" srcId="{E25893FC-BA16-48E9-A7B8-DC06C09CD152}" destId="{B0505130-A1BD-4635-AF56-284BC642569C}" srcOrd="0" destOrd="0" presId="urn:microsoft.com/office/officeart/2005/8/layout/cycle3"/>
    <dgm:cxn modelId="{7A1DA707-6BFE-41D7-BA78-9CA2A7346922}" type="presParOf" srcId="{301470C5-2E29-4A34-9CB9-7A09B6092BE2}" destId="{99EEE8A8-EF9D-4DCD-916D-1716174F0518}" srcOrd="0" destOrd="0" presId="urn:microsoft.com/office/officeart/2005/8/layout/cycle3"/>
    <dgm:cxn modelId="{74A08735-D810-403E-9E13-E4DACEF6C877}" type="presParOf" srcId="{99EEE8A8-EF9D-4DCD-916D-1716174F0518}" destId="{FB9B1E0F-CBEE-48A3-8608-FE83D0E5AEF2}" srcOrd="0" destOrd="0" presId="urn:microsoft.com/office/officeart/2005/8/layout/cycle3"/>
    <dgm:cxn modelId="{164A8B7D-E6C3-446F-87B0-9AD361AAAB71}" type="presParOf" srcId="{99EEE8A8-EF9D-4DCD-916D-1716174F0518}" destId="{AD6ED3CC-9C1E-4FEE-9611-38242641E691}" srcOrd="1" destOrd="0" presId="urn:microsoft.com/office/officeart/2005/8/layout/cycle3"/>
    <dgm:cxn modelId="{2B6CCC7A-9290-45AD-B057-169685B71158}" type="presParOf" srcId="{99EEE8A8-EF9D-4DCD-916D-1716174F0518}" destId="{D22E7AA3-66E2-4804-9506-E331A202CCBB}" srcOrd="2" destOrd="0" presId="urn:microsoft.com/office/officeart/2005/8/layout/cycle3"/>
    <dgm:cxn modelId="{55D16EF7-5600-47A2-BA05-84D89610093B}" type="presParOf" srcId="{99EEE8A8-EF9D-4DCD-916D-1716174F0518}" destId="{14CB770A-DD8D-4C8A-A557-6C1AC1693266}" srcOrd="3" destOrd="0" presId="urn:microsoft.com/office/officeart/2005/8/layout/cycle3"/>
    <dgm:cxn modelId="{DEFE4673-CAE1-408D-B6B9-77623969A2CD}" type="presParOf" srcId="{99EEE8A8-EF9D-4DCD-916D-1716174F0518}" destId="{B0505130-A1BD-4635-AF56-284BC642569C}" srcOrd="4" destOrd="0" presId="urn:microsoft.com/office/officeart/2005/8/layout/cycle3"/>
    <dgm:cxn modelId="{B3DB7A83-DA57-4C3D-8FF4-27E2D7AB4D9E}" type="presParOf" srcId="{99EEE8A8-EF9D-4DCD-916D-1716174F0518}" destId="{6532A05C-3ACB-49C2-9A39-390548D7BABB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F1848-B335-4E14-86CA-76567F85421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3054A-CC52-4A27-A23C-02DB748D0A3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F4852-087C-48A8-B790-409C09B43DD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C1148-8DB8-41D5-88C2-B53411F4C16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A1242-3EC9-4571-84C0-24392DE562B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9CF38-79F9-4256-B3E5-CBA78BD59E0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8DCC4-03AA-41BC-9308-47CE77ED402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FDB32-82E7-4A6A-9678-5DF6861475F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8B140-F461-4E65-8C5C-EAEBF286D1D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F1C5F-7261-42ED-A0A6-30E28156A92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FAC55-7193-455D-96B7-DC457EA378D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FAD06A-A19F-4CB3-968B-DC71858B6D6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auto">
          <a:xfrm>
            <a:off x="3500430" y="2428868"/>
            <a:ext cx="3357586" cy="1071570"/>
          </a:xfrm>
          <a:prstGeom prst="rect">
            <a:avLst/>
          </a:prstGeom>
          <a:solidFill>
            <a:srgbClr val="D0D0F0"/>
          </a:solidFill>
          <a:ln>
            <a:headEnd type="none" w="med" len="med"/>
            <a:tailEnd type="none" w="med" len="med"/>
          </a:ln>
          <a:effectLst>
            <a:softEdge rad="3175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2400" b="1" dirty="0" smtClean="0">
                <a:cs typeface="AL-Mohanad Bold" pitchFamily="2" charset="-78"/>
              </a:rPr>
              <a:t>برنامج التهيئة بمنطقة ...</a:t>
            </a:r>
            <a:r>
              <a:rPr lang="ar-SA" sz="2400" b="1" dirty="0" err="1" smtClean="0">
                <a:cs typeface="AL-Mohanad Bold" pitchFamily="2" charset="-78"/>
              </a:rPr>
              <a:t>عرعر</a:t>
            </a:r>
            <a:r>
              <a:rPr lang="ar-SA" sz="2400" b="1" dirty="0" smtClean="0">
                <a:cs typeface="AL-Mohanad Bold" pitchFamily="2" charset="-78"/>
              </a:rPr>
              <a:t>.... للعام الدراسي</a:t>
            </a:r>
          </a:p>
          <a:p>
            <a:pPr algn="ctr"/>
            <a:r>
              <a:rPr lang="ar-SA" sz="2400" b="1" dirty="0" smtClean="0">
                <a:cs typeface="AL-Mohanad Bold" pitchFamily="2" charset="-78"/>
              </a:rPr>
              <a:t>1434-1435هـ</a:t>
            </a:r>
            <a:endParaRPr lang="ar-SA" b="1" dirty="0" smtClean="0"/>
          </a:p>
        </p:txBody>
      </p:sp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4357686" y="4357694"/>
            <a:ext cx="4427537" cy="1357322"/>
          </a:xfrm>
          <a:noFill/>
          <a:ln/>
        </p:spPr>
        <p:txBody>
          <a:bodyPr/>
          <a:lstStyle/>
          <a:p>
            <a:r>
              <a:rPr lang="ar-SA" sz="3200" b="1" dirty="0" smtClean="0">
                <a:solidFill>
                  <a:schemeClr val="bg1"/>
                </a:solidFill>
              </a:rPr>
              <a:t>التعريف العام بمشروع تطوير النظام السنوي للتعليم الثانوي</a:t>
            </a:r>
            <a:endParaRPr lang="es-ES" sz="3200" b="1" dirty="0">
              <a:solidFill>
                <a:schemeClr val="bg1"/>
              </a:solidFill>
            </a:endParaRPr>
          </a:p>
        </p:txBody>
      </p:sp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0" y="4286256"/>
            <a:ext cx="3786182" cy="1643074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ar-SA" sz="4000" b="1" dirty="0" smtClean="0">
                <a:solidFill>
                  <a:schemeClr val="bg1"/>
                </a:solidFill>
                <a:cs typeface="AL-Mohanad Bold" pitchFamily="2" charset="-78"/>
              </a:rPr>
              <a:t>(النظام الفصلي)</a:t>
            </a:r>
            <a:endParaRPr lang="es-ES" sz="4000" b="1" dirty="0">
              <a:solidFill>
                <a:schemeClr val="bg1"/>
              </a:solidFill>
              <a:cs typeface="AL-Mohanad Bold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143240" y="357166"/>
            <a:ext cx="38576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cs typeface="AL-Mohanad" pitchFamily="2" charset="-78"/>
              </a:rPr>
              <a:t>المملكة العربية السعودية</a:t>
            </a:r>
            <a:br>
              <a:rPr lang="ar-SA" b="1" dirty="0" smtClean="0">
                <a:cs typeface="AL-Mohanad" pitchFamily="2" charset="-78"/>
              </a:rPr>
            </a:br>
            <a:r>
              <a:rPr lang="ar-SA" b="1" dirty="0" smtClean="0">
                <a:cs typeface="AL-Mohanad" pitchFamily="2" charset="-78"/>
              </a:rPr>
              <a:t>وزارة التربية والتعليم</a:t>
            </a:r>
            <a:br>
              <a:rPr lang="ar-SA" b="1" dirty="0" smtClean="0">
                <a:cs typeface="AL-Mohanad" pitchFamily="2" charset="-78"/>
              </a:rPr>
            </a:br>
            <a:r>
              <a:rPr lang="ar-SA" b="1" dirty="0" smtClean="0">
                <a:cs typeface="AL-Mohanad" pitchFamily="2" charset="-78"/>
              </a:rPr>
              <a:t>الإدارة العامة للتربية والتعليم بمنطقة الحدود الشمالية </a:t>
            </a:r>
            <a:br>
              <a:rPr lang="ar-SA" b="1" dirty="0" smtClean="0">
                <a:cs typeface="AL-Mohanad" pitchFamily="2" charset="-78"/>
              </a:rPr>
            </a:br>
            <a:r>
              <a:rPr lang="ar-SA" b="1" dirty="0" smtClean="0">
                <a:cs typeface="AL-Mohanad" pitchFamily="2" charset="-78"/>
              </a:rPr>
              <a:t>إدارة التخطيط والتطوير</a:t>
            </a:r>
          </a:p>
          <a:p>
            <a:pPr algn="ctr"/>
            <a:r>
              <a:rPr lang="ar-SA" b="1" dirty="0" smtClean="0">
                <a:solidFill>
                  <a:srgbClr val="860000"/>
                </a:solidFill>
                <a:cs typeface="AL-Mohanad" pitchFamily="2" charset="-78"/>
              </a:rPr>
              <a:t>مشروع تطوير النظام </a:t>
            </a:r>
            <a:r>
              <a:rPr lang="ar-SA" b="1" dirty="0" smtClean="0">
                <a:solidFill>
                  <a:srgbClr val="860000"/>
                </a:solidFill>
                <a:cs typeface="AL-Mohanad" pitchFamily="2" charset="-78"/>
              </a:rPr>
              <a:t>الفصلي </a:t>
            </a:r>
            <a:r>
              <a:rPr lang="ar-SA" b="1" dirty="0" smtClean="0">
                <a:solidFill>
                  <a:srgbClr val="860000"/>
                </a:solidFill>
                <a:cs typeface="AL-Mohanad" pitchFamily="2" charset="-78"/>
              </a:rPr>
              <a:t>للتعليم الثانوي</a:t>
            </a:r>
          </a:p>
          <a:p>
            <a:pPr algn="ctr"/>
            <a:r>
              <a:rPr lang="ar-SA" b="1" dirty="0" smtClean="0">
                <a:solidFill>
                  <a:srgbClr val="860000"/>
                </a:solidFill>
                <a:cs typeface="AL-Mohanad" pitchFamily="2" charset="-78"/>
              </a:rPr>
              <a:t/>
            </a:r>
            <a:br>
              <a:rPr lang="ar-SA" b="1" dirty="0" smtClean="0">
                <a:solidFill>
                  <a:srgbClr val="860000"/>
                </a:solidFill>
                <a:cs typeface="AL-Mohanad" pitchFamily="2" charset="-78"/>
              </a:rPr>
            </a:br>
            <a:endParaRPr lang="ar-SA" dirty="0">
              <a:solidFill>
                <a:srgbClr val="860000"/>
              </a:solidFill>
              <a:cs typeface="AL-Mohanad" pitchFamily="2" charset="-78"/>
            </a:endParaRPr>
          </a:p>
        </p:txBody>
      </p:sp>
      <p:pic>
        <p:nvPicPr>
          <p:cNvPr id="5" name="Picture 19" descr="C:\Users\LG\Pictures\image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57356" cy="17859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 bwMode="auto">
          <a:xfrm>
            <a:off x="3643306" y="285728"/>
            <a:ext cx="5286380" cy="857256"/>
          </a:xfrm>
          <a:prstGeom prst="rect">
            <a:avLst/>
          </a:prstGeom>
          <a:solidFill>
            <a:srgbClr val="00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AL-Mohanad Bold" pitchFamily="2" charset="-78"/>
              </a:rPr>
              <a:t>ملامح التطوير في لمشروع</a:t>
            </a:r>
          </a:p>
        </p:txBody>
      </p:sp>
      <p:sp>
        <p:nvSpPr>
          <p:cNvPr id="5" name="مستطيل مستدير الزوايا 4"/>
          <p:cNvSpPr/>
          <p:nvPr/>
        </p:nvSpPr>
        <p:spPr bwMode="auto">
          <a:xfrm>
            <a:off x="5643570" y="1500174"/>
            <a:ext cx="3200416" cy="642942"/>
          </a:xfrm>
          <a:prstGeom prst="roundRect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/>
                <a:cs typeface="Times New Roman"/>
              </a:rPr>
              <a:t>√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L-Mohanad Bold" pitchFamily="2" charset="-78"/>
              </a:rPr>
              <a:t>تحسين بنية النظام</a:t>
            </a:r>
          </a:p>
        </p:txBody>
      </p:sp>
      <p:cxnSp>
        <p:nvCxnSpPr>
          <p:cNvPr id="6" name="رابط كسهم مستقيم 5"/>
          <p:cNvCxnSpPr/>
          <p:nvPr/>
        </p:nvCxnSpPr>
        <p:spPr bwMode="auto">
          <a:xfrm rot="10800000">
            <a:off x="3701158" y="1787514"/>
            <a:ext cx="1944000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مستطيل مستدير الزوايا 8"/>
          <p:cNvSpPr/>
          <p:nvPr/>
        </p:nvSpPr>
        <p:spPr bwMode="auto">
          <a:xfrm>
            <a:off x="214282" y="1500174"/>
            <a:ext cx="3357586" cy="64294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cs typeface="AL-Mohanad Bold" pitchFamily="2" charset="-78"/>
              </a:rPr>
              <a:t>التحول إلى النظام الفصلي</a:t>
            </a:r>
          </a:p>
        </p:txBody>
      </p:sp>
      <p:graphicFrame>
        <p:nvGraphicFramePr>
          <p:cNvPr id="10" name="جدول 9"/>
          <p:cNvGraphicFramePr>
            <a:graphicFrameLocks noGrp="1"/>
          </p:cNvGraphicFramePr>
          <p:nvPr/>
        </p:nvGraphicFramePr>
        <p:xfrm>
          <a:off x="142844" y="2428868"/>
          <a:ext cx="8786874" cy="3821933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8786874"/>
              </a:tblGrid>
              <a:tr h="714380"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/>
                        <a:t>توجهات النظام الفصلي</a:t>
                      </a:r>
                      <a:endParaRPr lang="ar-SA" sz="3600" dirty="0">
                        <a:solidFill>
                          <a:schemeClr val="bg1"/>
                        </a:solidFill>
                        <a:cs typeface="AL-Mohanad Bold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66FF">
                            <a:shade val="30000"/>
                            <a:satMod val="115000"/>
                          </a:srgbClr>
                        </a:gs>
                        <a:gs pos="50000">
                          <a:srgbClr val="0066FF">
                            <a:shade val="67500"/>
                            <a:satMod val="115000"/>
                          </a:srgbClr>
                        </a:gs>
                        <a:gs pos="100000">
                          <a:srgbClr val="0066FF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035851">
                <a:tc>
                  <a:txBody>
                    <a:bodyPr/>
                    <a:lstStyle/>
                    <a:p>
                      <a:pPr rtl="1">
                        <a:buFont typeface="Wingdings" pitchFamily="2" charset="2"/>
                        <a:buChar char="q"/>
                      </a:pPr>
                      <a:r>
                        <a:rPr lang="ar-SA" sz="2800" kern="1200" baseline="0" dirty="0" smtClean="0"/>
                        <a:t> الانتقال من التقويم المعتمد على العام الدراسي إلى التقويم المعتمد على الفصل الدراسي.</a:t>
                      </a:r>
                      <a:endParaRPr lang="ar-SA" sz="2800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</a:tr>
              <a:tr h="1035851">
                <a:tc>
                  <a:txBody>
                    <a:bodyPr/>
                    <a:lstStyle/>
                    <a:p>
                      <a:pPr rtl="1">
                        <a:buFont typeface="Wingdings" pitchFamily="2" charset="2"/>
                        <a:buChar char="q"/>
                      </a:pPr>
                      <a:r>
                        <a:rPr lang="ar-SA" sz="2800" kern="1200" baseline="0" dirty="0" smtClean="0"/>
                        <a:t> اعتبار اجتياز الطالب للمقرر الدراسي ونجاحه فيه حكماً نهائياً, فلا يعاد دراسة مقرر نجح فيه للتعثر في مقررات دراسية أخرى.</a:t>
                      </a:r>
                      <a:endParaRPr lang="ar-SA" sz="2800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/>
                </a:tc>
              </a:tr>
              <a:tr h="1035851">
                <a:tc>
                  <a:txBody>
                    <a:bodyPr/>
                    <a:lstStyle/>
                    <a:p>
                      <a:pPr rtl="1">
                        <a:buFont typeface="Wingdings" pitchFamily="2" charset="2"/>
                        <a:buChar char="q"/>
                      </a:pPr>
                      <a:r>
                        <a:rPr lang="ar-SA" sz="2800" kern="1200" baseline="0" dirty="0" smtClean="0"/>
                        <a:t> إعادة توزيع درجات الأعمال الفصلية بما يزيد تنوع أساليب التعلم والتقويم التكويني </a:t>
                      </a:r>
                      <a:r>
                        <a:rPr lang="ar-SA" sz="2800" kern="1200" baseline="0" dirty="0" err="1" smtClean="0"/>
                        <a:t>والتتابعي</a:t>
                      </a:r>
                      <a:r>
                        <a:rPr lang="ar-SA" sz="2800" kern="1200" baseline="0" dirty="0" smtClean="0"/>
                        <a:t> وبما يعزز تنمية المهارات الأدائية ومشروعات التعلم.</a:t>
                      </a:r>
                      <a:endParaRPr lang="ar-SA" sz="2800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 bwMode="auto">
          <a:xfrm>
            <a:off x="3643306" y="285728"/>
            <a:ext cx="5286380" cy="857256"/>
          </a:xfrm>
          <a:prstGeom prst="rect">
            <a:avLst/>
          </a:prstGeom>
          <a:solidFill>
            <a:srgbClr val="00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AL-Mohanad Bold" pitchFamily="2" charset="-78"/>
              </a:rPr>
              <a:t>ملامح التطوير في لمشروع</a:t>
            </a:r>
          </a:p>
        </p:txBody>
      </p:sp>
      <p:sp>
        <p:nvSpPr>
          <p:cNvPr id="5" name="مستطيل مستدير الزوايا 4"/>
          <p:cNvSpPr/>
          <p:nvPr/>
        </p:nvSpPr>
        <p:spPr bwMode="auto">
          <a:xfrm>
            <a:off x="5643570" y="1500174"/>
            <a:ext cx="3200416" cy="642942"/>
          </a:xfrm>
          <a:prstGeom prst="roundRect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/>
                <a:cs typeface="Times New Roman"/>
              </a:rPr>
              <a:t>√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L-Mohanad Bold" pitchFamily="2" charset="-78"/>
              </a:rPr>
              <a:t>تحسين بنية النظام</a:t>
            </a:r>
          </a:p>
        </p:txBody>
      </p:sp>
      <p:cxnSp>
        <p:nvCxnSpPr>
          <p:cNvPr id="6" name="رابط كسهم مستقيم 5"/>
          <p:cNvCxnSpPr/>
          <p:nvPr/>
        </p:nvCxnSpPr>
        <p:spPr bwMode="auto">
          <a:xfrm rot="10800000">
            <a:off x="3701158" y="1787514"/>
            <a:ext cx="1944000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مستطيل مستدير الزوايا 6"/>
          <p:cNvSpPr/>
          <p:nvPr/>
        </p:nvSpPr>
        <p:spPr bwMode="auto">
          <a:xfrm>
            <a:off x="214282" y="1500174"/>
            <a:ext cx="3357586" cy="64294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cs typeface="AL-Mohanad Bold" pitchFamily="2" charset="-78"/>
              </a:rPr>
              <a:t>التحول إلى النظام الفصلي</a:t>
            </a:r>
          </a:p>
        </p:txBody>
      </p:sp>
      <p:graphicFrame>
        <p:nvGraphicFramePr>
          <p:cNvPr id="8" name="جدول 7"/>
          <p:cNvGraphicFramePr>
            <a:graphicFrameLocks noGrp="1"/>
          </p:cNvGraphicFramePr>
          <p:nvPr/>
        </p:nvGraphicFramePr>
        <p:xfrm>
          <a:off x="142844" y="2428868"/>
          <a:ext cx="8786874" cy="3821933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8786874"/>
              </a:tblGrid>
              <a:tr h="714380"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/>
                        <a:t>توجهات النظام الفصلي</a:t>
                      </a:r>
                      <a:endParaRPr lang="ar-SA" sz="3600" dirty="0">
                        <a:solidFill>
                          <a:schemeClr val="bg1"/>
                        </a:solidFill>
                        <a:cs typeface="AL-Mohanad Bold" pitchFamily="2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0066FF">
                            <a:shade val="30000"/>
                            <a:satMod val="115000"/>
                          </a:srgbClr>
                        </a:gs>
                        <a:gs pos="50000">
                          <a:srgbClr val="0066FF">
                            <a:shade val="67500"/>
                            <a:satMod val="115000"/>
                          </a:srgbClr>
                        </a:gs>
                        <a:gs pos="100000">
                          <a:srgbClr val="0066FF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035851">
                <a:tc>
                  <a:txBody>
                    <a:bodyPr/>
                    <a:lstStyle/>
                    <a:p>
                      <a:pPr rtl="1">
                        <a:buFont typeface="Wingdings" pitchFamily="2" charset="2"/>
                        <a:buChar char="q"/>
                      </a:pPr>
                      <a:r>
                        <a:rPr lang="ar-SA" sz="2800" kern="1200" baseline="0" dirty="0" smtClean="0"/>
                        <a:t> تطبيق المعدل التراكمي على جميع الفصول الدراسية؛ لتحفيز الاهتمام الدراسي والتشجيع على التعلم الفاعل .</a:t>
                      </a:r>
                      <a:endParaRPr lang="ar-SA" sz="2800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/>
                </a:tc>
              </a:tr>
              <a:tr h="1035851">
                <a:tc>
                  <a:txBody>
                    <a:bodyPr/>
                    <a:lstStyle/>
                    <a:p>
                      <a:pPr rtl="1">
                        <a:buFont typeface="Wingdings" pitchFamily="2" charset="2"/>
                        <a:buChar char="q"/>
                      </a:pPr>
                      <a:r>
                        <a:rPr lang="ar-SA" sz="2800" kern="1200" baseline="0" dirty="0" smtClean="0"/>
                        <a:t> إلغاء أسلوب التجاوز لرفع كفاءة نظام التقويم والنظام التعليمي.</a:t>
                      </a:r>
                      <a:endParaRPr lang="ar-SA" sz="2800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/>
                </a:tc>
              </a:tr>
              <a:tr h="1035851">
                <a:tc>
                  <a:txBody>
                    <a:bodyPr/>
                    <a:lstStyle/>
                    <a:p>
                      <a:pPr rtl="1">
                        <a:buFont typeface="Wingdings" pitchFamily="2" charset="2"/>
                        <a:buChar char="q"/>
                      </a:pPr>
                      <a:r>
                        <a:rPr lang="ar-SA" sz="2800" kern="1200" baseline="0" dirty="0" smtClean="0"/>
                        <a:t> توفر المدرسة برامج علاجية لمعالجة أوضاع الطلاب المتعثرين لتحسين تعلمهم ومستوياتهم الدراسية بما يحسن كفاءة العملية التعليمية ومخرجاتها.</a:t>
                      </a:r>
                      <a:endParaRPr lang="ar-SA" sz="2800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 bwMode="auto">
          <a:xfrm>
            <a:off x="3643306" y="285728"/>
            <a:ext cx="5286380" cy="857256"/>
          </a:xfrm>
          <a:prstGeom prst="rect">
            <a:avLst/>
          </a:prstGeom>
          <a:solidFill>
            <a:srgbClr val="00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AL-Mohanad Bold" pitchFamily="2" charset="-78"/>
              </a:rPr>
              <a:t>ملامح التطوير في لمشروع</a:t>
            </a:r>
          </a:p>
        </p:txBody>
      </p:sp>
      <p:sp>
        <p:nvSpPr>
          <p:cNvPr id="5" name="مستطيل ذو زاويتين مستديرتين في نفس الجانب 4"/>
          <p:cNvSpPr/>
          <p:nvPr/>
        </p:nvSpPr>
        <p:spPr bwMode="auto">
          <a:xfrm>
            <a:off x="0" y="1214422"/>
            <a:ext cx="9144000" cy="5429288"/>
          </a:xfrm>
          <a:prstGeom prst="round2Same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3200" dirty="0" smtClean="0">
                <a:solidFill>
                  <a:schemeClr val="bg1"/>
                </a:solidFill>
                <a:cs typeface="AL-Mohanad Bold" pitchFamily="2" charset="-78"/>
              </a:rPr>
              <a:t>خارطة العام الدراسي في النظام الفصلي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L-Mohanad Bold" pitchFamily="2" charset="-7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3200" dirty="0" smtClean="0">
              <a:solidFill>
                <a:schemeClr val="bg1"/>
              </a:solidFill>
              <a:cs typeface="AL-Mohanad Bold" pitchFamily="2" charset="-7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L-Mohanad Bold" pitchFamily="2" charset="-7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3200" dirty="0" smtClean="0">
              <a:solidFill>
                <a:schemeClr val="bg1"/>
              </a:solidFill>
              <a:cs typeface="AL-Mohanad Bold" pitchFamily="2" charset="-7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L-Mohanad Bold" pitchFamily="2" charset="-7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3200" dirty="0" smtClean="0">
              <a:solidFill>
                <a:schemeClr val="bg1"/>
              </a:solidFill>
              <a:cs typeface="AL-Mohanad Bold" pitchFamily="2" charset="-7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L-Mohanad Bold" pitchFamily="2" charset="-7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3200" dirty="0" smtClean="0">
              <a:solidFill>
                <a:schemeClr val="bg1"/>
              </a:solidFill>
              <a:cs typeface="AL-Mohanad Bold" pitchFamily="2" charset="-7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000" dirty="0" smtClean="0">
                <a:solidFill>
                  <a:schemeClr val="bg1"/>
                </a:solidFill>
                <a:cs typeface="AL-Mohanad Bold" pitchFamily="2" charset="-78"/>
              </a:rPr>
              <a:t>إجازة الفصل    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L-Mohanad Bold" pitchFamily="2" charset="-78"/>
              </a:rPr>
              <a:t>لصيفي  </a:t>
            </a:r>
            <a:r>
              <a:rPr kumimoji="0" lang="ar-SA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cs typeface="AL-Mohanad Bold" pitchFamily="2" charset="-78"/>
              </a:rPr>
              <a:t>    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L-Mohanad Bold" pitchFamily="2" charset="-78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L-Mohanad Bold" pitchFamily="2" charset="-78"/>
              </a:rPr>
              <a:t>            </a:t>
            </a:r>
            <a:endParaRPr kumimoji="0" lang="ar-SA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L-Mohanad Bold" pitchFamily="2" charset="-7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L-Mohanad Bold" pitchFamily="2" charset="-78"/>
            </a:endParaRPr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5857884" y="2000240"/>
          <a:ext cx="3071802" cy="35719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54234"/>
                <a:gridCol w="1465752"/>
                <a:gridCol w="851816"/>
              </a:tblGrid>
              <a:tr h="928694"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المستويات</a:t>
                      </a:r>
                      <a:r>
                        <a:rPr lang="ar-SA" baseline="0" dirty="0" smtClean="0"/>
                        <a:t> الأولى من كل سنة دراسية</a:t>
                      </a:r>
                    </a:p>
                    <a:p>
                      <a:pPr algn="ctr" rtl="1"/>
                      <a:r>
                        <a:rPr lang="ar-SA" baseline="0" dirty="0" smtClean="0"/>
                        <a:t>المستوى الأول (م1)</a:t>
                      </a:r>
                    </a:p>
                    <a:p>
                      <a:pPr algn="ctr" rtl="1"/>
                      <a:r>
                        <a:rPr lang="ar-SA" baseline="0" dirty="0" smtClean="0"/>
                        <a:t>المستوى الثالث (م3)</a:t>
                      </a:r>
                    </a:p>
                    <a:p>
                      <a:pPr algn="ctr" rtl="1"/>
                      <a:r>
                        <a:rPr lang="ar-SA" dirty="0" smtClean="0"/>
                        <a:t>المستوى الخامس (م5)</a:t>
                      </a:r>
                      <a:endParaRPr lang="ar-SA" dirty="0">
                        <a:solidFill>
                          <a:schemeClr val="tx1"/>
                        </a:solidFill>
                        <a:cs typeface="AL-Mohanad Bold" pitchFamily="2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525792"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18 أسبوعاَ</a:t>
                      </a:r>
                      <a:endParaRPr lang="ar-SA" dirty="0">
                        <a:cs typeface="AL-Mohanad Bold" pitchFamily="2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928694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أسابيع الدراسة</a:t>
                      </a:r>
                    </a:p>
                    <a:p>
                      <a:pPr algn="ctr" rtl="1"/>
                      <a:r>
                        <a:rPr lang="ar-SA" dirty="0" smtClean="0"/>
                        <a:t>(16 أسبوعاَ)</a:t>
                      </a:r>
                      <a:endParaRPr lang="ar-SA" dirty="0">
                        <a:solidFill>
                          <a:schemeClr val="tx1"/>
                        </a:solidFill>
                        <a:cs typeface="AL-Mohanad Bold" pitchFamily="2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أسبوعان</a:t>
                      </a:r>
                      <a:r>
                        <a:rPr lang="ar-SA" baseline="0" dirty="0" smtClean="0"/>
                        <a:t> </a:t>
                      </a:r>
                    </a:p>
                    <a:p>
                      <a:pPr algn="ctr" rtl="1"/>
                      <a:r>
                        <a:rPr lang="ar-SA" baseline="0" dirty="0" smtClean="0"/>
                        <a:t>اختبار</a:t>
                      </a:r>
                      <a:endParaRPr lang="ar-SA" dirty="0">
                        <a:solidFill>
                          <a:schemeClr val="tx1"/>
                        </a:solidFill>
                        <a:cs typeface="AL-Mohanad Bold" pitchFamily="2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928694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 smtClean="0"/>
                        <a:t>اختبار مواد محمولة</a:t>
                      </a:r>
                      <a:endParaRPr lang="ar-SA" sz="1600" dirty="0">
                        <a:cs typeface="AL-Mohanad Bold" pitchFamily="2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اختبار</a:t>
                      </a:r>
                      <a:r>
                        <a:rPr lang="ar-SA" baseline="0" dirty="0" smtClean="0"/>
                        <a:t> </a:t>
                      </a:r>
                    </a:p>
                    <a:p>
                      <a:pPr algn="ctr" rtl="1"/>
                      <a:r>
                        <a:rPr lang="ar-SA" baseline="0" dirty="0" smtClean="0"/>
                        <a:t>دور 1</a:t>
                      </a:r>
                      <a:endParaRPr lang="ar-SA" dirty="0">
                        <a:cs typeface="AL-Mohanad Bold" pitchFamily="2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7" name="جدول 6"/>
          <p:cNvGraphicFramePr>
            <a:graphicFrameLocks noGrp="1"/>
          </p:cNvGraphicFramePr>
          <p:nvPr/>
        </p:nvGraphicFramePr>
        <p:xfrm>
          <a:off x="2500298" y="2000240"/>
          <a:ext cx="3071802" cy="35719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54234"/>
                <a:gridCol w="1465752"/>
                <a:gridCol w="851816"/>
              </a:tblGrid>
              <a:tr h="928694"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المستويات</a:t>
                      </a:r>
                      <a:r>
                        <a:rPr lang="ar-SA" baseline="0" dirty="0" smtClean="0"/>
                        <a:t> الثانية من كل سنة دراسية</a:t>
                      </a:r>
                    </a:p>
                    <a:p>
                      <a:pPr algn="ctr" rtl="1"/>
                      <a:r>
                        <a:rPr lang="ar-SA" baseline="0" dirty="0" smtClean="0"/>
                        <a:t>المستوى الثاني (م 2)</a:t>
                      </a:r>
                    </a:p>
                    <a:p>
                      <a:pPr algn="ctr" rtl="1"/>
                      <a:r>
                        <a:rPr lang="ar-SA" baseline="0" dirty="0" smtClean="0"/>
                        <a:t>المستوى الرابع (م 4)</a:t>
                      </a:r>
                    </a:p>
                    <a:p>
                      <a:pPr algn="ctr" rtl="1"/>
                      <a:r>
                        <a:rPr lang="ar-SA" dirty="0" smtClean="0"/>
                        <a:t>المستوى السادس (م </a:t>
                      </a:r>
                      <a:r>
                        <a:rPr lang="ar-SA" baseline="0" dirty="0" smtClean="0"/>
                        <a:t>6</a:t>
                      </a:r>
                      <a:r>
                        <a:rPr lang="ar-SA" dirty="0" smtClean="0"/>
                        <a:t>)</a:t>
                      </a:r>
                      <a:endParaRPr lang="ar-SA" dirty="0">
                        <a:solidFill>
                          <a:schemeClr val="tx1"/>
                        </a:solidFill>
                        <a:cs typeface="AL-Mohanad Bold" pitchFamily="2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525792"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18 أسبوعاَ</a:t>
                      </a:r>
                      <a:endParaRPr lang="ar-SA" dirty="0">
                        <a:cs typeface="AL-Mohanad Bold" pitchFamily="2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928694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أسابيع الدراسة</a:t>
                      </a:r>
                    </a:p>
                    <a:p>
                      <a:pPr algn="ctr" rtl="1"/>
                      <a:r>
                        <a:rPr lang="ar-SA" dirty="0" smtClean="0"/>
                        <a:t>(16 أسبوعاَ)</a:t>
                      </a:r>
                      <a:endParaRPr lang="ar-SA" dirty="0">
                        <a:solidFill>
                          <a:schemeClr val="tx1"/>
                        </a:solidFill>
                        <a:cs typeface="AL-Mohanad Bold" pitchFamily="2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أسبوعان</a:t>
                      </a:r>
                      <a:r>
                        <a:rPr lang="ar-SA" baseline="0" dirty="0" smtClean="0"/>
                        <a:t> </a:t>
                      </a:r>
                    </a:p>
                    <a:p>
                      <a:pPr algn="ctr" rtl="1"/>
                      <a:r>
                        <a:rPr lang="ar-SA" baseline="0" dirty="0" smtClean="0"/>
                        <a:t>اختبار</a:t>
                      </a:r>
                      <a:endParaRPr lang="ar-SA" dirty="0">
                        <a:solidFill>
                          <a:schemeClr val="tx1"/>
                        </a:solidFill>
                        <a:cs typeface="AL-Mohanad Bold" pitchFamily="2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928694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/>
                        <a:t>اختبار دور 2</a:t>
                      </a:r>
                      <a:endParaRPr lang="ar-SA" sz="1800" dirty="0">
                        <a:cs typeface="AL-Mohanad Bold" pitchFamily="2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اختبار</a:t>
                      </a:r>
                      <a:r>
                        <a:rPr lang="ar-SA" baseline="0" dirty="0" smtClean="0"/>
                        <a:t> </a:t>
                      </a:r>
                    </a:p>
                    <a:p>
                      <a:pPr algn="ctr" rtl="1"/>
                      <a:r>
                        <a:rPr lang="ar-SA" baseline="0" dirty="0" smtClean="0"/>
                        <a:t>دور 1</a:t>
                      </a:r>
                      <a:endParaRPr lang="ar-SA" dirty="0">
                        <a:cs typeface="AL-Mohanad Bold" pitchFamily="2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8" name="جدول 7"/>
          <p:cNvGraphicFramePr>
            <a:graphicFrameLocks noGrp="1"/>
          </p:cNvGraphicFramePr>
          <p:nvPr/>
        </p:nvGraphicFramePr>
        <p:xfrm>
          <a:off x="214282" y="2000240"/>
          <a:ext cx="2071670" cy="356787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92214"/>
                <a:gridCol w="904978"/>
                <a:gridCol w="574478"/>
              </a:tblGrid>
              <a:tr h="1190607">
                <a:tc gridSpan="3">
                  <a:txBody>
                    <a:bodyPr/>
                    <a:lstStyle/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r>
                        <a:rPr lang="ar-SA" dirty="0" smtClean="0"/>
                        <a:t>الفصل الصيفي</a:t>
                      </a:r>
                      <a:endParaRPr lang="ar-SA" dirty="0">
                        <a:solidFill>
                          <a:schemeClr val="tx1"/>
                        </a:solidFill>
                        <a:cs typeface="AL-Mohanad Bold" pitchFamily="2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560286"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9 أسابيع</a:t>
                      </a:r>
                      <a:endParaRPr lang="ar-SA" dirty="0">
                        <a:cs typeface="AL-Mohanad Bold" pitchFamily="2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910464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أسابيع الدراسة</a:t>
                      </a:r>
                    </a:p>
                    <a:p>
                      <a:pPr algn="ctr" rtl="1"/>
                      <a:r>
                        <a:rPr lang="ar-SA" dirty="0" smtClean="0"/>
                        <a:t>(8 أسابيع)</a:t>
                      </a:r>
                      <a:endParaRPr lang="ar-SA" dirty="0">
                        <a:solidFill>
                          <a:schemeClr val="tx1"/>
                        </a:solidFill>
                        <a:cs typeface="AL-Mohanad Bold" pitchFamily="2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أسبوع</a:t>
                      </a:r>
                      <a:r>
                        <a:rPr lang="ar-SA" sz="1400" baseline="0" dirty="0" smtClean="0"/>
                        <a:t> </a:t>
                      </a:r>
                    </a:p>
                    <a:p>
                      <a:pPr algn="ctr" rtl="1"/>
                      <a:r>
                        <a:rPr lang="ar-SA" sz="1400" baseline="0" dirty="0" smtClean="0"/>
                        <a:t>اختبار</a:t>
                      </a:r>
                      <a:endParaRPr lang="ar-SA" sz="1400" b="1" dirty="0">
                        <a:solidFill>
                          <a:schemeClr val="tx1"/>
                        </a:solidFill>
                        <a:cs typeface="AL-Mohanad Bold" pitchFamily="2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906521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اختبار دور 2</a:t>
                      </a:r>
                      <a:endParaRPr lang="ar-SA" sz="1400" dirty="0">
                        <a:cs typeface="AL-Mohanad Bold" pitchFamily="2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400" dirty="0">
                        <a:cs typeface="AL-Mohanad Bold" pitchFamily="2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اختبار</a:t>
                      </a:r>
                      <a:r>
                        <a:rPr lang="ar-SA" sz="1400" baseline="0" dirty="0" smtClean="0"/>
                        <a:t> </a:t>
                      </a:r>
                    </a:p>
                    <a:p>
                      <a:pPr algn="ctr" rtl="1"/>
                      <a:r>
                        <a:rPr lang="ar-SA" sz="1400" baseline="0" dirty="0" smtClean="0"/>
                        <a:t>دور 1</a:t>
                      </a:r>
                    </a:p>
                    <a:p>
                      <a:pPr algn="ctr" rtl="1"/>
                      <a:r>
                        <a:rPr lang="ar-SA" sz="1400" baseline="0" dirty="0" smtClean="0"/>
                        <a:t>(ص)</a:t>
                      </a:r>
                      <a:endParaRPr lang="ar-SA" sz="1400" dirty="0">
                        <a:cs typeface="AL-Mohanad Bold" pitchFamily="2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2" name="سهم منحني إلى الأعلى 11"/>
          <p:cNvSpPr/>
          <p:nvPr/>
        </p:nvSpPr>
        <p:spPr bwMode="auto">
          <a:xfrm flipH="1">
            <a:off x="0" y="5373216"/>
            <a:ext cx="357158" cy="936104"/>
          </a:xfrm>
          <a:prstGeom prst="bentUpArrow">
            <a:avLst>
              <a:gd name="adj1" fmla="val 27510"/>
              <a:gd name="adj2" fmla="val 25000"/>
              <a:gd name="adj3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سهم لأعلى 12"/>
          <p:cNvSpPr/>
          <p:nvPr/>
        </p:nvSpPr>
        <p:spPr bwMode="auto">
          <a:xfrm>
            <a:off x="5072066" y="5643578"/>
            <a:ext cx="1285884" cy="785818"/>
          </a:xfrm>
          <a:prstGeom prst="upArrow">
            <a:avLst>
              <a:gd name="adj1" fmla="val 100000"/>
              <a:gd name="adj2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1400" b="1" dirty="0" smtClean="0">
                <a:cs typeface="AL-Mohanad Bold" pitchFamily="2" charset="-78"/>
              </a:rPr>
              <a:t>إجازة منتصف العام</a:t>
            </a:r>
            <a:endParaRPr kumimoji="0" lang="ar-S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L-Mohanad Bold" pitchFamily="2" charset="-78"/>
            </a:endParaRPr>
          </a:p>
        </p:txBody>
      </p:sp>
      <p:sp>
        <p:nvSpPr>
          <p:cNvPr id="14" name="سهم لأعلى 13"/>
          <p:cNvSpPr/>
          <p:nvPr/>
        </p:nvSpPr>
        <p:spPr bwMode="auto">
          <a:xfrm>
            <a:off x="1714480" y="5643578"/>
            <a:ext cx="1285884" cy="785818"/>
          </a:xfrm>
          <a:prstGeom prst="upArrow">
            <a:avLst>
              <a:gd name="adj1" fmla="val 100000"/>
              <a:gd name="adj2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1400" b="1" dirty="0" smtClean="0">
                <a:cs typeface="AL-Mohanad Bold" pitchFamily="2" charset="-78"/>
              </a:rPr>
              <a:t>إجازة نهاية العام</a:t>
            </a:r>
            <a:endParaRPr kumimoji="0" lang="ar-S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L-Mohanad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 bwMode="auto">
          <a:xfrm>
            <a:off x="3643306" y="285728"/>
            <a:ext cx="5286380" cy="857256"/>
          </a:xfrm>
          <a:prstGeom prst="rect">
            <a:avLst/>
          </a:prstGeom>
          <a:solidFill>
            <a:srgbClr val="00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AL-Mohanad Bold" pitchFamily="2" charset="-78"/>
              </a:rPr>
              <a:t>ملامح التطوير في لمشروع</a:t>
            </a:r>
          </a:p>
        </p:txBody>
      </p:sp>
      <p:sp>
        <p:nvSpPr>
          <p:cNvPr id="5" name="مستطيل مستدير الزوايا 4"/>
          <p:cNvSpPr/>
          <p:nvPr/>
        </p:nvSpPr>
        <p:spPr bwMode="auto">
          <a:xfrm>
            <a:off x="5643570" y="1500174"/>
            <a:ext cx="3200416" cy="642942"/>
          </a:xfrm>
          <a:prstGeom prst="roundRect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/>
                <a:cs typeface="Times New Roman"/>
              </a:rPr>
              <a:t>√ </a:t>
            </a:r>
            <a:r>
              <a:rPr lang="ar-SA" sz="2800" b="1" dirty="0" smtClean="0">
                <a:solidFill>
                  <a:schemeClr val="bg1"/>
                </a:solidFill>
                <a:latin typeface="Arial" pitchFamily="34" charset="0"/>
                <a:cs typeface="AL-Mohanad Bold" pitchFamily="2" charset="-78"/>
              </a:rPr>
              <a:t>مواءمة الخطة الدراسية</a:t>
            </a:r>
            <a:endParaRPr kumimoji="0" lang="ar-SA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L-Mohanad Bold" pitchFamily="2" charset="-78"/>
            </a:endParaRPr>
          </a:p>
        </p:txBody>
      </p:sp>
      <p:cxnSp>
        <p:nvCxnSpPr>
          <p:cNvPr id="6" name="رابط كسهم مستقيم 5"/>
          <p:cNvCxnSpPr/>
          <p:nvPr/>
        </p:nvCxnSpPr>
        <p:spPr bwMode="auto">
          <a:xfrm rot="10800000">
            <a:off x="3701158" y="1787514"/>
            <a:ext cx="1944000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مستطيل مستدير الزوايا 6"/>
          <p:cNvSpPr/>
          <p:nvPr/>
        </p:nvSpPr>
        <p:spPr bwMode="auto">
          <a:xfrm>
            <a:off x="214282" y="1500174"/>
            <a:ext cx="3357586" cy="64294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cs typeface="AL-Mohanad Bold" pitchFamily="2" charset="-78"/>
              </a:rPr>
              <a:t>إعادة الهيكلة وتخفيض عدد المواد</a:t>
            </a:r>
          </a:p>
        </p:txBody>
      </p:sp>
      <p:graphicFrame>
        <p:nvGraphicFramePr>
          <p:cNvPr id="8" name="جدول 7"/>
          <p:cNvGraphicFramePr>
            <a:graphicFrameLocks noGrp="1"/>
          </p:cNvGraphicFramePr>
          <p:nvPr/>
        </p:nvGraphicFramePr>
        <p:xfrm>
          <a:off x="142844" y="2428869"/>
          <a:ext cx="8786874" cy="410295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8786874"/>
              </a:tblGrid>
              <a:tr h="627567"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/>
                        <a:t>توجهات الخطة الدراسية</a:t>
                      </a:r>
                      <a:endParaRPr lang="ar-SA" sz="3600" dirty="0">
                        <a:solidFill>
                          <a:schemeClr val="bg1"/>
                        </a:solidFill>
                        <a:cs typeface="AL-Mohanad Bold" pitchFamily="2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0066FF">
                            <a:shade val="30000"/>
                            <a:satMod val="115000"/>
                          </a:srgbClr>
                        </a:gs>
                        <a:gs pos="50000">
                          <a:srgbClr val="0066FF">
                            <a:shade val="67500"/>
                            <a:satMod val="115000"/>
                          </a:srgbClr>
                        </a:gs>
                        <a:gs pos="100000">
                          <a:srgbClr val="0066FF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599148">
                <a:tc>
                  <a:txBody>
                    <a:bodyPr/>
                    <a:lstStyle/>
                    <a:p>
                      <a:pPr rtl="1">
                        <a:buFont typeface="Wingdings" pitchFamily="2" charset="2"/>
                        <a:buChar char="q"/>
                      </a:pPr>
                      <a:r>
                        <a:rPr lang="ar-SA" sz="2800" kern="1200" baseline="0" dirty="0" smtClean="0"/>
                        <a:t>المواءمة مع الخطة الدراسية للتعليم الأساسي.</a:t>
                      </a:r>
                      <a:endParaRPr lang="ar-SA" sz="2800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/>
                </a:tc>
              </a:tr>
              <a:tr h="596494">
                <a:tc>
                  <a:txBody>
                    <a:bodyPr/>
                    <a:lstStyle/>
                    <a:p>
                      <a:pPr rtl="1">
                        <a:buFont typeface="Wingdings" pitchFamily="2" charset="2"/>
                        <a:buChar char="q"/>
                      </a:pPr>
                      <a:r>
                        <a:rPr lang="ar-SA" sz="2800" kern="1200" baseline="0" dirty="0" smtClean="0"/>
                        <a:t> توحيد الخطة الدراسية للبنين والبنات.</a:t>
                      </a:r>
                      <a:endParaRPr lang="ar-SA" sz="2800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/>
                </a:tc>
              </a:tr>
              <a:tr h="926409">
                <a:tc>
                  <a:txBody>
                    <a:bodyPr/>
                    <a:lstStyle/>
                    <a:p>
                      <a:pPr rtl="1">
                        <a:buFont typeface="Wingdings" pitchFamily="2" charset="2"/>
                        <a:buChar char="q"/>
                      </a:pPr>
                      <a:r>
                        <a:rPr lang="ar-SA" sz="2800" kern="1200" baseline="0" dirty="0" smtClean="0"/>
                        <a:t>إعادة هيكلة الخطة الدراسية لتخفيف الأعباء الدراسية على الطالب وعلى المدرسة ما أمكن.</a:t>
                      </a:r>
                      <a:endParaRPr lang="ar-SA" sz="2800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/>
                </a:tc>
              </a:tr>
              <a:tr h="542331">
                <a:tc>
                  <a:txBody>
                    <a:bodyPr/>
                    <a:lstStyle/>
                    <a:p>
                      <a:pPr rtl="1">
                        <a:buFont typeface="Wingdings" pitchFamily="2" charset="2"/>
                        <a:buChar char="q"/>
                      </a:pPr>
                      <a:r>
                        <a:rPr lang="ar-SA" sz="2800" kern="1200" baseline="0" dirty="0" smtClean="0"/>
                        <a:t> المحافظة على الأوزان النسبية للمواد الدراسية ما أمكن.</a:t>
                      </a:r>
                      <a:endParaRPr lang="ar-SA" sz="2800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/>
                </a:tc>
              </a:tr>
              <a:tr h="780017">
                <a:tc>
                  <a:txBody>
                    <a:bodyPr/>
                    <a:lstStyle/>
                    <a:p>
                      <a:pPr rtl="1">
                        <a:buFont typeface="Wingdings" pitchFamily="2" charset="2"/>
                        <a:buChar char="q"/>
                      </a:pPr>
                      <a:r>
                        <a:rPr lang="ar-SA" sz="2800" kern="1200" baseline="0" dirty="0" smtClean="0"/>
                        <a:t> المحافظة على أنصبة المعلمين والمعلمات ما أمكن ذلك.</a:t>
                      </a:r>
                      <a:endParaRPr lang="ar-SA" sz="2800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0" y="-23"/>
          <a:ext cx="9144001" cy="691896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1016000"/>
                <a:gridCol w="1459651"/>
                <a:gridCol w="564568"/>
                <a:gridCol w="643366"/>
                <a:gridCol w="647696"/>
                <a:gridCol w="576258"/>
                <a:gridCol w="610132"/>
                <a:gridCol w="819194"/>
                <a:gridCol w="1403568"/>
                <a:gridCol w="1403568"/>
              </a:tblGrid>
              <a:tr h="293970">
                <a:tc gridSpan="10">
                  <a:txBody>
                    <a:bodyPr/>
                    <a:lstStyle/>
                    <a:p>
                      <a:pPr algn="ctr" rtl="1"/>
                      <a:r>
                        <a:rPr lang="ar-SA" sz="1400" dirty="0" smtClean="0">
                          <a:cs typeface="AL-Mohanad Bold" pitchFamily="2" charset="-78"/>
                        </a:rPr>
                        <a:t>مقارنة بين الفصلين الدراسيين الأول والثاني في النظام السنوي والنظام الفصلي</a:t>
                      </a:r>
                      <a:endParaRPr lang="ar-SA" sz="1400" dirty="0">
                        <a:cs typeface="AL-Mohanad Bold" pitchFamily="2" charset="-78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35176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فروع المواد الدراسية</a:t>
                      </a:r>
                      <a:endParaRPr lang="ar-SA" sz="1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000" dirty="0" smtClean="0"/>
                    </a:p>
                    <a:p>
                      <a:pPr algn="ctr" rtl="1"/>
                      <a:r>
                        <a:rPr lang="ar-SA" sz="1000" dirty="0" smtClean="0"/>
                        <a:t>المواد الدراسية</a:t>
                      </a:r>
                      <a:endParaRPr lang="ar-SA" sz="10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الحصص الحالية (بنين)</a:t>
                      </a:r>
                      <a:endParaRPr lang="ar-SA" sz="1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الحصص الحالية (بنات)</a:t>
                      </a:r>
                      <a:endParaRPr lang="ar-SA" sz="1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الحصص الحالية (بنين-بنات)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1"/>
                      <a:endParaRPr lang="ar-SA" sz="1000" dirty="0" smtClean="0"/>
                    </a:p>
                    <a:p>
                      <a:pPr algn="ctr" rtl="1"/>
                      <a:r>
                        <a:rPr lang="ar-SA" sz="1000" dirty="0" smtClean="0"/>
                        <a:t>المواد الدراسية</a:t>
                      </a:r>
                      <a:endParaRPr lang="ar-SA" sz="10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3517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فصل1</a:t>
                      </a:r>
                      <a:endParaRPr lang="ar-SA" sz="10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فصل2</a:t>
                      </a:r>
                      <a:endParaRPr lang="ar-SA" sz="10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فصل1</a:t>
                      </a:r>
                      <a:endParaRPr lang="ar-SA" sz="10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فصل2</a:t>
                      </a:r>
                      <a:endParaRPr lang="ar-SA" sz="10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فصل1</a:t>
                      </a:r>
                      <a:endParaRPr lang="ar-SA" sz="1000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فصل2</a:t>
                      </a:r>
                      <a:endParaRPr lang="ar-SA" sz="1000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rtl="1"/>
                      <a:endParaRPr lang="ar-SA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35176">
                <a:tc rowSpan="5">
                  <a:txBody>
                    <a:bodyPr/>
                    <a:lstStyle/>
                    <a:p>
                      <a:pPr algn="ctr" rtl="1"/>
                      <a:endParaRPr lang="ar-SA" sz="1000" dirty="0" smtClean="0"/>
                    </a:p>
                    <a:p>
                      <a:pPr algn="ctr" rtl="1"/>
                      <a:endParaRPr lang="ar-SA" sz="1000" dirty="0" smtClean="0"/>
                    </a:p>
                    <a:p>
                      <a:pPr algn="ctr" rtl="1"/>
                      <a:endParaRPr lang="ar-SA" sz="1000" dirty="0" smtClean="0"/>
                    </a:p>
                    <a:p>
                      <a:pPr algn="ctr" rtl="1"/>
                      <a:r>
                        <a:rPr lang="ar-SA" sz="1000" dirty="0" smtClean="0"/>
                        <a:t>العلوم الشرعية</a:t>
                      </a:r>
                      <a:endParaRPr lang="ar-SA" sz="1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lumMod val="5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5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5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القرآن كريم</a:t>
                      </a:r>
                      <a:endParaRPr lang="ar-SA" sz="1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القرآن الكريم 2,1</a:t>
                      </a:r>
                      <a:endParaRPr lang="ar-SA" sz="1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35176">
                <a:tc vMerge="1">
                  <a:txBody>
                    <a:bodyPr/>
                    <a:lstStyle/>
                    <a:p>
                      <a:pPr rtl="1"/>
                      <a:endParaRPr lang="ar-S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التفسير</a:t>
                      </a:r>
                      <a:endParaRPr lang="ar-SA" sz="1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-</a:t>
                      </a:r>
                      <a:endParaRPr lang="ar-SA" sz="1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-</a:t>
                      </a:r>
                      <a:endParaRPr lang="ar-SA" sz="1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-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التفسير 1</a:t>
                      </a:r>
                      <a:endParaRPr lang="ar-SA" sz="1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35176">
                <a:tc vMerge="1">
                  <a:txBody>
                    <a:bodyPr/>
                    <a:lstStyle/>
                    <a:p>
                      <a:pPr rtl="1"/>
                      <a:endParaRPr lang="ar-S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الحديث</a:t>
                      </a:r>
                      <a:endParaRPr lang="ar-SA" sz="1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-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الحديث 1</a:t>
                      </a:r>
                      <a:endParaRPr lang="ar-SA" sz="1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35176">
                <a:tc vMerge="1">
                  <a:txBody>
                    <a:bodyPr/>
                    <a:lstStyle/>
                    <a:p>
                      <a:pPr rtl="1"/>
                      <a:endParaRPr lang="ar-S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التوحيد</a:t>
                      </a:r>
                      <a:endParaRPr lang="ar-SA" sz="1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-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التوحيد 1</a:t>
                      </a:r>
                      <a:endParaRPr lang="ar-SA" sz="1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35176">
                <a:tc vMerge="1">
                  <a:txBody>
                    <a:bodyPr/>
                    <a:lstStyle/>
                    <a:p>
                      <a:pPr rtl="1"/>
                      <a:endParaRPr lang="ar-S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الفقه</a:t>
                      </a:r>
                      <a:endParaRPr lang="ar-SA" sz="1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-</a:t>
                      </a:r>
                      <a:endParaRPr lang="ar-SA" sz="1000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الفقه 1</a:t>
                      </a:r>
                      <a:endParaRPr lang="ar-SA" sz="1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35176">
                <a:tc rowSpan="5">
                  <a:txBody>
                    <a:bodyPr/>
                    <a:lstStyle/>
                    <a:p>
                      <a:pPr algn="ctr" rtl="1"/>
                      <a:endParaRPr lang="ar-SA" sz="1000" dirty="0" smtClean="0"/>
                    </a:p>
                    <a:p>
                      <a:pPr algn="ctr" rtl="1"/>
                      <a:endParaRPr lang="ar-SA" sz="1000" dirty="0" smtClean="0"/>
                    </a:p>
                    <a:p>
                      <a:pPr algn="ctr" rtl="1"/>
                      <a:r>
                        <a:rPr lang="ar-SA" sz="1000" dirty="0" smtClean="0"/>
                        <a:t>اللغة العربية</a:t>
                      </a:r>
                      <a:endParaRPr lang="ar-SA" sz="1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lumMod val="5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5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5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النحو والصرف</a:t>
                      </a:r>
                      <a:endParaRPr lang="ar-SA" sz="1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rowSpan="5">
                  <a:txBody>
                    <a:bodyPr/>
                    <a:lstStyle/>
                    <a:p>
                      <a:pPr algn="ctr" rtl="1"/>
                      <a:endParaRPr lang="ar-SA" sz="1000" b="1" dirty="0" smtClean="0"/>
                    </a:p>
                    <a:p>
                      <a:pPr algn="ctr" rtl="1"/>
                      <a:endParaRPr lang="ar-SA" sz="1000" b="1" dirty="0" smtClean="0"/>
                    </a:p>
                    <a:p>
                      <a:pPr algn="ctr" rtl="1"/>
                      <a:endParaRPr lang="ar-SA" sz="1000" b="1" dirty="0" smtClean="0"/>
                    </a:p>
                    <a:p>
                      <a:pPr algn="ctr" rtl="1"/>
                      <a:endParaRPr lang="ar-SA" sz="1000" b="1" dirty="0" smtClean="0"/>
                    </a:p>
                    <a:p>
                      <a:pPr algn="ctr" rtl="1"/>
                      <a:r>
                        <a:rPr lang="ar-SA" sz="1000" b="1" dirty="0" smtClean="0"/>
                        <a:t>6</a:t>
                      </a:r>
                      <a:endParaRPr lang="ar-SA" sz="10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1"/>
                      <a:endParaRPr lang="ar-SA" sz="1000" b="1" dirty="0" smtClean="0"/>
                    </a:p>
                    <a:p>
                      <a:pPr algn="ctr" rtl="1"/>
                      <a:endParaRPr lang="ar-SA" sz="1000" b="1" dirty="0" smtClean="0"/>
                    </a:p>
                    <a:p>
                      <a:pPr algn="ctr" rtl="1"/>
                      <a:endParaRPr lang="ar-SA" sz="1000" b="1" dirty="0" smtClean="0"/>
                    </a:p>
                    <a:p>
                      <a:pPr algn="ctr" rtl="1"/>
                      <a:endParaRPr lang="ar-SA" sz="1000" b="1" dirty="0" smtClean="0"/>
                    </a:p>
                    <a:p>
                      <a:pPr algn="ctr" rtl="1"/>
                      <a:r>
                        <a:rPr lang="ar-SA" sz="1000" b="1" dirty="0" smtClean="0"/>
                        <a:t>6</a:t>
                      </a:r>
                      <a:endParaRPr lang="ar-SA" sz="10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rowSpan="5" gridSpan="2">
                  <a:txBody>
                    <a:bodyPr/>
                    <a:lstStyle/>
                    <a:p>
                      <a:pPr algn="ctr" rtl="1"/>
                      <a:endParaRPr lang="ar-SA" sz="1000" dirty="0" smtClean="0"/>
                    </a:p>
                    <a:p>
                      <a:pPr algn="ctr" rtl="1"/>
                      <a:endParaRPr lang="ar-SA" sz="1000" dirty="0" smtClean="0"/>
                    </a:p>
                    <a:p>
                      <a:pPr algn="ctr" rtl="1"/>
                      <a:r>
                        <a:rPr lang="ar-SA" sz="1000" dirty="0" smtClean="0"/>
                        <a:t>اللغة العربية 2,1</a:t>
                      </a:r>
                      <a:endParaRPr lang="ar-SA" sz="1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rowSpan="5"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35176">
                <a:tc vMerge="1">
                  <a:txBody>
                    <a:bodyPr/>
                    <a:lstStyle/>
                    <a:p>
                      <a:pPr algn="ctr" rtl="1"/>
                      <a:endParaRPr lang="ar-S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الأدب</a:t>
                      </a:r>
                      <a:endParaRPr lang="ar-SA" sz="1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0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rtl="1"/>
                      <a:endParaRPr lang="ar-SA" sz="10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35176">
                <a:tc vMerge="1">
                  <a:txBody>
                    <a:bodyPr/>
                    <a:lstStyle/>
                    <a:p>
                      <a:pPr algn="ctr" rtl="1"/>
                      <a:endParaRPr lang="ar-S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البلاغة</a:t>
                      </a:r>
                      <a:r>
                        <a:rPr lang="ar-SA" sz="1000" baseline="0" dirty="0" smtClean="0"/>
                        <a:t> والنقد</a:t>
                      </a:r>
                      <a:endParaRPr lang="ar-SA" sz="1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-</a:t>
                      </a:r>
                      <a:endParaRPr lang="ar-SA" sz="1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-</a:t>
                      </a:r>
                      <a:endParaRPr lang="ar-SA" sz="1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0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rtl="1"/>
                      <a:endParaRPr lang="ar-SA" sz="10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35176">
                <a:tc vMerge="1">
                  <a:txBody>
                    <a:bodyPr/>
                    <a:lstStyle/>
                    <a:p>
                      <a:pPr algn="ctr" rtl="1"/>
                      <a:endParaRPr lang="ar-S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المطالعة/</a:t>
                      </a:r>
                      <a:r>
                        <a:rPr lang="ar-SA" sz="1000" baseline="0" dirty="0" smtClean="0"/>
                        <a:t> القراءة والمطالعة</a:t>
                      </a:r>
                      <a:endParaRPr lang="ar-SA" sz="1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0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rtl="1"/>
                      <a:endParaRPr lang="ar-SA" sz="10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35176">
                <a:tc vMerge="1">
                  <a:txBody>
                    <a:bodyPr/>
                    <a:lstStyle/>
                    <a:p>
                      <a:pPr algn="ctr" rtl="1"/>
                      <a:endParaRPr lang="ar-S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الإنشاء والتعبير</a:t>
                      </a:r>
                      <a:endParaRPr lang="ar-SA" sz="1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0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rtl="1"/>
                      <a:endParaRPr lang="ar-SA" sz="10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35176">
                <a:tc rowSpan="3">
                  <a:txBody>
                    <a:bodyPr/>
                    <a:lstStyle/>
                    <a:p>
                      <a:pPr algn="ctr" rtl="1"/>
                      <a:endParaRPr lang="ar-SA" sz="1000" dirty="0" smtClean="0"/>
                    </a:p>
                    <a:p>
                      <a:pPr algn="ctr" rtl="1"/>
                      <a:r>
                        <a:rPr lang="ar-SA" sz="1000" dirty="0" smtClean="0"/>
                        <a:t>العلوم الاجتماعية</a:t>
                      </a:r>
                      <a:endParaRPr lang="ar-SA" sz="1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lumMod val="5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5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5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التاريخ</a:t>
                      </a:r>
                      <a:endParaRPr lang="ar-SA" sz="1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rowSpan="3">
                  <a:txBody>
                    <a:bodyPr/>
                    <a:lstStyle/>
                    <a:p>
                      <a:pPr algn="ctr" rtl="1"/>
                      <a:endParaRPr lang="ar-SA" sz="1000" b="1" dirty="0" smtClean="0"/>
                    </a:p>
                    <a:p>
                      <a:pPr algn="ctr" rtl="1"/>
                      <a:endParaRPr lang="ar-SA" sz="1000" b="1" dirty="0" smtClean="0"/>
                    </a:p>
                    <a:p>
                      <a:pPr algn="ctr" rtl="1"/>
                      <a:r>
                        <a:rPr lang="ar-SA" sz="1000" b="1" dirty="0" smtClean="0"/>
                        <a:t>3</a:t>
                      </a:r>
                      <a:endParaRPr lang="ar-SA" sz="10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1"/>
                      <a:endParaRPr lang="ar-SA" sz="1000" b="1" dirty="0" smtClean="0"/>
                    </a:p>
                    <a:p>
                      <a:pPr algn="ctr" rtl="1"/>
                      <a:endParaRPr lang="ar-SA" sz="1000" b="1" dirty="0" smtClean="0"/>
                    </a:p>
                    <a:p>
                      <a:pPr algn="ctr" rtl="1"/>
                      <a:r>
                        <a:rPr lang="ar-SA" sz="1000" b="1" dirty="0" smtClean="0"/>
                        <a:t>3</a:t>
                      </a:r>
                      <a:endParaRPr lang="ar-SA" sz="10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 rtl="1"/>
                      <a:endParaRPr lang="ar-SA" sz="1000" dirty="0" smtClean="0"/>
                    </a:p>
                    <a:p>
                      <a:pPr algn="ctr" rtl="1"/>
                      <a:endParaRPr lang="ar-SA" sz="1000" dirty="0" smtClean="0"/>
                    </a:p>
                    <a:p>
                      <a:pPr algn="ctr" rtl="1"/>
                      <a:r>
                        <a:rPr lang="ar-SA" sz="1000" dirty="0" smtClean="0"/>
                        <a:t>الدراسات الاجتماعية والوطنية 2,1</a:t>
                      </a:r>
                      <a:endParaRPr lang="ar-SA" sz="1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rowSpan="3"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35176">
                <a:tc vMerge="1">
                  <a:txBody>
                    <a:bodyPr/>
                    <a:lstStyle/>
                    <a:p>
                      <a:pPr algn="ctr" rtl="1"/>
                      <a:endParaRPr lang="ar-S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الجغرافيا</a:t>
                      </a:r>
                      <a:endParaRPr lang="ar-SA" sz="1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0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rtl="1"/>
                      <a:endParaRPr lang="ar-SA" sz="10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35176">
                <a:tc vMerge="1">
                  <a:txBody>
                    <a:bodyPr/>
                    <a:lstStyle/>
                    <a:p>
                      <a:pPr algn="ctr" rtl="1"/>
                      <a:endParaRPr lang="ar-S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التربية الوطنية</a:t>
                      </a:r>
                      <a:endParaRPr lang="ar-SA" sz="1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-</a:t>
                      </a:r>
                      <a:endParaRPr lang="ar-SA" sz="1000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-</a:t>
                      </a:r>
                      <a:endParaRPr lang="ar-SA" sz="1000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0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rtl="1"/>
                      <a:endParaRPr lang="ar-SA" sz="10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35176">
                <a:tc rowSpan="3">
                  <a:txBody>
                    <a:bodyPr/>
                    <a:lstStyle/>
                    <a:p>
                      <a:pPr algn="ctr" rtl="1"/>
                      <a:endParaRPr lang="ar-SA" sz="1000" dirty="0" smtClean="0"/>
                    </a:p>
                    <a:p>
                      <a:pPr algn="ctr" rtl="1"/>
                      <a:r>
                        <a:rPr lang="ar-SA" sz="1000" dirty="0" smtClean="0"/>
                        <a:t>العلوم الطبيعية</a:t>
                      </a:r>
                      <a:endParaRPr lang="ar-SA" sz="1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lumMod val="5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5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5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الفيزياء</a:t>
                      </a:r>
                      <a:endParaRPr lang="ar-SA" sz="1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الفيزياء 2,1</a:t>
                      </a:r>
                      <a:endParaRPr lang="ar-SA" sz="1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35176">
                <a:tc vMerge="1">
                  <a:txBody>
                    <a:bodyPr/>
                    <a:lstStyle/>
                    <a:p>
                      <a:pPr algn="ctr" rtl="1"/>
                      <a:endParaRPr lang="ar-S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الكيمياء</a:t>
                      </a:r>
                      <a:endParaRPr lang="ar-SA" sz="1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الكيمياء 2,1</a:t>
                      </a:r>
                      <a:endParaRPr lang="ar-SA" sz="1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35176">
                <a:tc vMerge="1">
                  <a:txBody>
                    <a:bodyPr/>
                    <a:lstStyle/>
                    <a:p>
                      <a:pPr algn="ctr" rtl="1"/>
                      <a:endParaRPr lang="ar-S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الأحياء</a:t>
                      </a:r>
                      <a:endParaRPr lang="ar-SA" sz="1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الأحياء 2,1</a:t>
                      </a:r>
                      <a:endParaRPr lang="ar-SA" sz="1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35176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الرياضيات</a:t>
                      </a:r>
                      <a:endParaRPr lang="ar-SA" sz="1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5</a:t>
                      </a:r>
                      <a:endParaRPr lang="ar-SA" sz="10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5</a:t>
                      </a:r>
                      <a:endParaRPr lang="ar-SA" sz="10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5</a:t>
                      </a:r>
                      <a:endParaRPr lang="ar-SA" sz="10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5</a:t>
                      </a:r>
                      <a:endParaRPr lang="ar-SA" sz="10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5</a:t>
                      </a:r>
                      <a:endParaRPr lang="ar-SA" sz="10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5</a:t>
                      </a:r>
                      <a:endParaRPr lang="ar-SA" sz="10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الرياضيات 2,1</a:t>
                      </a:r>
                      <a:endParaRPr lang="ar-SA" sz="10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35176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اللغة الانجليزية</a:t>
                      </a:r>
                      <a:endParaRPr lang="ar-SA" sz="1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4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4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4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4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4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4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اللغة الانجليزية 2,1</a:t>
                      </a:r>
                      <a:endParaRPr lang="ar-SA" sz="1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35176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الحاسب وتقنية المعلومات</a:t>
                      </a:r>
                      <a:endParaRPr lang="ar-SA" sz="1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مهارات الحاسب وتقنية المعلومات 2,1</a:t>
                      </a:r>
                      <a:endParaRPr lang="ar-SA" sz="1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35176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المكتبة والبحث</a:t>
                      </a:r>
                      <a:endParaRPr lang="ar-SA" sz="1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مهارات البحث ومصادر المعلومات 2,1</a:t>
                      </a:r>
                      <a:endParaRPr lang="ar-SA" sz="1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35176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التربية البدنية</a:t>
                      </a:r>
                      <a:endParaRPr lang="ar-SA" sz="1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-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-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 بنين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 بنين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التربية البدنية والصحية 2,1</a:t>
                      </a:r>
                      <a:endParaRPr lang="ar-SA" sz="1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35176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التربية الفنية </a:t>
                      </a:r>
                      <a:r>
                        <a:rPr lang="ar-SA" sz="1000" dirty="0" err="1" smtClean="0"/>
                        <a:t>والنسوية</a:t>
                      </a:r>
                      <a:endParaRPr lang="ar-SA" sz="1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-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-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 بنات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2 بنات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التربية الأسرية والصحية 2,1</a:t>
                      </a:r>
                      <a:endParaRPr lang="ar-SA" sz="1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35176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النشاط</a:t>
                      </a:r>
                      <a:endParaRPr lang="ar-SA" sz="1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-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-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1</a:t>
                      </a:r>
                      <a:endParaRPr lang="ar-SA" sz="1000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000" dirty="0" smtClean="0"/>
                        <a:t>المهارات التطبيقية 2,1</a:t>
                      </a:r>
                      <a:endParaRPr lang="ar-SA" sz="10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35176">
                <a:tc rowSpan="2" gridSpan="2">
                  <a:txBody>
                    <a:bodyPr/>
                    <a:lstStyle/>
                    <a:p>
                      <a:pPr algn="ctr" rtl="1"/>
                      <a:endParaRPr lang="ar-SA" sz="1000" dirty="0" smtClean="0"/>
                    </a:p>
                    <a:p>
                      <a:pPr algn="ctr" rtl="1"/>
                      <a:r>
                        <a:rPr lang="ar-SA" sz="1000" dirty="0" smtClean="0"/>
                        <a:t>مجموع الحصص</a:t>
                      </a:r>
                      <a:endParaRPr lang="ar-SA" sz="1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rtl="1"/>
                      <a:endParaRPr lang="ar-SA" sz="1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34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34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35</a:t>
                      </a:r>
                      <a:endParaRPr lang="ar-SA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35</a:t>
                      </a:r>
                      <a:endParaRPr lang="ar-SA" sz="1000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34</a:t>
                      </a:r>
                      <a:endParaRPr lang="ar-SA" sz="1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34</a:t>
                      </a:r>
                      <a:endParaRPr lang="ar-SA" sz="1000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b="1" dirty="0" smtClean="0"/>
                        <a:t>بنين</a:t>
                      </a:r>
                      <a:endParaRPr lang="ar-SA" sz="11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000" dirty="0" smtClean="0"/>
                    </a:p>
                    <a:p>
                      <a:pPr algn="ctr" rtl="1"/>
                      <a:r>
                        <a:rPr lang="ar-SA" sz="1100" b="1" dirty="0" smtClean="0"/>
                        <a:t>مجموع الحصص</a:t>
                      </a:r>
                      <a:endParaRPr lang="ar-SA" sz="11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35176">
                <a:tc gridSpan="2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35</a:t>
                      </a:r>
                      <a:endParaRPr lang="ar-SA" sz="1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 smtClean="0"/>
                        <a:t>35</a:t>
                      </a:r>
                      <a:endParaRPr lang="ar-SA" sz="1000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b="1" dirty="0" smtClean="0"/>
                        <a:t>بنات</a:t>
                      </a:r>
                      <a:endParaRPr lang="ar-SA" sz="11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 bwMode="auto">
          <a:xfrm>
            <a:off x="0" y="0"/>
            <a:ext cx="9144000" cy="785794"/>
          </a:xfrm>
          <a:prstGeom prst="rect">
            <a:avLst/>
          </a:prstGeom>
          <a:solidFill>
            <a:srgbClr val="00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AL-Mohanad Bold" pitchFamily="2" charset="-78"/>
              </a:rPr>
              <a:t>الفرق بين النظام السنوي ونظام المقررات والنظام الفصلي (1)</a:t>
            </a:r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285720" y="1071547"/>
          <a:ext cx="8643999" cy="5429562"/>
        </p:xfrm>
        <a:graphic>
          <a:graphicData uri="http://schemas.openxmlformats.org/drawingml/2006/table">
            <a:tbl>
              <a:tblPr rtl="1" firstRow="1" bandRow="1">
                <a:tableStyleId>{3C2FFA5D-87B4-456A-9821-1D502468CF0F}</a:tableStyleId>
              </a:tblPr>
              <a:tblGrid>
                <a:gridCol w="1664758"/>
                <a:gridCol w="2124060"/>
                <a:gridCol w="2341403"/>
                <a:gridCol w="2513778"/>
              </a:tblGrid>
              <a:tr h="368899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مجال المقارنة</a:t>
                      </a:r>
                      <a:endParaRPr lang="ar-SA" sz="2000" b="1" dirty="0">
                        <a:cs typeface="+mj-cs"/>
                      </a:endParaRPr>
                    </a:p>
                  </a:txBody>
                  <a:tcPr>
                    <a:solidFill>
                      <a:srgbClr val="2658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النظام السنوي</a:t>
                      </a:r>
                      <a:endParaRPr lang="ar-SA" sz="2000" b="1" dirty="0">
                        <a:cs typeface="+mj-cs"/>
                      </a:endParaRPr>
                    </a:p>
                  </a:txBody>
                  <a:tcPr>
                    <a:solidFill>
                      <a:srgbClr val="2658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نظام</a:t>
                      </a:r>
                      <a:r>
                        <a:rPr lang="ar-SA" sz="2000" baseline="0" dirty="0" smtClean="0"/>
                        <a:t> المقررات</a:t>
                      </a:r>
                      <a:endParaRPr lang="ar-SA" sz="2000" b="1" dirty="0">
                        <a:cs typeface="+mj-cs"/>
                      </a:endParaRPr>
                    </a:p>
                  </a:txBody>
                  <a:tcPr>
                    <a:solidFill>
                      <a:srgbClr val="2658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النظام الفصلي</a:t>
                      </a:r>
                      <a:endParaRPr lang="ar-SA" sz="2000" b="1" dirty="0">
                        <a:cs typeface="+mj-cs"/>
                      </a:endParaRPr>
                    </a:p>
                  </a:txBody>
                  <a:tcPr>
                    <a:solidFill>
                      <a:srgbClr val="26585C"/>
                    </a:solidFill>
                  </a:tcPr>
                </a:tc>
              </a:tr>
              <a:tr h="368899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 smtClean="0">
                          <a:solidFill>
                            <a:schemeClr val="bg1"/>
                          </a:solidFill>
                        </a:rPr>
                        <a:t>الخطة الدراسية</a:t>
                      </a:r>
                      <a:endParaRPr lang="ar-SA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658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/>
                        <a:t>ثابتة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AC2C8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/>
                        <a:t>غير ثابتة 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AC2C8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/>
                        <a:t>ثابتة غالباً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AC2C8">
                        <a:alpha val="40000"/>
                      </a:srgbClr>
                    </a:solidFill>
                  </a:tcPr>
                </a:tc>
              </a:tr>
              <a:tr h="595914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 smtClean="0">
                          <a:solidFill>
                            <a:schemeClr val="bg1"/>
                          </a:solidFill>
                        </a:rPr>
                        <a:t>عدد المواد في الفصل الدراسي</a:t>
                      </a:r>
                      <a:endParaRPr lang="ar-SA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658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/>
                        <a:t>أكثر من 17 مادة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/>
                        <a:t>7 مواد فأقل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/>
                        <a:t>14 مادة فأقل</a:t>
                      </a:r>
                      <a:r>
                        <a:rPr lang="ar-SA" sz="2000" b="0" baseline="0" dirty="0" smtClean="0"/>
                        <a:t> 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8899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 smtClean="0">
                          <a:solidFill>
                            <a:schemeClr val="bg1"/>
                          </a:solidFill>
                        </a:rPr>
                        <a:t>خطة البنين والبنات</a:t>
                      </a:r>
                      <a:endParaRPr lang="ar-SA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658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/>
                        <a:t>مختلفة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AC2C8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/>
                        <a:t>متماثلة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AC2C8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/>
                        <a:t>متماثلة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AC2C8">
                        <a:alpha val="40000"/>
                      </a:srgbClr>
                    </a:solidFill>
                  </a:tcPr>
                </a:tc>
              </a:tr>
              <a:tr h="368899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 smtClean="0">
                          <a:solidFill>
                            <a:schemeClr val="bg1"/>
                          </a:solidFill>
                        </a:rPr>
                        <a:t>المسارات والأقسام</a:t>
                      </a:r>
                      <a:endParaRPr lang="ar-SA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658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/>
                        <a:t>3 للبنين – 2 للبنات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/>
                        <a:t>مسارين للبنين</a:t>
                      </a:r>
                      <a:r>
                        <a:rPr lang="ar-SA" sz="2000" b="0" baseline="0" dirty="0" smtClean="0"/>
                        <a:t> والبنات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/>
                        <a:t>3 مسارات للبنين والبنات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8899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 smtClean="0">
                          <a:solidFill>
                            <a:schemeClr val="bg1"/>
                          </a:solidFill>
                        </a:rPr>
                        <a:t>الأعباء الدراسية </a:t>
                      </a:r>
                      <a:endParaRPr lang="ar-SA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658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/>
                        <a:t>مرتفعة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AC2C8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/>
                        <a:t>منخفضة جداً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AC2C8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/>
                        <a:t>منخفضة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AC2C8">
                        <a:alpha val="40000"/>
                      </a:srgbClr>
                    </a:solidFill>
                  </a:tcPr>
                </a:tc>
              </a:tr>
              <a:tr h="1418843">
                <a:tc>
                  <a:txBody>
                    <a:bodyPr/>
                    <a:lstStyle/>
                    <a:p>
                      <a:pPr algn="ctr" rtl="1"/>
                      <a:endParaRPr lang="ar-SA" sz="1800" b="1" kern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rtl="1"/>
                      <a:r>
                        <a:rPr lang="ar-SA" sz="1800" b="1" kern="1200" dirty="0" smtClean="0">
                          <a:solidFill>
                            <a:schemeClr val="bg1"/>
                          </a:solidFill>
                        </a:rPr>
                        <a:t>المعدل التراكمي</a:t>
                      </a:r>
                      <a:endParaRPr lang="ar-SA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658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000" b="0" dirty="0" smtClean="0"/>
                    </a:p>
                    <a:p>
                      <a:pPr algn="ctr" rtl="1"/>
                      <a:r>
                        <a:rPr lang="ar-SA" sz="2000" b="0" dirty="0" smtClean="0"/>
                        <a:t>يبدأ من السنة الدراسية الثانية بنسبة ثابتة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000" b="0" dirty="0" smtClean="0"/>
                    </a:p>
                    <a:p>
                      <a:pPr algn="ctr" rtl="1"/>
                      <a:r>
                        <a:rPr lang="ar-SA" sz="2000" b="0" dirty="0" smtClean="0"/>
                        <a:t>يبدأ من الفصل الدراسي الأول بنسبة واحدة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/>
                        <a:t>يبدأ من السنة الدراسية الأولى بالتدرج النسبي</a:t>
                      </a:r>
                    </a:p>
                    <a:p>
                      <a:pPr algn="ctr" rtl="1"/>
                      <a:r>
                        <a:rPr lang="ar-SA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 </a:t>
                      </a:r>
                      <a:r>
                        <a:rPr lang="ar-SA" sz="1800" b="1" i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25% للأولى</a:t>
                      </a:r>
                    </a:p>
                    <a:p>
                      <a:pPr algn="ctr" rtl="1"/>
                      <a:r>
                        <a:rPr lang="ar-SA" sz="1800" b="1" i="0" dirty="0" smtClean="0">
                          <a:solidFill>
                            <a:srgbClr val="002060"/>
                          </a:solidFill>
                        </a:rPr>
                        <a:t>  35% للثانية</a:t>
                      </a:r>
                    </a:p>
                    <a:p>
                      <a:pPr algn="ctr" rtl="1"/>
                      <a:r>
                        <a:rPr lang="ar-SA" sz="1800" b="1" i="0" dirty="0" smtClean="0">
                          <a:solidFill>
                            <a:srgbClr val="002060"/>
                          </a:solidFill>
                        </a:rPr>
                        <a:t> 40% للثالثة</a:t>
                      </a:r>
                      <a:endParaRPr lang="ar-SA" sz="1800" b="1" i="0" dirty="0">
                        <a:solidFill>
                          <a:srgbClr val="002060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52668">
                <a:tc>
                  <a:txBody>
                    <a:bodyPr/>
                    <a:lstStyle/>
                    <a:p>
                      <a:pPr algn="ctr" rtl="1"/>
                      <a:endParaRPr lang="ar-SA" sz="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r>
                        <a:rPr lang="ar-SA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المواد الاختيارية</a:t>
                      </a:r>
                    </a:p>
                  </a:txBody>
                  <a:tcPr>
                    <a:solidFill>
                      <a:srgbClr val="2658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b="0" dirty="0" smtClean="0">
                        <a:cs typeface="+mj-cs"/>
                      </a:endParaRPr>
                    </a:p>
                    <a:p>
                      <a:pPr algn="ctr" rtl="1"/>
                      <a:r>
                        <a:rPr lang="ar-SA" sz="2000" b="0" dirty="0" smtClean="0">
                          <a:cs typeface="+mj-cs"/>
                        </a:rPr>
                        <a:t>لا يوجد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AC2C8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b="0" dirty="0" smtClean="0">
                        <a:cs typeface="+mj-cs"/>
                      </a:endParaRPr>
                    </a:p>
                    <a:p>
                      <a:pPr algn="ctr" rtl="1"/>
                      <a:r>
                        <a:rPr lang="ar-SA" sz="2000" b="0" dirty="0" smtClean="0">
                          <a:cs typeface="+mj-cs"/>
                        </a:rPr>
                        <a:t>يوجد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AC2C8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b="0" dirty="0" smtClean="0">
                        <a:cs typeface="+mj-cs"/>
                      </a:endParaRPr>
                    </a:p>
                    <a:p>
                      <a:pPr algn="ctr" rtl="1"/>
                      <a:r>
                        <a:rPr lang="ar-SA" sz="2000" b="0" dirty="0" smtClean="0">
                          <a:cs typeface="+mj-cs"/>
                        </a:rPr>
                        <a:t>لا يوجد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AC2C8">
                        <a:alpha val="40000"/>
                      </a:srgbClr>
                    </a:solidFill>
                  </a:tcPr>
                </a:tc>
              </a:tr>
              <a:tr h="631614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تسريع</a:t>
                      </a:r>
                      <a:r>
                        <a:rPr lang="ar-SA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التخرج</a:t>
                      </a:r>
                      <a:endParaRPr lang="ar-SA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658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لا يوجد</a:t>
                      </a:r>
                      <a:endParaRPr lang="ar-SA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CDCF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يوجد</a:t>
                      </a:r>
                      <a:endParaRPr lang="ar-SA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CDCF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لا يوجد </a:t>
                      </a: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CDCF4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 bwMode="auto">
          <a:xfrm>
            <a:off x="0" y="0"/>
            <a:ext cx="9144000" cy="785794"/>
          </a:xfrm>
          <a:prstGeom prst="rect">
            <a:avLst/>
          </a:prstGeom>
          <a:solidFill>
            <a:srgbClr val="00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AL-Mohanad Bold" pitchFamily="2" charset="-78"/>
              </a:rPr>
              <a:t>الفرق بين النظام السنوي ونظام المقررات والنظام الفصلي (2)</a:t>
            </a:r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214282" y="928671"/>
          <a:ext cx="8643999" cy="5744616"/>
        </p:xfrm>
        <a:graphic>
          <a:graphicData uri="http://schemas.openxmlformats.org/drawingml/2006/table">
            <a:tbl>
              <a:tblPr rtl="1" firstRow="1" bandRow="1">
                <a:tableStyleId>{3C2FFA5D-87B4-456A-9821-1D502468CF0F}</a:tableStyleId>
              </a:tblPr>
              <a:tblGrid>
                <a:gridCol w="1531371"/>
                <a:gridCol w="2255490"/>
                <a:gridCol w="2287941"/>
                <a:gridCol w="2569197"/>
              </a:tblGrid>
              <a:tr h="383429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مجال المقارنة</a:t>
                      </a:r>
                      <a:endParaRPr lang="ar-SA" sz="2000" b="1" dirty="0">
                        <a:cs typeface="+mj-cs"/>
                      </a:endParaRPr>
                    </a:p>
                  </a:txBody>
                  <a:tcPr>
                    <a:solidFill>
                      <a:srgbClr val="2658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النظام السنوي</a:t>
                      </a:r>
                      <a:endParaRPr lang="ar-SA" sz="2000" b="1" dirty="0">
                        <a:cs typeface="+mj-cs"/>
                      </a:endParaRPr>
                    </a:p>
                  </a:txBody>
                  <a:tcPr>
                    <a:solidFill>
                      <a:srgbClr val="2658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نظام</a:t>
                      </a:r>
                      <a:r>
                        <a:rPr lang="ar-SA" sz="2000" baseline="0" dirty="0" smtClean="0"/>
                        <a:t> المقررات</a:t>
                      </a:r>
                      <a:endParaRPr lang="ar-SA" sz="2000" b="1" dirty="0">
                        <a:cs typeface="+mj-cs"/>
                      </a:endParaRPr>
                    </a:p>
                  </a:txBody>
                  <a:tcPr>
                    <a:solidFill>
                      <a:srgbClr val="2658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النظام الفصلي</a:t>
                      </a:r>
                      <a:endParaRPr lang="ar-SA" sz="2000" b="1" dirty="0">
                        <a:cs typeface="+mj-cs"/>
                      </a:endParaRPr>
                    </a:p>
                  </a:txBody>
                  <a:tcPr>
                    <a:solidFill>
                      <a:srgbClr val="26585C"/>
                    </a:solidFill>
                  </a:tcPr>
                </a:tc>
              </a:tr>
              <a:tr h="1415739">
                <a:tc>
                  <a:txBody>
                    <a:bodyPr/>
                    <a:lstStyle/>
                    <a:p>
                      <a:pPr algn="ctr" rtl="1"/>
                      <a:endParaRPr lang="ar-SA" sz="1800" b="1" kern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rtl="1"/>
                      <a:r>
                        <a:rPr lang="ar-SA" sz="1800" b="1" kern="1200" dirty="0" smtClean="0">
                          <a:solidFill>
                            <a:schemeClr val="bg1"/>
                          </a:solidFill>
                        </a:rPr>
                        <a:t>توزيع الدرجات الكلية على الفصل الدراسي الواحد</a:t>
                      </a:r>
                      <a:endParaRPr lang="ar-SA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658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0" dirty="0" smtClean="0"/>
                        <a:t>50 درجة لكل فصل دراسي</a:t>
                      </a:r>
                    </a:p>
                    <a:p>
                      <a:pPr algn="ctr" rtl="1"/>
                      <a:r>
                        <a:rPr lang="ar-SA" b="0" dirty="0" smtClean="0"/>
                        <a:t>(20 درجة لأعمال السنة/</a:t>
                      </a:r>
                    </a:p>
                    <a:p>
                      <a:pPr algn="ctr" rtl="1"/>
                      <a:r>
                        <a:rPr lang="ar-SA" b="0" dirty="0" smtClean="0"/>
                        <a:t>30</a:t>
                      </a:r>
                      <a:r>
                        <a:rPr lang="ar-SA" b="0" baseline="0" dirty="0" smtClean="0"/>
                        <a:t> درجة للاختبار النهائي</a:t>
                      </a:r>
                      <a:r>
                        <a:rPr lang="ar-SA" b="0" dirty="0" smtClean="0"/>
                        <a:t>)</a:t>
                      </a:r>
                      <a:endParaRPr lang="ar-SA" b="0" dirty="0" smtClean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AC2C8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0" dirty="0" smtClean="0"/>
                        <a:t>100 درجة لكل فصل دراسي</a:t>
                      </a:r>
                    </a:p>
                    <a:p>
                      <a:pPr algn="ctr" rtl="1"/>
                      <a:r>
                        <a:rPr lang="ar-SA" b="0" dirty="0" smtClean="0"/>
                        <a:t>50 درجة لأعمال الفصل أو المستوى</a:t>
                      </a:r>
                    </a:p>
                    <a:p>
                      <a:pPr algn="ctr" rtl="1"/>
                      <a:r>
                        <a:rPr lang="ar-SA" b="0" dirty="0" smtClean="0"/>
                        <a:t>50 درجة للاختبار النهائي</a:t>
                      </a:r>
                      <a:endParaRPr lang="ar-SA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AC2C8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0" dirty="0" smtClean="0"/>
                        <a:t>100 درجة لكل فصل دراسي</a:t>
                      </a:r>
                    </a:p>
                    <a:p>
                      <a:pPr algn="ctr" rtl="1"/>
                      <a:r>
                        <a:rPr lang="ar-SA" b="0" dirty="0" smtClean="0"/>
                        <a:t>50 درجة لأعمال الفصل أو المستوى</a:t>
                      </a:r>
                    </a:p>
                    <a:p>
                      <a:pPr algn="ctr" rtl="1"/>
                      <a:r>
                        <a:rPr lang="ar-SA" b="0" dirty="0" smtClean="0"/>
                        <a:t>50 درجة للاختبار النهائي</a:t>
                      </a:r>
                      <a:endParaRPr lang="ar-SA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AC2C8">
                        <a:alpha val="40000"/>
                      </a:srgbClr>
                    </a:solidFill>
                  </a:tcPr>
                </a:tc>
              </a:tr>
              <a:tr h="1415739">
                <a:tc>
                  <a:txBody>
                    <a:bodyPr/>
                    <a:lstStyle/>
                    <a:p>
                      <a:pPr algn="ctr" rtl="1"/>
                      <a:endParaRPr lang="ar-SA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r>
                        <a:rPr lang="ar-SA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الحد الأدنى للنجاح في المادة</a:t>
                      </a:r>
                    </a:p>
                  </a:txBody>
                  <a:tcPr>
                    <a:solidFill>
                      <a:srgbClr val="2658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الحصول على النهاية الصغرى للنجاح (50) درجة في نهاية العام بشرط حضور الطالب/ة الاختبار</a:t>
                      </a:r>
                      <a:r>
                        <a:rPr lang="ar-SA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النهائي للمادة</a:t>
                      </a:r>
                      <a:endParaRPr lang="ar-SA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0" dirty="0" smtClean="0">
                          <a:cs typeface="+mj-cs"/>
                        </a:rPr>
                        <a:t>الحصول على النهاية الصغرى للنجاح (50) درجة بشرط حضور الطالب/ة الاختبار</a:t>
                      </a:r>
                      <a:r>
                        <a:rPr lang="ar-SA" b="0" baseline="0" dirty="0" smtClean="0">
                          <a:cs typeface="+mj-cs"/>
                        </a:rPr>
                        <a:t> النهائي للمادة</a:t>
                      </a:r>
                      <a:endParaRPr lang="ar-SA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0" dirty="0" smtClean="0">
                          <a:cs typeface="+mj-cs"/>
                        </a:rPr>
                        <a:t>الحصول على النهاية الصغرى للنجاح (50) درجة بشرط حصول</a:t>
                      </a:r>
                      <a:r>
                        <a:rPr lang="ar-SA" b="0" baseline="0" dirty="0" smtClean="0">
                          <a:cs typeface="+mj-cs"/>
                        </a:rPr>
                        <a:t> الطالب/ة على 20% من درجة الاختبار النهائي للمادة</a:t>
                      </a:r>
                      <a:endParaRPr lang="ar-SA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9386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الدور الثاني</a:t>
                      </a:r>
                    </a:p>
                  </a:txBody>
                  <a:tcPr>
                    <a:solidFill>
                      <a:srgbClr val="2658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0" dirty="0" smtClean="0">
                          <a:cs typeface="+mj-cs"/>
                        </a:rPr>
                        <a:t>يوجد دور ثاني نهاية العام</a:t>
                      </a:r>
                      <a:r>
                        <a:rPr lang="ar-SA" b="0" baseline="0" dirty="0" smtClean="0">
                          <a:cs typeface="+mj-cs"/>
                        </a:rPr>
                        <a:t> الدراسي</a:t>
                      </a:r>
                      <a:endParaRPr lang="ar-SA" b="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AC2C8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0" dirty="0" smtClean="0">
                          <a:cs typeface="+mj-cs"/>
                        </a:rPr>
                        <a:t>لا يوجد</a:t>
                      </a:r>
                      <a:endParaRPr lang="ar-SA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AC2C8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0" dirty="0" smtClean="0">
                          <a:cs typeface="+mj-cs"/>
                        </a:rPr>
                        <a:t>يوجد دور ثاني لكل فصل دراسي</a:t>
                      </a:r>
                      <a:endParaRPr lang="ar-SA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AC2C8">
                        <a:alpha val="40000"/>
                      </a:srgbClr>
                    </a:solidFill>
                  </a:tcPr>
                </a:tc>
              </a:tr>
              <a:tr h="619386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اختبار</a:t>
                      </a:r>
                      <a:r>
                        <a:rPr lang="ar-SA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المواد المحمولة</a:t>
                      </a:r>
                      <a:endParaRPr lang="ar-SA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658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0" dirty="0" smtClean="0">
                          <a:cs typeface="+mj-cs"/>
                        </a:rPr>
                        <a:t>لا يوجد</a:t>
                      </a:r>
                      <a:endParaRPr lang="ar-SA" b="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0" dirty="0" smtClean="0">
                          <a:cs typeface="+mj-cs"/>
                        </a:rPr>
                        <a:t>يوجد قبل الاختبارات النهائية في كل فصل دراسي</a:t>
                      </a:r>
                      <a:endParaRPr lang="ar-SA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0" dirty="0" smtClean="0">
                          <a:cs typeface="+mj-cs"/>
                        </a:rPr>
                        <a:t>يوجد بداية كل عام دراسي</a:t>
                      </a:r>
                      <a:endParaRPr lang="ar-SA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3935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الفصل الصيفي</a:t>
                      </a:r>
                    </a:p>
                  </a:txBody>
                  <a:tcPr>
                    <a:solidFill>
                      <a:srgbClr val="2658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0" dirty="0" smtClean="0">
                          <a:cs typeface="+mj-cs"/>
                        </a:rPr>
                        <a:t>لا</a:t>
                      </a:r>
                      <a:r>
                        <a:rPr lang="ar-SA" b="0" baseline="0" dirty="0" smtClean="0">
                          <a:cs typeface="+mj-cs"/>
                        </a:rPr>
                        <a:t> يوجد</a:t>
                      </a:r>
                      <a:endParaRPr lang="ar-SA" b="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AC2C8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0" dirty="0" smtClean="0">
                          <a:cs typeface="+mj-cs"/>
                        </a:rPr>
                        <a:t>يوجد </a:t>
                      </a:r>
                      <a:endParaRPr lang="ar-SA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AC2C8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0" dirty="0" smtClean="0">
                          <a:cs typeface="+mj-cs"/>
                        </a:rPr>
                        <a:t>يوجد للمتعثرين</a:t>
                      </a:r>
                      <a:endParaRPr lang="ar-SA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AC2C8">
                        <a:alpha val="40000"/>
                      </a:srgbClr>
                    </a:solidFill>
                  </a:tcPr>
                </a:tc>
              </a:tr>
              <a:tr h="353935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الانتساب الكلي</a:t>
                      </a:r>
                    </a:p>
                  </a:txBody>
                  <a:tcPr>
                    <a:solidFill>
                      <a:srgbClr val="2658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0" dirty="0" smtClean="0">
                          <a:cs typeface="+mj-cs"/>
                        </a:rPr>
                        <a:t>يوجد</a:t>
                      </a:r>
                      <a:endParaRPr lang="ar-SA" b="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0" dirty="0" smtClean="0">
                          <a:cs typeface="+mj-cs"/>
                        </a:rPr>
                        <a:t>لا يوجد</a:t>
                      </a:r>
                      <a:endParaRPr lang="ar-SA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0" dirty="0" smtClean="0">
                          <a:cs typeface="+mj-cs"/>
                        </a:rPr>
                        <a:t>يوجد</a:t>
                      </a:r>
                      <a:endParaRPr lang="ar-SA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0616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الانتساب الجزئي</a:t>
                      </a:r>
                    </a:p>
                  </a:txBody>
                  <a:tcPr>
                    <a:solidFill>
                      <a:srgbClr val="2658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0" dirty="0" smtClean="0">
                          <a:cs typeface="+mj-cs"/>
                        </a:rPr>
                        <a:t>لا يوجد</a:t>
                      </a:r>
                      <a:endParaRPr lang="ar-SA" b="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AC2C8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0" dirty="0" smtClean="0">
                          <a:cs typeface="+mj-cs"/>
                        </a:rPr>
                        <a:t>لا يوجد</a:t>
                      </a:r>
                      <a:endParaRPr lang="ar-SA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AC2C8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0" dirty="0" smtClean="0">
                          <a:cs typeface="+mj-cs"/>
                        </a:rPr>
                        <a:t>لا يوجد</a:t>
                      </a:r>
                      <a:endParaRPr lang="ar-SA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AC2C8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 bwMode="auto">
          <a:xfrm>
            <a:off x="3643306" y="285728"/>
            <a:ext cx="5286380" cy="857256"/>
          </a:xfrm>
          <a:prstGeom prst="rect">
            <a:avLst/>
          </a:prstGeom>
          <a:solidFill>
            <a:srgbClr val="00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AL-Mohanad Bold" pitchFamily="2" charset="-78"/>
              </a:rPr>
              <a:t>ملامح التطوير في لمشروع</a:t>
            </a:r>
          </a:p>
        </p:txBody>
      </p:sp>
      <p:sp>
        <p:nvSpPr>
          <p:cNvPr id="5" name="مستطيل مستدير الزوايا 4"/>
          <p:cNvSpPr/>
          <p:nvPr/>
        </p:nvSpPr>
        <p:spPr bwMode="auto">
          <a:xfrm>
            <a:off x="5643570" y="1500174"/>
            <a:ext cx="3200416" cy="642942"/>
          </a:xfrm>
          <a:prstGeom prst="roundRect">
            <a:avLst/>
          </a:prstGeom>
          <a:gradFill flip="none" rotWithShape="1">
            <a:gsLst>
              <a:gs pos="0">
                <a:srgbClr val="003366">
                  <a:tint val="66000"/>
                  <a:satMod val="160000"/>
                </a:srgbClr>
              </a:gs>
              <a:gs pos="50000">
                <a:srgbClr val="003366">
                  <a:tint val="44500"/>
                  <a:satMod val="160000"/>
                </a:srgbClr>
              </a:gs>
              <a:gs pos="100000">
                <a:srgbClr val="0033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/>
                <a:cs typeface="Times New Roman"/>
              </a:rPr>
              <a:t>√ </a:t>
            </a:r>
            <a:r>
              <a:rPr lang="ar-SA" sz="2800" b="1" dirty="0" smtClean="0">
                <a:solidFill>
                  <a:schemeClr val="bg1"/>
                </a:solidFill>
                <a:latin typeface="Arial" pitchFamily="34" charset="0"/>
                <a:cs typeface="AL-Mohanad Bold" pitchFamily="2" charset="-78"/>
              </a:rPr>
              <a:t>مواءمة الخطة الدراسية</a:t>
            </a:r>
            <a:endParaRPr kumimoji="0" lang="ar-SA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L-Mohanad Bold" pitchFamily="2" charset="-78"/>
            </a:endParaRPr>
          </a:p>
        </p:txBody>
      </p:sp>
      <p:cxnSp>
        <p:nvCxnSpPr>
          <p:cNvPr id="6" name="رابط كسهم مستقيم 5"/>
          <p:cNvCxnSpPr/>
          <p:nvPr/>
        </p:nvCxnSpPr>
        <p:spPr bwMode="auto">
          <a:xfrm rot="10800000">
            <a:off x="3701158" y="1787514"/>
            <a:ext cx="1944000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مستطيل مستدير الزوايا 6"/>
          <p:cNvSpPr/>
          <p:nvPr/>
        </p:nvSpPr>
        <p:spPr bwMode="auto">
          <a:xfrm>
            <a:off x="214282" y="1500174"/>
            <a:ext cx="3357586" cy="64294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cs typeface="AL-Mohanad Bold" pitchFamily="2" charset="-78"/>
              </a:rPr>
              <a:t>إعادة الهيكلة وتخفيض عدد المواد</a:t>
            </a:r>
          </a:p>
        </p:txBody>
      </p:sp>
      <p:graphicFrame>
        <p:nvGraphicFramePr>
          <p:cNvPr id="8" name="جدول 7"/>
          <p:cNvGraphicFramePr>
            <a:graphicFrameLocks noGrp="1"/>
          </p:cNvGraphicFramePr>
          <p:nvPr/>
        </p:nvGraphicFramePr>
        <p:xfrm>
          <a:off x="142844" y="3000372"/>
          <a:ext cx="8786876" cy="295656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3038948"/>
                <a:gridCol w="1693706"/>
                <a:gridCol w="1857503"/>
                <a:gridCol w="2196719"/>
              </a:tblGrid>
              <a:tr h="876404">
                <a:tc rowSpan="2">
                  <a:txBody>
                    <a:bodyPr/>
                    <a:lstStyle/>
                    <a:p>
                      <a:pPr algn="ctr" rtl="1"/>
                      <a:endParaRPr lang="ar-SA" sz="3200" dirty="0" smtClean="0"/>
                    </a:p>
                    <a:p>
                      <a:pPr algn="ctr" rtl="1"/>
                      <a:r>
                        <a:rPr lang="ar-SA" sz="3200" dirty="0" smtClean="0"/>
                        <a:t>الفصول</a:t>
                      </a:r>
                      <a:r>
                        <a:rPr lang="ar-SA" sz="3200" baseline="0" dirty="0" smtClean="0"/>
                        <a:t> الدراسية</a:t>
                      </a:r>
                      <a:endParaRPr lang="ar-SA" sz="3200" dirty="0">
                        <a:solidFill>
                          <a:schemeClr val="bg1"/>
                        </a:solidFill>
                        <a:cs typeface="AL-Mohanad Bold" pitchFamily="2" charset="-78"/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عدد المواد الدراسية الفصلية</a:t>
                      </a:r>
                      <a:endParaRPr lang="ar-SA" sz="3200" dirty="0">
                        <a:solidFill>
                          <a:schemeClr val="bg1"/>
                        </a:solidFill>
                        <a:cs typeface="AL-Mohanad Bold" pitchFamily="2" charset="-78"/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dirty="0">
                        <a:solidFill>
                          <a:schemeClr val="accent6">
                            <a:lumMod val="75000"/>
                          </a:schemeClr>
                        </a:solidFill>
                        <a:cs typeface="AL-Mohanad Bold" pitchFamily="2" charset="-78"/>
                      </a:endParaRPr>
                    </a:p>
                  </a:txBody>
                  <a:tcPr>
                    <a:solidFill>
                      <a:srgbClr val="0099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3200" dirty="0" smtClean="0"/>
                    </a:p>
                    <a:p>
                      <a:pPr algn="ctr" rtl="1"/>
                      <a:r>
                        <a:rPr lang="ar-SA" sz="3200" dirty="0" smtClean="0"/>
                        <a:t>مقدار التخفيض</a:t>
                      </a:r>
                      <a:endParaRPr lang="ar-SA" sz="3200" dirty="0">
                        <a:solidFill>
                          <a:schemeClr val="bg1"/>
                        </a:solidFill>
                        <a:cs typeface="AL-Mohanad Bold" pitchFamily="2" charset="-78"/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</a:tr>
              <a:tr h="790588">
                <a:tc vMerge="1">
                  <a:txBody>
                    <a:bodyPr/>
                    <a:lstStyle/>
                    <a:p>
                      <a:pPr rtl="1">
                        <a:buFont typeface="Wingdings" pitchFamily="2" charset="2"/>
                        <a:buNone/>
                      </a:pPr>
                      <a:endParaRPr lang="ar-SA" sz="2800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>
                    <a:solidFill>
                      <a:srgbClr val="CDFF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buFont typeface="Wingdings" pitchFamily="2" charset="2"/>
                        <a:buNone/>
                      </a:pPr>
                      <a:r>
                        <a:rPr lang="ar-SA" sz="2800" kern="1200" baseline="0" dirty="0" smtClean="0"/>
                        <a:t>في النظام السنوي</a:t>
                      </a:r>
                      <a:endParaRPr lang="ar-SA" sz="2800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buFont typeface="Wingdings" pitchFamily="2" charset="2"/>
                        <a:buNone/>
                      </a:pPr>
                      <a:r>
                        <a:rPr lang="ar-SA" sz="2800" kern="1200" baseline="0" dirty="0" smtClean="0"/>
                        <a:t>في النظام الفصلي</a:t>
                      </a:r>
                      <a:endParaRPr lang="ar-SA" sz="2800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>
                        <a:buFont typeface="Wingdings" pitchFamily="2" charset="2"/>
                        <a:buNone/>
                      </a:pPr>
                      <a:endParaRPr lang="ar-SA" sz="2800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>
                    <a:solidFill>
                      <a:srgbClr val="CDFFE6"/>
                    </a:solidFill>
                  </a:tcPr>
                </a:tc>
              </a:tr>
              <a:tr h="77624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ar-SA" sz="2800" kern="1200" baseline="0" dirty="0" smtClean="0"/>
                        <a:t>فصول الأول ثانوي</a:t>
                      </a:r>
                    </a:p>
                    <a:p>
                      <a:pPr algn="ctr" rtl="1">
                        <a:buFont typeface="Wingdings" pitchFamily="2" charset="2"/>
                        <a:buNone/>
                      </a:pPr>
                      <a:endParaRPr lang="ar-SA" sz="2800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buFont typeface="Wingdings" pitchFamily="2" charset="2"/>
                        <a:buNone/>
                      </a:pPr>
                      <a:r>
                        <a:rPr lang="ar-SA" sz="2800" kern="1200" baseline="0" dirty="0" smtClean="0"/>
                        <a:t>21</a:t>
                      </a:r>
                      <a:endParaRPr lang="ar-SA" sz="2800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buFont typeface="Wingdings" pitchFamily="2" charset="2"/>
                        <a:buNone/>
                      </a:pPr>
                      <a:r>
                        <a:rPr lang="ar-SA" sz="2800" kern="1200" baseline="0" dirty="0" smtClean="0"/>
                        <a:t>14</a:t>
                      </a:r>
                      <a:endParaRPr lang="ar-SA" sz="2800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buFont typeface="Wingdings" pitchFamily="2" charset="2"/>
                        <a:buNone/>
                      </a:pPr>
                      <a:r>
                        <a:rPr lang="ar-SA" sz="2800" kern="1200" baseline="0" dirty="0" smtClean="0"/>
                        <a:t>7 مواد</a:t>
                      </a:r>
                      <a:endParaRPr lang="ar-SA" sz="2800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مستطيل 8"/>
          <p:cNvSpPr/>
          <p:nvPr/>
        </p:nvSpPr>
        <p:spPr bwMode="auto">
          <a:xfrm>
            <a:off x="285720" y="2357430"/>
            <a:ext cx="8429684" cy="500066"/>
          </a:xfrm>
          <a:prstGeom prst="rect">
            <a:avLst/>
          </a:prstGeom>
          <a:gradFill flip="none" rotWithShape="1">
            <a:gsLst>
              <a:gs pos="0">
                <a:srgbClr val="3399FF">
                  <a:shade val="30000"/>
                  <a:satMod val="115000"/>
                </a:srgbClr>
              </a:gs>
              <a:gs pos="50000">
                <a:srgbClr val="3399FF">
                  <a:shade val="67500"/>
                  <a:satMod val="115000"/>
                </a:srgbClr>
              </a:gs>
              <a:gs pos="100000">
                <a:srgbClr val="3399FF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L-Mohanad Bold" pitchFamily="2" charset="-78"/>
              </a:rPr>
              <a:t>مقارنة بين عدد المواد الدراسية في النظام</a:t>
            </a:r>
            <a:r>
              <a:rPr kumimoji="0" lang="ar-SA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cs typeface="AL-Mohanad Bold" pitchFamily="2" charset="-78"/>
              </a:rPr>
              <a:t> السنوي وفي النظام الفصلي للتعليم الثانوي</a:t>
            </a: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L-Mohanad Bold" pitchFamily="2" charset="-78"/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1475656" y="6021288"/>
            <a:ext cx="6429420" cy="500066"/>
          </a:xfrm>
          <a:prstGeom prst="rect">
            <a:avLst/>
          </a:prstGeom>
          <a:solidFill>
            <a:srgbClr val="FFCC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L-Mohanad Bold" pitchFamily="2" charset="-78"/>
              </a:rPr>
              <a:t>استمرار تقليص الأعباء الدراسية مع تقدم الفصول الدراسية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251519" y="1196752"/>
          <a:ext cx="8731836" cy="5112567"/>
        </p:xfrm>
        <a:graphic>
          <a:graphicData uri="http://schemas.openxmlformats.org/drawingml/2006/table">
            <a:tbl>
              <a:tblPr rtl="1"/>
              <a:tblGrid>
                <a:gridCol w="4595532"/>
                <a:gridCol w="1378768"/>
                <a:gridCol w="1378768"/>
                <a:gridCol w="1378768"/>
              </a:tblGrid>
              <a:tr h="645497"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Calibri"/>
                          <a:ea typeface="Times New Roman"/>
                          <a:cs typeface="Arial"/>
                        </a:rPr>
                        <a:t>الصف الدراسي</a:t>
                      </a:r>
                      <a:endParaRPr lang="en-US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Arial"/>
                        </a:rPr>
                        <a:t>عدد المواد الدراسية الفصلية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545777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Arial"/>
                        </a:rPr>
                        <a:t>الحالية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Arial"/>
                        </a:rPr>
                        <a:t>الجديدة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545777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Arial"/>
                        </a:rPr>
                        <a:t>بنين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Arial"/>
                        </a:rPr>
                        <a:t>بنات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Arial"/>
                        </a:rPr>
                        <a:t>بنين /بنات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82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Arial"/>
                        </a:rPr>
                        <a:t>الأول ثانوي 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Arial"/>
                        </a:rPr>
                        <a:t>21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Arial"/>
                        </a:rPr>
                        <a:t>20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Arial"/>
                        </a:rPr>
                        <a:t>14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10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Calibri"/>
                          <a:ea typeface="Times New Roman"/>
                          <a:cs typeface="Arial"/>
                        </a:rPr>
                        <a:t>الثاني والثالث </a:t>
                      </a:r>
                      <a:r>
                        <a:rPr lang="ar-SA" sz="1800" b="1" dirty="0" err="1" smtClean="0">
                          <a:latin typeface="Calibri"/>
                          <a:ea typeface="Times New Roman"/>
                          <a:cs typeface="Arial"/>
                        </a:rPr>
                        <a:t>ثانوي</a:t>
                      </a:r>
                      <a:r>
                        <a:rPr lang="ar-SA" sz="1800" b="1" baseline="0" dirty="0" err="1" smtClean="0"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ar-SA" sz="1800" b="1" baseline="0" dirty="0" smtClean="0">
                          <a:latin typeface="Calibri"/>
                          <a:ea typeface="Times New Roman"/>
                          <a:cs typeface="Arial"/>
                        </a:rPr>
                        <a:t>– المسار الادبي 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baseline="0" dirty="0" smtClean="0">
                          <a:latin typeface="Calibri"/>
                          <a:ea typeface="Times New Roman"/>
                          <a:cs typeface="Arial"/>
                        </a:rPr>
                        <a:t>( العلوم الشرعيه </a:t>
                      </a:r>
                      <a:r>
                        <a:rPr lang="ar-SA" sz="1800" b="1" baseline="0" dirty="0" err="1" smtClean="0">
                          <a:latin typeface="Calibri"/>
                          <a:ea typeface="Times New Roman"/>
                          <a:cs typeface="Arial"/>
                        </a:rPr>
                        <a:t>والعربية )</a:t>
                      </a:r>
                      <a:endParaRPr lang="en-US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latin typeface="Calibri"/>
                          <a:ea typeface="Times New Roman"/>
                          <a:cs typeface="Arial"/>
                        </a:rPr>
                        <a:t>16</a:t>
                      </a:r>
                      <a:endParaRPr lang="en-US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Arial"/>
                        </a:rPr>
                        <a:t>19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Arial"/>
                        </a:rPr>
                        <a:t>12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10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Calibri"/>
                          <a:ea typeface="Times New Roman"/>
                          <a:cs typeface="Arial"/>
                        </a:rPr>
                        <a:t>الثاني والثالث </a:t>
                      </a:r>
                      <a:r>
                        <a:rPr lang="ar-SA" sz="1800" b="1" dirty="0" smtClean="0">
                          <a:latin typeface="Calibri"/>
                          <a:ea typeface="Times New Roman"/>
                          <a:cs typeface="Arial"/>
                        </a:rPr>
                        <a:t>ثانوي-المسار الإداري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latin typeface="Calibri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ar-SA" sz="1800" b="1" baseline="0" dirty="0" smtClean="0">
                          <a:latin typeface="Calibri"/>
                          <a:ea typeface="Times New Roman"/>
                          <a:cs typeface="Arial"/>
                        </a:rPr>
                        <a:t> العلوم الادارية </a:t>
                      </a:r>
                      <a:r>
                        <a:rPr lang="ar-SA" sz="1800" b="1" baseline="0" dirty="0" err="1" smtClean="0">
                          <a:latin typeface="Calibri"/>
                          <a:ea typeface="Times New Roman"/>
                          <a:cs typeface="Arial"/>
                        </a:rPr>
                        <a:t>والاجتماعية )</a:t>
                      </a:r>
                      <a:endParaRPr lang="en-US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latin typeface="Calibri"/>
                          <a:ea typeface="Times New Roman"/>
                          <a:cs typeface="Arial"/>
                        </a:rPr>
                        <a:t>21</a:t>
                      </a:r>
                      <a:endParaRPr lang="en-US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Arial"/>
                        </a:rPr>
                        <a:t>21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Arial"/>
                        </a:rPr>
                        <a:t>12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82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Calibri"/>
                          <a:ea typeface="Times New Roman"/>
                          <a:cs typeface="Arial"/>
                        </a:rPr>
                        <a:t>الثاني والثالث </a:t>
                      </a:r>
                      <a:r>
                        <a:rPr lang="ar-SA" sz="1800" b="1" dirty="0" err="1">
                          <a:latin typeface="Calibri"/>
                          <a:ea typeface="Times New Roman"/>
                          <a:cs typeface="Arial"/>
                        </a:rPr>
                        <a:t>ثانوي </a:t>
                      </a:r>
                      <a:r>
                        <a:rPr lang="ar-SA" sz="1800" b="1" dirty="0" err="1" smtClean="0">
                          <a:latin typeface="Calibri"/>
                          <a:ea typeface="Times New Roman"/>
                          <a:cs typeface="Arial"/>
                        </a:rPr>
                        <a:t>–العلمي</a:t>
                      </a:r>
                      <a:r>
                        <a:rPr lang="ar-SA" sz="1800" b="1" baseline="0" dirty="0" err="1" smtClean="0"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ar-SA" sz="1800" b="1" baseline="0" dirty="0" smtClean="0">
                          <a:latin typeface="Calibri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ar-SA" sz="1800" b="1" dirty="0" smtClean="0">
                          <a:latin typeface="Calibri"/>
                          <a:ea typeface="Times New Roman"/>
                          <a:cs typeface="Arial"/>
                        </a:rPr>
                        <a:t>العلوم الطبيعية</a:t>
                      </a:r>
                      <a:r>
                        <a:rPr lang="ar-SA" sz="1800" b="1" dirty="0" err="1" smtClean="0">
                          <a:latin typeface="Calibri"/>
                          <a:ea typeface="Times New Roman"/>
                          <a:cs typeface="Arial"/>
                        </a:rPr>
                        <a:t>)</a:t>
                      </a:r>
                      <a:endParaRPr lang="en-US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Arial"/>
                        </a:rPr>
                        <a:t>12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Arial"/>
                        </a:rPr>
                        <a:t>17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Arial"/>
                        </a:rPr>
                        <a:t>12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82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Arial"/>
                        </a:rPr>
                        <a:t>الأول الثانوي (تحفيظ القران الكريم )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Arial"/>
                        </a:rPr>
                        <a:t>17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Arial"/>
                        </a:rPr>
                        <a:t>18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Arial"/>
                        </a:rPr>
                        <a:t>12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82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Calibri"/>
                          <a:ea typeface="Times New Roman"/>
                          <a:cs typeface="Arial"/>
                        </a:rPr>
                        <a:t>الثاني والثالث </a:t>
                      </a:r>
                      <a:r>
                        <a:rPr lang="ar-SA" sz="1800" b="1" dirty="0" err="1">
                          <a:latin typeface="Calibri"/>
                          <a:ea typeface="Times New Roman"/>
                          <a:cs typeface="Arial"/>
                        </a:rPr>
                        <a:t>ثانوي </a:t>
                      </a:r>
                      <a:r>
                        <a:rPr lang="ar-SA" sz="1800" b="1" dirty="0">
                          <a:latin typeface="Calibri"/>
                          <a:ea typeface="Times New Roman"/>
                          <a:cs typeface="Arial"/>
                        </a:rPr>
                        <a:t>( تحفيظ القران </a:t>
                      </a:r>
                      <a:r>
                        <a:rPr lang="ar-SA" sz="1800" b="1" dirty="0" err="1">
                          <a:latin typeface="Calibri"/>
                          <a:ea typeface="Times New Roman"/>
                          <a:cs typeface="Arial"/>
                        </a:rPr>
                        <a:t>الكريم )</a:t>
                      </a:r>
                      <a:endParaRPr lang="en-US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Arial"/>
                        </a:rPr>
                        <a:t>17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Arial"/>
                        </a:rPr>
                        <a:t>18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latin typeface="Calibri"/>
                          <a:ea typeface="Times New Roman"/>
                          <a:cs typeface="Arial"/>
                        </a:rPr>
                        <a:t>13</a:t>
                      </a:r>
                      <a:endParaRPr lang="en-US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مستطيل 5"/>
          <p:cNvSpPr/>
          <p:nvPr/>
        </p:nvSpPr>
        <p:spPr bwMode="auto">
          <a:xfrm>
            <a:off x="2267744" y="476672"/>
            <a:ext cx="6733950" cy="504056"/>
          </a:xfrm>
          <a:prstGeom prst="rect">
            <a:avLst/>
          </a:prstGeom>
          <a:solidFill>
            <a:srgbClr val="00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1600" b="1" dirty="0" smtClean="0">
                <a:solidFill>
                  <a:schemeClr val="bg1"/>
                </a:solidFill>
              </a:rPr>
              <a:t>اجمالي التغيير في أعداد المواد الدراسية عبر </a:t>
            </a:r>
            <a:r>
              <a:rPr lang="ar-SA" sz="1600" b="1" dirty="0" err="1" smtClean="0">
                <a:solidFill>
                  <a:schemeClr val="bg1"/>
                </a:solidFill>
              </a:rPr>
              <a:t>الصفوف </a:t>
            </a:r>
            <a:r>
              <a:rPr lang="ar-SA" sz="1600" b="1" dirty="0" smtClean="0">
                <a:solidFill>
                  <a:schemeClr val="bg1"/>
                </a:solidFill>
              </a:rPr>
              <a:t>/ الفصول الدراسية وفق </a:t>
            </a:r>
            <a:r>
              <a:rPr lang="ar-SA" sz="1600" b="1" dirty="0" err="1" smtClean="0">
                <a:solidFill>
                  <a:schemeClr val="bg1"/>
                </a:solidFill>
              </a:rPr>
              <a:t>الآتي :</a:t>
            </a:r>
            <a:endParaRPr lang="ar-SA" sz="1600" b="1" dirty="0" smtClean="0">
              <a:solidFill>
                <a:schemeClr val="bg1"/>
              </a:solidFill>
            </a:endParaRPr>
          </a:p>
          <a:p>
            <a:pPr algn="ctr"/>
            <a:endParaRPr lang="ar-SA" sz="36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AL-Mohanad Bold" pitchFamily="2" charset="-7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 bwMode="auto">
          <a:xfrm>
            <a:off x="3643306" y="285728"/>
            <a:ext cx="5286380" cy="857256"/>
          </a:xfrm>
          <a:prstGeom prst="rect">
            <a:avLst/>
          </a:prstGeom>
          <a:solidFill>
            <a:srgbClr val="00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AL-Mohanad Bold" pitchFamily="2" charset="-78"/>
              </a:rPr>
              <a:t>ملامح التطوير في لمشروع</a:t>
            </a:r>
          </a:p>
        </p:txBody>
      </p:sp>
      <p:sp>
        <p:nvSpPr>
          <p:cNvPr id="5" name="مستطيل مستدير الزوايا 4"/>
          <p:cNvSpPr/>
          <p:nvPr/>
        </p:nvSpPr>
        <p:spPr bwMode="auto">
          <a:xfrm>
            <a:off x="5652120" y="1268760"/>
            <a:ext cx="3200416" cy="642942"/>
          </a:xfrm>
          <a:prstGeom prst="roundRect">
            <a:avLst/>
          </a:prstGeom>
          <a:solidFill>
            <a:srgbClr val="003366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/>
                <a:cs typeface="Times New Roman"/>
              </a:rPr>
              <a:t>√ </a:t>
            </a:r>
            <a:r>
              <a:rPr lang="ar-SA" sz="2800" b="1" dirty="0" smtClean="0">
                <a:solidFill>
                  <a:schemeClr val="bg1"/>
                </a:solidFill>
                <a:latin typeface="Arial" pitchFamily="34" charset="0"/>
                <a:cs typeface="AL-Mohanad Bold" pitchFamily="2" charset="-78"/>
              </a:rPr>
              <a:t>مواءمة الخطة الدراسية</a:t>
            </a:r>
            <a:endParaRPr kumimoji="0" lang="ar-SA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L-Mohanad Bold" pitchFamily="2" charset="-78"/>
            </a:endParaRPr>
          </a:p>
        </p:txBody>
      </p:sp>
      <p:cxnSp>
        <p:nvCxnSpPr>
          <p:cNvPr id="6" name="رابط كسهم مستقيم 5"/>
          <p:cNvCxnSpPr/>
          <p:nvPr/>
        </p:nvCxnSpPr>
        <p:spPr bwMode="auto">
          <a:xfrm rot="10800000">
            <a:off x="3707904" y="1628800"/>
            <a:ext cx="1944000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مستطيل مستدير الزوايا 6"/>
          <p:cNvSpPr/>
          <p:nvPr/>
        </p:nvSpPr>
        <p:spPr bwMode="auto">
          <a:xfrm>
            <a:off x="251520" y="1340768"/>
            <a:ext cx="3357586" cy="64294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cs typeface="AL-Mohanad Bold" pitchFamily="2" charset="-78"/>
              </a:rPr>
              <a:t>إعادة الهيكلة وتخفيض عدد المواد</a:t>
            </a:r>
          </a:p>
        </p:txBody>
      </p:sp>
      <p:graphicFrame>
        <p:nvGraphicFramePr>
          <p:cNvPr id="11" name="جدول 10"/>
          <p:cNvGraphicFramePr>
            <a:graphicFrameLocks noGrp="1"/>
          </p:cNvGraphicFramePr>
          <p:nvPr/>
        </p:nvGraphicFramePr>
        <p:xfrm>
          <a:off x="4211960" y="2132856"/>
          <a:ext cx="4788056" cy="448056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4788056"/>
              </a:tblGrid>
              <a:tr h="793558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المواد الدراسية المشمولة في نطاق أعمال المشروع</a:t>
                      </a:r>
                      <a:endParaRPr lang="ar-SA" sz="2400" dirty="0">
                        <a:cs typeface="AL-Mohanad Bold" pitchFamily="2" charset="-78"/>
                      </a:endParaRPr>
                    </a:p>
                  </a:txBody>
                  <a:tcPr>
                    <a:solidFill>
                      <a:srgbClr val="3399FF"/>
                    </a:solidFill>
                  </a:tcPr>
                </a:tc>
              </a:tr>
              <a:tr h="44086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العلوم الشرعية</a:t>
                      </a:r>
                      <a:endParaRPr lang="ar-SA" sz="2400" b="1" dirty="0" smtClean="0">
                        <a:solidFill>
                          <a:srgbClr val="002060"/>
                        </a:solidFill>
                        <a:cs typeface="AL-Mohanad Bold" pitchFamily="2" charset="-78"/>
                      </a:endParaRPr>
                    </a:p>
                  </a:txBody>
                  <a:tcPr/>
                </a:tc>
              </a:tr>
              <a:tr h="44086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kern="1200" dirty="0" smtClean="0"/>
                        <a:t>اللغة العربية</a:t>
                      </a:r>
                      <a:endParaRPr lang="ar-SA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/>
                </a:tc>
              </a:tr>
              <a:tr h="44086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kern="1200" dirty="0" smtClean="0"/>
                        <a:t>الدراسات الاجتماعية والوطنية</a:t>
                      </a:r>
                      <a:endParaRPr lang="ar-SA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/>
                </a:tc>
              </a:tr>
              <a:tr h="44086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kern="1200" dirty="0" smtClean="0"/>
                        <a:t>مهارات البحث ومصادر المعلومات</a:t>
                      </a:r>
                      <a:endParaRPr lang="ar-SA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/>
                </a:tc>
              </a:tr>
              <a:tr h="44086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kern="1200" dirty="0" smtClean="0"/>
                        <a:t>التربية الأسرية والصحية</a:t>
                      </a:r>
                      <a:endParaRPr lang="ar-SA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/>
                </a:tc>
              </a:tr>
              <a:tr h="44086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kern="1200" dirty="0" smtClean="0"/>
                        <a:t>التربية البدنية والصحية</a:t>
                      </a:r>
                      <a:endParaRPr lang="ar-SA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/>
                </a:tc>
              </a:tr>
              <a:tr h="44086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kern="1200" dirty="0" smtClean="0"/>
                        <a:t>العلوم الإدارية</a:t>
                      </a:r>
                      <a:endParaRPr lang="ar-SA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/>
                </a:tc>
              </a:tr>
              <a:tr h="44086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kern="1200" dirty="0" smtClean="0"/>
                        <a:t>المهارات التطبيقية</a:t>
                      </a:r>
                      <a:endParaRPr lang="ar-SA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جدول 11"/>
          <p:cNvGraphicFramePr>
            <a:graphicFrameLocks noGrp="1"/>
          </p:cNvGraphicFramePr>
          <p:nvPr/>
        </p:nvGraphicFramePr>
        <p:xfrm>
          <a:off x="251520" y="2132856"/>
          <a:ext cx="3738578" cy="4270206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1869289"/>
                <a:gridCol w="1869289"/>
              </a:tblGrid>
              <a:tr h="955724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2400" kern="1200" dirty="0" smtClean="0"/>
                        <a:t>المواد الدراسية المكملة للخطة الدراسية</a:t>
                      </a:r>
                      <a:endParaRPr lang="ar-SA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530958">
                <a:tc>
                  <a:txBody>
                    <a:bodyPr/>
                    <a:lstStyle/>
                    <a:p>
                      <a:pPr algn="ctr" rtl="1"/>
                      <a:r>
                        <a:rPr lang="ar-SA" sz="2400" kern="1200" dirty="0" smtClean="0"/>
                        <a:t>العلوم</a:t>
                      </a:r>
                      <a:endParaRPr lang="ar-SA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2400" kern="1200" dirty="0" smtClean="0"/>
                        <a:t>مشروع تطوير العلوم والرياضيات</a:t>
                      </a:r>
                      <a:endParaRPr lang="ar-SA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/>
                </a:tc>
              </a:tr>
              <a:tr h="530958">
                <a:tc>
                  <a:txBody>
                    <a:bodyPr/>
                    <a:lstStyle/>
                    <a:p>
                      <a:pPr algn="ctr" rtl="1"/>
                      <a:r>
                        <a:rPr lang="ar-SA" sz="2400" kern="1200" dirty="0" smtClean="0"/>
                        <a:t>الرياضيات</a:t>
                      </a:r>
                      <a:endParaRPr lang="ar-SA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955724">
                <a:tc>
                  <a:txBody>
                    <a:bodyPr/>
                    <a:lstStyle/>
                    <a:p>
                      <a:pPr algn="ctr" rtl="1"/>
                      <a:endParaRPr lang="ar-SA" sz="1200" kern="1200" dirty="0" smtClean="0"/>
                    </a:p>
                    <a:p>
                      <a:pPr algn="ctr" rtl="1"/>
                      <a:r>
                        <a:rPr lang="ar-SA" sz="2400" kern="1200" dirty="0" smtClean="0"/>
                        <a:t>اللغة الانجليزية</a:t>
                      </a:r>
                      <a:endParaRPr lang="ar-SA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kern="1200" dirty="0" smtClean="0"/>
                        <a:t>مشروع تطوير اللغة الانجليزية</a:t>
                      </a:r>
                      <a:endParaRPr lang="ar-SA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/>
                </a:tc>
              </a:tr>
              <a:tr h="1170038">
                <a:tc>
                  <a:txBody>
                    <a:bodyPr/>
                    <a:lstStyle/>
                    <a:p>
                      <a:pPr algn="ctr" rtl="1"/>
                      <a:r>
                        <a:rPr lang="ar-SA" sz="2400" kern="1200" dirty="0" smtClean="0"/>
                        <a:t>الحاسب الآلي وتقنية المعلومات</a:t>
                      </a:r>
                      <a:endParaRPr lang="ar-SA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kern="1200" dirty="0" smtClean="0"/>
                        <a:t>مشروع تطوير الحاسب الآلي</a:t>
                      </a:r>
                      <a:endParaRPr lang="ar-SA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 bwMode="auto">
          <a:xfrm>
            <a:off x="6715140" y="1142984"/>
            <a:ext cx="1785950" cy="928694"/>
          </a:xfrm>
          <a:prstGeom prst="ellips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9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L-Mohanad Bold" pitchFamily="2" charset="-78"/>
              </a:rPr>
              <a:t>هل؟</a:t>
            </a:r>
          </a:p>
        </p:txBody>
      </p:sp>
      <p:sp>
        <p:nvSpPr>
          <p:cNvPr id="14" name="شكل بيضاوي 13"/>
          <p:cNvSpPr/>
          <p:nvPr/>
        </p:nvSpPr>
        <p:spPr bwMode="auto">
          <a:xfrm>
            <a:off x="6715140" y="2214554"/>
            <a:ext cx="1785950" cy="928694"/>
          </a:xfrm>
          <a:prstGeom prst="ellips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9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L-Mohanad Bold" pitchFamily="2" charset="-78"/>
              </a:rPr>
              <a:t>ماذا؟</a:t>
            </a:r>
          </a:p>
        </p:txBody>
      </p:sp>
      <p:sp>
        <p:nvSpPr>
          <p:cNvPr id="15" name="شكل بيضاوي 14"/>
          <p:cNvSpPr/>
          <p:nvPr/>
        </p:nvSpPr>
        <p:spPr bwMode="auto">
          <a:xfrm>
            <a:off x="6715140" y="3286124"/>
            <a:ext cx="1785950" cy="928694"/>
          </a:xfrm>
          <a:prstGeom prst="ellips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9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L-Mohanad Bold" pitchFamily="2" charset="-78"/>
              </a:rPr>
              <a:t>لماذا؟</a:t>
            </a:r>
          </a:p>
        </p:txBody>
      </p:sp>
      <p:sp>
        <p:nvSpPr>
          <p:cNvPr id="16" name="شكل بيضاوي 15"/>
          <p:cNvSpPr/>
          <p:nvPr/>
        </p:nvSpPr>
        <p:spPr bwMode="auto">
          <a:xfrm>
            <a:off x="6786578" y="4429132"/>
            <a:ext cx="1785950" cy="928694"/>
          </a:xfrm>
          <a:prstGeom prst="ellips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9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L-Mohanad Bold" pitchFamily="2" charset="-78"/>
              </a:rPr>
              <a:t>كيف؟</a:t>
            </a:r>
          </a:p>
        </p:txBody>
      </p:sp>
      <p:sp>
        <p:nvSpPr>
          <p:cNvPr id="17" name="شكل بيضاوي 16"/>
          <p:cNvSpPr/>
          <p:nvPr/>
        </p:nvSpPr>
        <p:spPr bwMode="auto">
          <a:xfrm>
            <a:off x="6786578" y="5572140"/>
            <a:ext cx="1785950" cy="928694"/>
          </a:xfrm>
          <a:prstGeom prst="ellips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9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L-Mohanad Bold" pitchFamily="2" charset="-78"/>
              </a:rPr>
              <a:t>متى؟</a:t>
            </a:r>
          </a:p>
        </p:txBody>
      </p:sp>
      <p:sp>
        <p:nvSpPr>
          <p:cNvPr id="18" name="مستطيل 17"/>
          <p:cNvSpPr/>
          <p:nvPr/>
        </p:nvSpPr>
        <p:spPr bwMode="auto">
          <a:xfrm>
            <a:off x="428596" y="2285992"/>
            <a:ext cx="5500726" cy="785818"/>
          </a:xfrm>
          <a:prstGeom prst="rect">
            <a:avLst/>
          </a:prstGeom>
          <a:solidFill>
            <a:srgbClr val="BBF0AE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6"/>
                </a:solidFill>
                <a:cs typeface="AL-Mohanad Bold" pitchFamily="2" charset="-78"/>
              </a:rPr>
              <a:t>ماذا نطور؟</a:t>
            </a:r>
          </a:p>
        </p:txBody>
      </p:sp>
      <p:sp>
        <p:nvSpPr>
          <p:cNvPr id="19" name="مستطيل 18"/>
          <p:cNvSpPr/>
          <p:nvPr/>
        </p:nvSpPr>
        <p:spPr bwMode="auto">
          <a:xfrm>
            <a:off x="428596" y="3357562"/>
            <a:ext cx="5500726" cy="785818"/>
          </a:xfrm>
          <a:prstGeom prst="rect">
            <a:avLst/>
          </a:prstGeom>
          <a:solidFill>
            <a:srgbClr val="BBF0AE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6"/>
                </a:solidFill>
                <a:cs typeface="AL-Mohanad Bold" pitchFamily="2" charset="-78"/>
              </a:rPr>
              <a:t>لماذا نطور؟</a:t>
            </a:r>
          </a:p>
        </p:txBody>
      </p:sp>
      <p:sp>
        <p:nvSpPr>
          <p:cNvPr id="20" name="مستطيل 19"/>
          <p:cNvSpPr/>
          <p:nvPr/>
        </p:nvSpPr>
        <p:spPr bwMode="auto">
          <a:xfrm>
            <a:off x="428596" y="4500570"/>
            <a:ext cx="5500726" cy="785818"/>
          </a:xfrm>
          <a:prstGeom prst="rect">
            <a:avLst/>
          </a:prstGeom>
          <a:solidFill>
            <a:srgbClr val="BBF0AE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ar-SA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6"/>
                </a:solidFill>
                <a:cs typeface="AL-Mohanad Bold" pitchFamily="2" charset="-78"/>
              </a:rPr>
              <a:t>كيف نطور؟</a:t>
            </a:r>
          </a:p>
        </p:txBody>
      </p:sp>
      <p:sp>
        <p:nvSpPr>
          <p:cNvPr id="21" name="مستطيل 20"/>
          <p:cNvSpPr/>
          <p:nvPr/>
        </p:nvSpPr>
        <p:spPr bwMode="auto">
          <a:xfrm>
            <a:off x="428596" y="5643578"/>
            <a:ext cx="5500726" cy="785818"/>
          </a:xfrm>
          <a:prstGeom prst="rect">
            <a:avLst/>
          </a:prstGeom>
          <a:solidFill>
            <a:srgbClr val="BBF0AE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6"/>
                </a:solidFill>
                <a:cs typeface="AL-Mohanad Bold" pitchFamily="2" charset="-78"/>
              </a:rPr>
              <a:t>متى نطور؟</a:t>
            </a:r>
          </a:p>
        </p:txBody>
      </p:sp>
      <p:sp>
        <p:nvSpPr>
          <p:cNvPr id="22" name="مستطيل 21"/>
          <p:cNvSpPr/>
          <p:nvPr/>
        </p:nvSpPr>
        <p:spPr bwMode="auto">
          <a:xfrm>
            <a:off x="1785918" y="0"/>
            <a:ext cx="6858048" cy="1000108"/>
          </a:xfrm>
          <a:prstGeom prst="rect">
            <a:avLst/>
          </a:prstGeom>
          <a:solidFill>
            <a:srgbClr val="00CC99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L-Mohanad Bold" pitchFamily="2" charset="-78"/>
              </a:rPr>
              <a:t>مقدمـــــــــة</a:t>
            </a:r>
            <a:endParaRPr kumimoji="0" lang="ar-SA" sz="60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AL-Mohanad Bold" pitchFamily="2" charset="-78"/>
            </a:endParaRPr>
          </a:p>
        </p:txBody>
      </p:sp>
      <p:sp>
        <p:nvSpPr>
          <p:cNvPr id="24" name="مستطيل 23"/>
          <p:cNvSpPr/>
          <p:nvPr/>
        </p:nvSpPr>
        <p:spPr bwMode="auto">
          <a:xfrm>
            <a:off x="428596" y="1214422"/>
            <a:ext cx="5500726" cy="785818"/>
          </a:xfrm>
          <a:prstGeom prst="rect">
            <a:avLst/>
          </a:prstGeom>
          <a:solidFill>
            <a:srgbClr val="BBF0AE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normalizeH="0" baseline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6"/>
                </a:solidFill>
                <a:cs typeface="AL-Mohanad Bold" pitchFamily="2" charset="-78"/>
              </a:rPr>
              <a:t>هل</a:t>
            </a:r>
            <a:r>
              <a:rPr kumimoji="0" lang="ar-SA" sz="4000" b="1" i="0" u="none" strike="noStrike" normalizeH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6"/>
                </a:solidFill>
                <a:cs typeface="AL-Mohanad Bold" pitchFamily="2" charset="-78"/>
              </a:rPr>
              <a:t> نحن بحاجة إلى التطوير؟</a:t>
            </a:r>
            <a:endParaRPr kumimoji="0" lang="ar-SA" sz="4000" b="1" i="0" u="none" strike="noStrike" normalizeH="0" baseline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6"/>
              </a:solidFill>
              <a:cs typeface="AL-Mohanad Bol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251520" y="1124744"/>
          <a:ext cx="8784975" cy="4896542"/>
        </p:xfrm>
        <a:graphic>
          <a:graphicData uri="http://schemas.openxmlformats.org/drawingml/2006/table">
            <a:tbl>
              <a:tblPr rtl="1"/>
              <a:tblGrid>
                <a:gridCol w="4535923"/>
                <a:gridCol w="4249052"/>
              </a:tblGrid>
              <a:tr h="133100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latin typeface="Calibri"/>
                          <a:ea typeface="Times New Roman"/>
                          <a:cs typeface="Arial"/>
                        </a:rPr>
                        <a:t>أسماء المواد الدراسة الحالية</a:t>
                      </a:r>
                      <a:endParaRPr lang="en-US" sz="28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399FF">
                            <a:tint val="66000"/>
                            <a:satMod val="160000"/>
                          </a:srgbClr>
                        </a:gs>
                        <a:gs pos="50000">
                          <a:srgbClr val="3399FF">
                            <a:tint val="44500"/>
                            <a:satMod val="160000"/>
                          </a:srgbClr>
                        </a:gs>
                        <a:gs pos="100000">
                          <a:srgbClr val="3399FF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latin typeface="Calibri"/>
                          <a:ea typeface="Times New Roman"/>
                          <a:cs typeface="Arial"/>
                        </a:rPr>
                        <a:t>الأسماء الجديدة</a:t>
                      </a:r>
                      <a:endParaRPr lang="en-US" sz="28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399FF">
                            <a:tint val="66000"/>
                            <a:satMod val="160000"/>
                          </a:srgbClr>
                        </a:gs>
                        <a:gs pos="50000">
                          <a:srgbClr val="3399FF">
                            <a:tint val="44500"/>
                            <a:satMod val="160000"/>
                          </a:srgbClr>
                        </a:gs>
                        <a:gs pos="100000">
                          <a:srgbClr val="3399FF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8247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latin typeface="Calibri"/>
                          <a:ea typeface="Times New Roman"/>
                          <a:cs typeface="Arial"/>
                        </a:rPr>
                        <a:t>الحاسب الالي 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latin typeface="Calibri"/>
                          <a:ea typeface="Times New Roman"/>
                          <a:cs typeface="Arial"/>
                        </a:rPr>
                        <a:t>الحاسب</a:t>
                      </a:r>
                      <a:r>
                        <a:rPr lang="ar-SA" sz="2000" b="1" baseline="0" dirty="0" smtClean="0">
                          <a:latin typeface="Calibri"/>
                          <a:ea typeface="Times New Roman"/>
                          <a:cs typeface="Arial"/>
                        </a:rPr>
                        <a:t> وتقنية المعلومات 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1384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Calibri"/>
                          <a:ea typeface="Times New Roman"/>
                          <a:cs typeface="Arial"/>
                        </a:rPr>
                        <a:t>المكتبة والبحث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Calibri"/>
                          <a:ea typeface="Times New Roman"/>
                          <a:cs typeface="Arial"/>
                        </a:rPr>
                        <a:t>مهارات البحث ومصادر المعلومات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1384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latin typeface="Calibri"/>
                          <a:ea typeface="Times New Roman"/>
                          <a:cs typeface="Arial"/>
                        </a:rPr>
                        <a:t>علم نفس , علم اجتماع </a:t>
                      </a:r>
                      <a:endParaRPr lang="en-US" sz="20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Calibri"/>
                          <a:ea typeface="Times New Roman"/>
                          <a:cs typeface="Arial"/>
                        </a:rPr>
                        <a:t>المهارات النفسية والاجتماعية 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1384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latin typeface="Calibri"/>
                          <a:ea typeface="Times New Roman"/>
                          <a:cs typeface="Arial"/>
                        </a:rPr>
                        <a:t>علم الادارة , علم الاقتصاد , علم المحاسبة </a:t>
                      </a:r>
                      <a:endParaRPr lang="en-US" sz="20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Calibri"/>
                          <a:ea typeface="Times New Roman"/>
                          <a:cs typeface="Arial"/>
                        </a:rPr>
                        <a:t>المهارات </a:t>
                      </a:r>
                      <a:r>
                        <a:rPr lang="ar-SA" sz="2000" b="1" dirty="0" err="1" smtClean="0">
                          <a:latin typeface="Calibri"/>
                          <a:ea typeface="Times New Roman"/>
                          <a:cs typeface="Arial"/>
                        </a:rPr>
                        <a:t>الأدارية</a:t>
                      </a:r>
                      <a:r>
                        <a:rPr lang="ar-SA" sz="2000" b="1" dirty="0" smtClean="0"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ar-SA" sz="2000" b="1" dirty="0">
                          <a:latin typeface="Calibri"/>
                          <a:ea typeface="Times New Roman"/>
                          <a:cs typeface="Arial"/>
                        </a:rPr>
                        <a:t>, العلوم الإدارية 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1384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latin typeface="Calibri"/>
                          <a:ea typeface="Times New Roman"/>
                          <a:cs typeface="Arial"/>
                        </a:rPr>
                        <a:t>التربية البدنية </a:t>
                      </a:r>
                      <a:endParaRPr lang="en-US" sz="20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Calibri"/>
                          <a:ea typeface="Times New Roman"/>
                          <a:cs typeface="Arial"/>
                        </a:rPr>
                        <a:t>التربية البدنية والصحية 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1384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Calibri"/>
                          <a:ea typeface="Times New Roman"/>
                          <a:cs typeface="Arial"/>
                        </a:rPr>
                        <a:t>التدبير </a:t>
                      </a:r>
                      <a:r>
                        <a:rPr lang="ar-SA" sz="2000" b="1" dirty="0" err="1">
                          <a:latin typeface="Calibri"/>
                          <a:ea typeface="Times New Roman"/>
                          <a:cs typeface="Arial"/>
                        </a:rPr>
                        <a:t>المنزلي </a:t>
                      </a:r>
                      <a:r>
                        <a:rPr lang="ar-SA" sz="2000" b="1" dirty="0">
                          <a:latin typeface="Calibri"/>
                          <a:ea typeface="Times New Roman"/>
                          <a:cs typeface="Arial"/>
                        </a:rPr>
                        <a:t>, التفصيل </a:t>
                      </a:r>
                      <a:r>
                        <a:rPr lang="ar-SA" sz="2000" b="1" dirty="0" err="1">
                          <a:latin typeface="Calibri"/>
                          <a:ea typeface="Times New Roman"/>
                          <a:cs typeface="Arial"/>
                        </a:rPr>
                        <a:t>والخياطة </a:t>
                      </a:r>
                      <a:r>
                        <a:rPr lang="ar-SA" sz="2000" b="1" dirty="0">
                          <a:latin typeface="Calibri"/>
                          <a:ea typeface="Times New Roman"/>
                          <a:cs typeface="Arial"/>
                        </a:rPr>
                        <a:t>, التربية الفنية 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Calibri"/>
                          <a:ea typeface="Times New Roman"/>
                          <a:cs typeface="Arial"/>
                        </a:rPr>
                        <a:t>التربية الأسرية والصحية 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1384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latin typeface="Calibri"/>
                          <a:ea typeface="Times New Roman"/>
                          <a:cs typeface="Arial"/>
                        </a:rPr>
                        <a:t>النشاط </a:t>
                      </a:r>
                      <a:endParaRPr lang="en-US" sz="20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Calibri"/>
                          <a:ea typeface="Times New Roman"/>
                          <a:cs typeface="Arial"/>
                        </a:rPr>
                        <a:t>المهارات التطبيقية 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مستطيل 3"/>
          <p:cNvSpPr/>
          <p:nvPr/>
        </p:nvSpPr>
        <p:spPr bwMode="auto">
          <a:xfrm>
            <a:off x="4572000" y="116632"/>
            <a:ext cx="4392488" cy="857256"/>
          </a:xfrm>
          <a:prstGeom prst="rect">
            <a:avLst/>
          </a:prstGeom>
          <a:solidFill>
            <a:srgbClr val="00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r>
              <a:rPr lang="ar-SA" sz="2800" b="1" dirty="0" smtClean="0">
                <a:solidFill>
                  <a:schemeClr val="bg1"/>
                </a:solidFill>
              </a:rPr>
              <a:t>تعديل اسماء بعض المواد الدراسية </a:t>
            </a:r>
            <a:endParaRPr lang="ar-SA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285720" y="1071546"/>
          <a:ext cx="8643999" cy="5517287"/>
        </p:xfrm>
        <a:graphic>
          <a:graphicData uri="http://schemas.openxmlformats.org/drawingml/2006/table">
            <a:tbl>
              <a:tblPr rtl="1" firstRow="1" bandRow="1">
                <a:tableStyleId>{3C2FFA5D-87B4-456A-9821-1D502468CF0F}</a:tableStyleId>
              </a:tblPr>
              <a:tblGrid>
                <a:gridCol w="1664758"/>
                <a:gridCol w="2124060"/>
                <a:gridCol w="2341403"/>
                <a:gridCol w="2513778"/>
              </a:tblGrid>
              <a:tr h="390407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مجال المقارنة</a:t>
                      </a:r>
                      <a:endParaRPr lang="ar-SA" sz="2000" b="1" dirty="0">
                        <a:cs typeface="+mj-cs"/>
                      </a:endParaRPr>
                    </a:p>
                  </a:txBody>
                  <a:tcPr>
                    <a:solidFill>
                      <a:srgbClr val="2658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النظام السنوي</a:t>
                      </a:r>
                      <a:endParaRPr lang="ar-SA" sz="2000" b="1" dirty="0">
                        <a:cs typeface="+mj-cs"/>
                      </a:endParaRPr>
                    </a:p>
                  </a:txBody>
                  <a:tcPr>
                    <a:solidFill>
                      <a:srgbClr val="2658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نظام</a:t>
                      </a:r>
                      <a:r>
                        <a:rPr lang="ar-SA" sz="2000" baseline="0" dirty="0" smtClean="0"/>
                        <a:t> المقررات</a:t>
                      </a:r>
                      <a:endParaRPr lang="ar-SA" sz="2000" b="1" dirty="0">
                        <a:cs typeface="+mj-cs"/>
                      </a:endParaRPr>
                    </a:p>
                  </a:txBody>
                  <a:tcPr>
                    <a:solidFill>
                      <a:srgbClr val="2658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النظام الفصلي</a:t>
                      </a:r>
                      <a:endParaRPr lang="ar-SA" sz="2000" b="1" dirty="0">
                        <a:cs typeface="+mj-cs"/>
                      </a:endParaRPr>
                    </a:p>
                  </a:txBody>
                  <a:tcPr>
                    <a:solidFill>
                      <a:srgbClr val="26585C"/>
                    </a:solidFill>
                  </a:tcPr>
                </a:tc>
              </a:tr>
              <a:tr h="390407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 smtClean="0">
                          <a:solidFill>
                            <a:schemeClr val="bg1"/>
                          </a:solidFill>
                        </a:rPr>
                        <a:t>الخطة الدراسية</a:t>
                      </a:r>
                      <a:endParaRPr lang="ar-SA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658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/>
                        <a:t>ثابتة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AC2C8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/>
                        <a:t>غير ثابتة 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AC2C8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/>
                        <a:t>ثابتة غالباً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AC2C8">
                        <a:alpha val="40000"/>
                      </a:srgbClr>
                    </a:solidFill>
                  </a:tcPr>
                </a:tc>
              </a:tr>
              <a:tr h="635552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 smtClean="0">
                          <a:solidFill>
                            <a:schemeClr val="bg1"/>
                          </a:solidFill>
                        </a:rPr>
                        <a:t>عدد المواد في الفصل الدراسي</a:t>
                      </a:r>
                      <a:endParaRPr lang="ar-SA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658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/>
                        <a:t>أكثر من 17 مادة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2F1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/>
                        <a:t>7 مواد فأقل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2F1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/>
                        <a:t>14 مادة فأقل</a:t>
                      </a:r>
                      <a:r>
                        <a:rPr lang="ar-SA" sz="2000" b="0" baseline="0" dirty="0" smtClean="0"/>
                        <a:t> 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2F1C9"/>
                    </a:solidFill>
                  </a:tcPr>
                </a:tc>
              </a:tr>
              <a:tr h="514097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 smtClean="0">
                          <a:solidFill>
                            <a:schemeClr val="bg1"/>
                          </a:solidFill>
                        </a:rPr>
                        <a:t>خطة البنين والبنات</a:t>
                      </a:r>
                      <a:endParaRPr lang="ar-SA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658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/>
                        <a:t>مختلفة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AC2C8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/>
                        <a:t>متماثلة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AC2C8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/>
                        <a:t>متماثلة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AC2C8">
                        <a:alpha val="40000"/>
                      </a:srgbClr>
                    </a:solidFill>
                  </a:tcPr>
                </a:tc>
              </a:tr>
              <a:tr h="492705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 smtClean="0">
                          <a:solidFill>
                            <a:schemeClr val="bg1"/>
                          </a:solidFill>
                        </a:rPr>
                        <a:t>المسارات والأقسام</a:t>
                      </a:r>
                      <a:endParaRPr lang="ar-SA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658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/>
                        <a:t>3 للبنين – 2 للبنات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2F1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/>
                        <a:t>مسارين للبنين</a:t>
                      </a:r>
                      <a:r>
                        <a:rPr lang="ar-SA" sz="2000" b="0" baseline="0" dirty="0" smtClean="0"/>
                        <a:t> والبنات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2F1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/>
                        <a:t>3 مسارات للبنين والبنات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2F1C9"/>
                    </a:solidFill>
                  </a:tcPr>
                </a:tc>
              </a:tr>
              <a:tr h="390407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 smtClean="0">
                          <a:solidFill>
                            <a:schemeClr val="bg1"/>
                          </a:solidFill>
                        </a:rPr>
                        <a:t>الأعباء الدراسية </a:t>
                      </a:r>
                      <a:endParaRPr lang="ar-SA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658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/>
                        <a:t>مرتفعة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AC2C8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/>
                        <a:t>منخفضة جداً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AC2C8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/>
                        <a:t>منخفضة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AC2C8">
                        <a:alpha val="40000"/>
                      </a:srgbClr>
                    </a:solidFill>
                  </a:tcPr>
                </a:tc>
              </a:tr>
              <a:tr h="1458028">
                <a:tc>
                  <a:txBody>
                    <a:bodyPr/>
                    <a:lstStyle/>
                    <a:p>
                      <a:pPr algn="ctr" rtl="1"/>
                      <a:endParaRPr lang="ar-SA" sz="1800" b="1" kern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rtl="1"/>
                      <a:r>
                        <a:rPr lang="ar-SA" sz="1800" b="1" kern="1200" dirty="0" smtClean="0">
                          <a:solidFill>
                            <a:schemeClr val="bg1"/>
                          </a:solidFill>
                        </a:rPr>
                        <a:t>المعدل التراكمي</a:t>
                      </a:r>
                      <a:endParaRPr lang="ar-SA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658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000" b="0" dirty="0" smtClean="0"/>
                    </a:p>
                    <a:p>
                      <a:pPr algn="ctr" rtl="1"/>
                      <a:r>
                        <a:rPr lang="ar-SA" sz="2000" b="0" dirty="0" smtClean="0"/>
                        <a:t>يبدأ من السنة الدراسية الثانية بنسبة ثابتة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2F1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000" b="0" dirty="0" smtClean="0"/>
                    </a:p>
                    <a:p>
                      <a:pPr algn="ctr" rtl="1"/>
                      <a:r>
                        <a:rPr lang="ar-SA" sz="2000" b="0" dirty="0" smtClean="0"/>
                        <a:t>يبدأ من الفصل الدراسي الأول بنسبة واحدة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2F1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/>
                        <a:t>يبدأ من السنة الدراسية الأولى بالتدرج النسبي</a:t>
                      </a:r>
                    </a:p>
                    <a:p>
                      <a:pPr algn="ctr" rtl="1"/>
                      <a:r>
                        <a:rPr lang="ar-SA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 </a:t>
                      </a:r>
                      <a:r>
                        <a:rPr lang="ar-SA" sz="1800" b="1" i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25% للأولى</a:t>
                      </a:r>
                    </a:p>
                    <a:p>
                      <a:pPr algn="ctr" rtl="1"/>
                      <a:r>
                        <a:rPr lang="ar-SA" sz="1800" b="1" i="0" dirty="0" smtClean="0">
                          <a:solidFill>
                            <a:srgbClr val="002060"/>
                          </a:solidFill>
                        </a:rPr>
                        <a:t>  35% للثانية</a:t>
                      </a:r>
                    </a:p>
                    <a:p>
                      <a:pPr algn="ctr" rtl="1"/>
                      <a:r>
                        <a:rPr lang="ar-SA" sz="1800" b="1" i="0" dirty="0" smtClean="0">
                          <a:solidFill>
                            <a:srgbClr val="002060"/>
                          </a:solidFill>
                        </a:rPr>
                        <a:t> 40% للثالثة</a:t>
                      </a:r>
                      <a:endParaRPr lang="ar-SA" sz="1800" b="1" i="0" dirty="0">
                        <a:solidFill>
                          <a:srgbClr val="002060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2F1C9"/>
                    </a:solidFill>
                  </a:tcPr>
                </a:tc>
              </a:tr>
              <a:tr h="1157685">
                <a:tc>
                  <a:txBody>
                    <a:bodyPr/>
                    <a:lstStyle/>
                    <a:p>
                      <a:pPr algn="ctr" rtl="1"/>
                      <a:endParaRPr lang="ar-SA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r>
                        <a:rPr lang="ar-SA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المواد الاختيارية</a:t>
                      </a:r>
                    </a:p>
                  </a:txBody>
                  <a:tcPr>
                    <a:solidFill>
                      <a:srgbClr val="2658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000" b="0" dirty="0" smtClean="0">
                        <a:cs typeface="+mj-cs"/>
                      </a:endParaRPr>
                    </a:p>
                    <a:p>
                      <a:pPr algn="ctr" rtl="1"/>
                      <a:r>
                        <a:rPr lang="ar-SA" sz="2000" b="0" dirty="0" smtClean="0">
                          <a:cs typeface="+mj-cs"/>
                        </a:rPr>
                        <a:t>لا يوجد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AC2C8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000" b="0" dirty="0" smtClean="0">
                        <a:cs typeface="+mj-cs"/>
                      </a:endParaRPr>
                    </a:p>
                    <a:p>
                      <a:pPr algn="ctr" rtl="1"/>
                      <a:r>
                        <a:rPr lang="ar-SA" sz="2000" b="0" dirty="0" smtClean="0">
                          <a:cs typeface="+mj-cs"/>
                        </a:rPr>
                        <a:t>يوجد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AC2C8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000" b="0" dirty="0" smtClean="0">
                        <a:cs typeface="+mj-cs"/>
                      </a:endParaRPr>
                    </a:p>
                    <a:p>
                      <a:pPr algn="ctr" rtl="1"/>
                      <a:r>
                        <a:rPr lang="ar-SA" sz="2000" b="0" dirty="0" smtClean="0">
                          <a:cs typeface="+mj-cs"/>
                        </a:rPr>
                        <a:t>لا يوجد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rgbClr val="2658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AC2C8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مستدير الزوايا 4"/>
          <p:cNvSpPr/>
          <p:nvPr/>
        </p:nvSpPr>
        <p:spPr bwMode="auto">
          <a:xfrm>
            <a:off x="0" y="214290"/>
            <a:ext cx="9144000" cy="57150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softEdge rad="31750"/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+mj-cs"/>
              </a:rPr>
              <a:t>المقارنة بين النظام السنوي ونظام المقررات والنظام الفصلي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 bwMode="auto">
          <a:xfrm>
            <a:off x="3643306" y="285728"/>
            <a:ext cx="5286380" cy="857256"/>
          </a:xfrm>
          <a:prstGeom prst="rect">
            <a:avLst/>
          </a:prstGeom>
          <a:solidFill>
            <a:srgbClr val="00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AL-Mohanad Bold" pitchFamily="2" charset="-78"/>
              </a:rPr>
              <a:t>ملامح التطوير في لمشروع</a:t>
            </a:r>
          </a:p>
        </p:txBody>
      </p:sp>
      <p:graphicFrame>
        <p:nvGraphicFramePr>
          <p:cNvPr id="5" name="رسم تخطيطي 4"/>
          <p:cNvGraphicFramePr/>
          <p:nvPr/>
        </p:nvGraphicFramePr>
        <p:xfrm>
          <a:off x="285720" y="1142984"/>
          <a:ext cx="8643998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مستطيل مستدير الزوايا 5"/>
          <p:cNvSpPr/>
          <p:nvPr/>
        </p:nvSpPr>
        <p:spPr bwMode="auto">
          <a:xfrm>
            <a:off x="3643306" y="3143248"/>
            <a:ext cx="1785950" cy="1214446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400" b="1" dirty="0" smtClean="0">
                <a:cs typeface="AL-Mohanad Bold" pitchFamily="2" charset="-78"/>
              </a:rPr>
              <a:t>أنماط التعليم الثانوي المستهدف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 bwMode="auto">
          <a:xfrm>
            <a:off x="3643306" y="285728"/>
            <a:ext cx="5286380" cy="857256"/>
          </a:xfrm>
          <a:prstGeom prst="rect">
            <a:avLst/>
          </a:prstGeom>
          <a:solidFill>
            <a:srgbClr val="FF99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AL-Mohanad Bold" pitchFamily="2" charset="-78"/>
              </a:rPr>
              <a:t>مراحل وعمليات المشروع</a:t>
            </a:r>
          </a:p>
        </p:txBody>
      </p:sp>
      <p:sp>
        <p:nvSpPr>
          <p:cNvPr id="5" name="مستطيل مستدير الزوايا 4"/>
          <p:cNvSpPr/>
          <p:nvPr/>
        </p:nvSpPr>
        <p:spPr bwMode="auto">
          <a:xfrm>
            <a:off x="1142976" y="1142984"/>
            <a:ext cx="6715172" cy="4286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5F8E00"/>
                </a:solidFill>
                <a:effectLst/>
                <a:cs typeface="AL-Mohanad Bold" pitchFamily="2" charset="-78"/>
              </a:rPr>
              <a:t>المراحل الرئيسية للمشروع</a:t>
            </a:r>
          </a:p>
        </p:txBody>
      </p:sp>
      <p:sp>
        <p:nvSpPr>
          <p:cNvPr id="6" name="مستطيل مستدير الزوايا 5"/>
          <p:cNvSpPr/>
          <p:nvPr/>
        </p:nvSpPr>
        <p:spPr bwMode="auto">
          <a:xfrm rot="16200000">
            <a:off x="6715124" y="4286272"/>
            <a:ext cx="4071966" cy="500034"/>
          </a:xfrm>
          <a:prstGeom prst="roundRect">
            <a:avLst/>
          </a:prstGeom>
          <a:solidFill>
            <a:srgbClr val="FFCC99"/>
          </a:solidFill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L-Mohanad Bold" pitchFamily="2" charset="-78"/>
              </a:rPr>
              <a:t>العمليات</a:t>
            </a:r>
            <a:r>
              <a:rPr kumimoji="0" lang="ar-SA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cs typeface="AL-Mohanad Bold" pitchFamily="2" charset="-78"/>
              </a:rPr>
              <a:t> التنفيذية الأساسية للمراحل</a:t>
            </a:r>
            <a:endParaRPr kumimoji="0" lang="ar-SA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L-Mohanad Bold" pitchFamily="2" charset="-78"/>
            </a:endParaRPr>
          </a:p>
        </p:txBody>
      </p:sp>
      <p:sp>
        <p:nvSpPr>
          <p:cNvPr id="7" name="مستطيل مستدير الزوايا 6"/>
          <p:cNvSpPr/>
          <p:nvPr/>
        </p:nvSpPr>
        <p:spPr bwMode="auto">
          <a:xfrm>
            <a:off x="5786446" y="1643050"/>
            <a:ext cx="1285884" cy="1214446"/>
          </a:xfrm>
          <a:prstGeom prst="roundRect">
            <a:avLst/>
          </a:prstGeom>
          <a:solidFill>
            <a:srgbClr val="00808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L-Mohanad Bold" pitchFamily="2" charset="-78"/>
              </a:rPr>
              <a:t>تأسيس المشروع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1600" dirty="0" smtClean="0">
                <a:solidFill>
                  <a:schemeClr val="bg1"/>
                </a:solidFill>
                <a:cs typeface="AL-Mohanad Bold" pitchFamily="2" charset="-78"/>
              </a:rPr>
              <a:t>(تخطيط وتهيئة</a:t>
            </a:r>
            <a:r>
              <a:rPr lang="ar-SA" dirty="0" smtClean="0">
                <a:solidFill>
                  <a:schemeClr val="bg1"/>
                </a:solidFill>
                <a:cs typeface="AL-Mohanad Bold" pitchFamily="2" charset="-78"/>
              </a:rPr>
              <a:t>)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L-Mohanad Bold" pitchFamily="2" charset="-78"/>
            </a:endParaRPr>
          </a:p>
        </p:txBody>
      </p:sp>
      <p:sp>
        <p:nvSpPr>
          <p:cNvPr id="9" name="خماسي 8"/>
          <p:cNvSpPr/>
          <p:nvPr/>
        </p:nvSpPr>
        <p:spPr bwMode="auto">
          <a:xfrm rot="5400000">
            <a:off x="4429136" y="4643434"/>
            <a:ext cx="4000504" cy="428628"/>
          </a:xfrm>
          <a:prstGeom prst="homePlate">
            <a:avLst/>
          </a:prstGeom>
          <a:solidFill>
            <a:srgbClr val="00808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مستطيل مستدير الزوايا 16"/>
          <p:cNvSpPr/>
          <p:nvPr/>
        </p:nvSpPr>
        <p:spPr bwMode="auto">
          <a:xfrm>
            <a:off x="4286248" y="1643050"/>
            <a:ext cx="1285884" cy="1214446"/>
          </a:xfrm>
          <a:prstGeom prst="roundRect">
            <a:avLst/>
          </a:prstGeom>
          <a:solidFill>
            <a:srgbClr val="00808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L-Mohanad Bold" pitchFamily="2" charset="-78"/>
              </a:rPr>
              <a:t>المرحلة الأولى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1600" dirty="0" smtClean="0">
                <a:solidFill>
                  <a:schemeClr val="bg1"/>
                </a:solidFill>
                <a:cs typeface="AL-Mohanad Bold" pitchFamily="2" charset="-78"/>
              </a:rPr>
              <a:t>إعداد وتطبيق منتجات السنة الأولى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L-Mohanad Bold" pitchFamily="2" charset="-78"/>
            </a:endParaRPr>
          </a:p>
        </p:txBody>
      </p:sp>
      <p:sp>
        <p:nvSpPr>
          <p:cNvPr id="18" name="مستطيل مستدير الزوايا 17"/>
          <p:cNvSpPr/>
          <p:nvPr/>
        </p:nvSpPr>
        <p:spPr bwMode="auto">
          <a:xfrm>
            <a:off x="2857488" y="1643050"/>
            <a:ext cx="1285884" cy="1214446"/>
          </a:xfrm>
          <a:prstGeom prst="roundRect">
            <a:avLst/>
          </a:prstGeom>
          <a:solidFill>
            <a:srgbClr val="00808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L-Mohanad Bold" pitchFamily="2" charset="-78"/>
              </a:rPr>
              <a:t>المرحلة الثانية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1600" dirty="0" smtClean="0">
                <a:solidFill>
                  <a:schemeClr val="bg1"/>
                </a:solidFill>
                <a:cs typeface="AL-Mohanad Bold" pitchFamily="2" charset="-78"/>
              </a:rPr>
              <a:t>إعداد وتطبيق منتجات المرحلة الثانية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L-Mohanad Bold" pitchFamily="2" charset="-78"/>
            </a:endParaRPr>
          </a:p>
        </p:txBody>
      </p:sp>
      <p:sp>
        <p:nvSpPr>
          <p:cNvPr id="19" name="مستطيل مستدير الزوايا 18"/>
          <p:cNvSpPr/>
          <p:nvPr/>
        </p:nvSpPr>
        <p:spPr bwMode="auto">
          <a:xfrm>
            <a:off x="1428728" y="1643050"/>
            <a:ext cx="1285884" cy="1214446"/>
          </a:xfrm>
          <a:prstGeom prst="roundRect">
            <a:avLst/>
          </a:prstGeom>
          <a:solidFill>
            <a:srgbClr val="00808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1600" dirty="0" smtClean="0">
                <a:solidFill>
                  <a:schemeClr val="bg1"/>
                </a:solidFill>
                <a:cs typeface="AL-Mohanad Bold" pitchFamily="2" charset="-78"/>
              </a:rPr>
              <a:t>المرحلة الثالثة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L-Mohanad Bold" pitchFamily="2" charset="-78"/>
              </a:rPr>
              <a:t>إعداد</a:t>
            </a:r>
            <a:r>
              <a:rPr kumimoji="0" lang="ar-SA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cs typeface="AL-Mohanad Bold" pitchFamily="2" charset="-78"/>
              </a:rPr>
              <a:t> وتطبيق </a:t>
            </a:r>
            <a:r>
              <a:rPr lang="ar-SA" sz="1600" dirty="0" smtClean="0">
                <a:solidFill>
                  <a:schemeClr val="bg1"/>
                </a:solidFill>
                <a:cs typeface="AL-Mohanad Bold" pitchFamily="2" charset="-78"/>
              </a:rPr>
              <a:t>منتجات المرحلة الثالثة</a:t>
            </a:r>
            <a:endParaRPr kumimoji="0" lang="ar-SA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L-Mohanad Bold" pitchFamily="2" charset="-78"/>
            </a:endParaRPr>
          </a:p>
        </p:txBody>
      </p:sp>
      <p:sp>
        <p:nvSpPr>
          <p:cNvPr id="20" name="مستطيل مستدير الزوايا 19"/>
          <p:cNvSpPr/>
          <p:nvPr/>
        </p:nvSpPr>
        <p:spPr bwMode="auto">
          <a:xfrm>
            <a:off x="0" y="1643050"/>
            <a:ext cx="1285884" cy="1214446"/>
          </a:xfrm>
          <a:prstGeom prst="roundRect">
            <a:avLst/>
          </a:prstGeom>
          <a:solidFill>
            <a:srgbClr val="00808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dirty="0" smtClean="0">
                <a:solidFill>
                  <a:schemeClr val="bg1"/>
                </a:solidFill>
                <a:cs typeface="AL-Mohanad Bold" pitchFamily="2" charset="-78"/>
              </a:rPr>
              <a:t>إ</a:t>
            </a:r>
            <a:r>
              <a:rPr kumimoji="0" lang="ar-SA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L-Mohanad Bold" pitchFamily="2" charset="-78"/>
              </a:rPr>
              <a:t>غلاق التطوير المستمر</a:t>
            </a:r>
          </a:p>
        </p:txBody>
      </p:sp>
      <p:sp>
        <p:nvSpPr>
          <p:cNvPr id="8" name="شارة رتبة 7"/>
          <p:cNvSpPr/>
          <p:nvPr/>
        </p:nvSpPr>
        <p:spPr bwMode="auto">
          <a:xfrm rot="10800000">
            <a:off x="5572132" y="1928802"/>
            <a:ext cx="285752" cy="714380"/>
          </a:xfrm>
          <a:prstGeom prst="chevron">
            <a:avLst>
              <a:gd name="adj" fmla="val 51939"/>
            </a:avLst>
          </a:prstGeom>
          <a:solidFill>
            <a:srgbClr val="66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شارة رتبة 20"/>
          <p:cNvSpPr/>
          <p:nvPr/>
        </p:nvSpPr>
        <p:spPr bwMode="auto">
          <a:xfrm rot="10800000">
            <a:off x="4071934" y="1928802"/>
            <a:ext cx="285752" cy="714380"/>
          </a:xfrm>
          <a:prstGeom prst="chevron">
            <a:avLst>
              <a:gd name="adj" fmla="val 51939"/>
            </a:avLst>
          </a:prstGeom>
          <a:solidFill>
            <a:srgbClr val="66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شارة رتبة 21"/>
          <p:cNvSpPr/>
          <p:nvPr/>
        </p:nvSpPr>
        <p:spPr bwMode="auto">
          <a:xfrm rot="10800000">
            <a:off x="2643174" y="1928802"/>
            <a:ext cx="285752" cy="714380"/>
          </a:xfrm>
          <a:prstGeom prst="chevron">
            <a:avLst>
              <a:gd name="adj" fmla="val 51939"/>
            </a:avLst>
          </a:prstGeom>
          <a:solidFill>
            <a:srgbClr val="66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شارة رتبة 22"/>
          <p:cNvSpPr/>
          <p:nvPr/>
        </p:nvSpPr>
        <p:spPr bwMode="auto">
          <a:xfrm rot="10800000">
            <a:off x="1142976" y="1928802"/>
            <a:ext cx="285752" cy="714380"/>
          </a:xfrm>
          <a:prstGeom prst="chevron">
            <a:avLst>
              <a:gd name="adj" fmla="val 51939"/>
            </a:avLst>
          </a:prstGeom>
          <a:solidFill>
            <a:srgbClr val="66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خماسي 23"/>
          <p:cNvSpPr/>
          <p:nvPr/>
        </p:nvSpPr>
        <p:spPr bwMode="auto">
          <a:xfrm rot="5400000">
            <a:off x="2928938" y="4643434"/>
            <a:ext cx="4000504" cy="428628"/>
          </a:xfrm>
          <a:prstGeom prst="homePlate">
            <a:avLst/>
          </a:prstGeom>
          <a:solidFill>
            <a:srgbClr val="00808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خماسي 24"/>
          <p:cNvSpPr/>
          <p:nvPr/>
        </p:nvSpPr>
        <p:spPr bwMode="auto">
          <a:xfrm rot="5400000">
            <a:off x="1500178" y="4643434"/>
            <a:ext cx="4000504" cy="428628"/>
          </a:xfrm>
          <a:prstGeom prst="homePlate">
            <a:avLst/>
          </a:prstGeom>
          <a:solidFill>
            <a:srgbClr val="00808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خماسي 25"/>
          <p:cNvSpPr/>
          <p:nvPr/>
        </p:nvSpPr>
        <p:spPr bwMode="auto">
          <a:xfrm rot="5400000">
            <a:off x="71418" y="4643434"/>
            <a:ext cx="4000504" cy="428628"/>
          </a:xfrm>
          <a:prstGeom prst="homePlate">
            <a:avLst/>
          </a:prstGeom>
          <a:solidFill>
            <a:srgbClr val="00808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خماسي 26"/>
          <p:cNvSpPr/>
          <p:nvPr/>
        </p:nvSpPr>
        <p:spPr bwMode="auto">
          <a:xfrm rot="5400000">
            <a:off x="-1428780" y="4643434"/>
            <a:ext cx="4000504" cy="428628"/>
          </a:xfrm>
          <a:prstGeom prst="homePlate">
            <a:avLst/>
          </a:prstGeom>
          <a:solidFill>
            <a:srgbClr val="00808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مستطيل مستدير الزوايا 32"/>
          <p:cNvSpPr/>
          <p:nvPr/>
        </p:nvSpPr>
        <p:spPr bwMode="auto">
          <a:xfrm>
            <a:off x="6786578" y="6072206"/>
            <a:ext cx="1571636" cy="571504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L-Mohanad Bold" pitchFamily="2" charset="-78"/>
              </a:rPr>
              <a:t>التقويم وضمان الجودة</a:t>
            </a:r>
          </a:p>
        </p:txBody>
      </p:sp>
      <p:sp>
        <p:nvSpPr>
          <p:cNvPr id="34" name="مستطيل مستدير الزوايا 33"/>
          <p:cNvSpPr/>
          <p:nvPr/>
        </p:nvSpPr>
        <p:spPr bwMode="auto">
          <a:xfrm>
            <a:off x="6786578" y="5429264"/>
            <a:ext cx="1571636" cy="500066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L-Mohanad Bold" pitchFamily="2" charset="-78"/>
              </a:rPr>
              <a:t>التطبيق/ التنفيذ</a:t>
            </a:r>
          </a:p>
        </p:txBody>
      </p:sp>
      <p:sp>
        <p:nvSpPr>
          <p:cNvPr id="35" name="مستطيل مستدير الزوايا 34"/>
          <p:cNvSpPr/>
          <p:nvPr/>
        </p:nvSpPr>
        <p:spPr bwMode="auto">
          <a:xfrm>
            <a:off x="6786578" y="4714884"/>
            <a:ext cx="1571636" cy="571504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1600" b="1" dirty="0" smtClean="0">
                <a:solidFill>
                  <a:srgbClr val="002060"/>
                </a:solidFill>
                <a:cs typeface="AL-Mohanad Bold" pitchFamily="2" charset="-78"/>
              </a:rPr>
              <a:t>التصميم والطباعة والتوريد</a:t>
            </a:r>
            <a:endParaRPr kumimoji="0" lang="ar-SA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L-Mohanad Bold" pitchFamily="2" charset="-78"/>
            </a:endParaRPr>
          </a:p>
        </p:txBody>
      </p:sp>
      <p:sp>
        <p:nvSpPr>
          <p:cNvPr id="36" name="مستطيل مستدير الزوايا 35"/>
          <p:cNvSpPr/>
          <p:nvPr/>
        </p:nvSpPr>
        <p:spPr bwMode="auto">
          <a:xfrm>
            <a:off x="6786578" y="4071942"/>
            <a:ext cx="1571636" cy="500066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L-Mohanad Bold" pitchFamily="2" charset="-78"/>
              </a:rPr>
              <a:t>التدريب المستمر</a:t>
            </a:r>
          </a:p>
        </p:txBody>
      </p:sp>
      <p:sp>
        <p:nvSpPr>
          <p:cNvPr id="37" name="مستطيل مستدير الزوايا 36"/>
          <p:cNvSpPr/>
          <p:nvPr/>
        </p:nvSpPr>
        <p:spPr bwMode="auto">
          <a:xfrm>
            <a:off x="6786578" y="3571876"/>
            <a:ext cx="1571636" cy="428628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L-Mohanad Bold" pitchFamily="2" charset="-78"/>
              </a:rPr>
              <a:t>الإنتاج</a:t>
            </a:r>
          </a:p>
        </p:txBody>
      </p:sp>
      <p:sp>
        <p:nvSpPr>
          <p:cNvPr id="38" name="مستطيل مستدير الزوايا 37"/>
          <p:cNvSpPr/>
          <p:nvPr/>
        </p:nvSpPr>
        <p:spPr bwMode="auto">
          <a:xfrm>
            <a:off x="6786578" y="2928934"/>
            <a:ext cx="1571636" cy="500066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L-Mohanad Bold" pitchFamily="2" charset="-78"/>
              </a:rPr>
              <a:t>الاستعداد</a:t>
            </a:r>
          </a:p>
        </p:txBody>
      </p:sp>
      <p:sp>
        <p:nvSpPr>
          <p:cNvPr id="39" name="خماسي 38"/>
          <p:cNvSpPr/>
          <p:nvPr/>
        </p:nvSpPr>
        <p:spPr bwMode="auto">
          <a:xfrm rot="10800000">
            <a:off x="0" y="3071810"/>
            <a:ext cx="6764854" cy="285752"/>
          </a:xfrm>
          <a:prstGeom prst="homePlate">
            <a:avLst/>
          </a:prstGeom>
          <a:solidFill>
            <a:schemeClr val="accent5">
              <a:lumMod val="9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خماسي 39"/>
          <p:cNvSpPr/>
          <p:nvPr/>
        </p:nvSpPr>
        <p:spPr bwMode="auto">
          <a:xfrm rot="10800000">
            <a:off x="0" y="3643314"/>
            <a:ext cx="6764854" cy="285752"/>
          </a:xfrm>
          <a:prstGeom prst="homePlate">
            <a:avLst/>
          </a:prstGeom>
          <a:solidFill>
            <a:schemeClr val="accent5">
              <a:lumMod val="9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خماسي 40"/>
          <p:cNvSpPr/>
          <p:nvPr/>
        </p:nvSpPr>
        <p:spPr bwMode="auto">
          <a:xfrm rot="10800000">
            <a:off x="0" y="4214818"/>
            <a:ext cx="6764854" cy="285752"/>
          </a:xfrm>
          <a:prstGeom prst="homePlate">
            <a:avLst/>
          </a:prstGeom>
          <a:solidFill>
            <a:schemeClr val="accent5">
              <a:lumMod val="9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خماسي 41"/>
          <p:cNvSpPr/>
          <p:nvPr/>
        </p:nvSpPr>
        <p:spPr bwMode="auto">
          <a:xfrm rot="10800000">
            <a:off x="0" y="4857760"/>
            <a:ext cx="6764854" cy="285752"/>
          </a:xfrm>
          <a:prstGeom prst="homePlate">
            <a:avLst/>
          </a:prstGeom>
          <a:solidFill>
            <a:schemeClr val="accent5">
              <a:lumMod val="9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خماسي 42"/>
          <p:cNvSpPr/>
          <p:nvPr/>
        </p:nvSpPr>
        <p:spPr bwMode="auto">
          <a:xfrm rot="10800000">
            <a:off x="0" y="5572140"/>
            <a:ext cx="6764854" cy="285752"/>
          </a:xfrm>
          <a:prstGeom prst="homePlate">
            <a:avLst/>
          </a:prstGeom>
          <a:solidFill>
            <a:schemeClr val="accent5">
              <a:lumMod val="9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خماسي 43"/>
          <p:cNvSpPr/>
          <p:nvPr/>
        </p:nvSpPr>
        <p:spPr bwMode="auto">
          <a:xfrm rot="10800000">
            <a:off x="0" y="6215082"/>
            <a:ext cx="6764854" cy="285752"/>
          </a:xfrm>
          <a:prstGeom prst="homePlate">
            <a:avLst/>
          </a:prstGeom>
          <a:solidFill>
            <a:schemeClr val="accent5">
              <a:lumMod val="9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مستطيل مستدير الزوايا 44"/>
          <p:cNvSpPr/>
          <p:nvPr/>
        </p:nvSpPr>
        <p:spPr bwMode="auto">
          <a:xfrm>
            <a:off x="5572132" y="5572140"/>
            <a:ext cx="1200152" cy="285752"/>
          </a:xfrm>
          <a:prstGeom prst="roundRect">
            <a:avLst/>
          </a:prstGeom>
          <a:solidFill>
            <a:srgbClr val="66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1435/1434هـ</a:t>
            </a:r>
          </a:p>
        </p:txBody>
      </p:sp>
      <p:sp>
        <p:nvSpPr>
          <p:cNvPr id="46" name="مستطيل مستدير الزوايا 45"/>
          <p:cNvSpPr/>
          <p:nvPr/>
        </p:nvSpPr>
        <p:spPr bwMode="auto">
          <a:xfrm>
            <a:off x="4214810" y="5572140"/>
            <a:ext cx="1200152" cy="285752"/>
          </a:xfrm>
          <a:prstGeom prst="roundRect">
            <a:avLst/>
          </a:prstGeom>
          <a:solidFill>
            <a:srgbClr val="66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1436/1435هـ</a:t>
            </a:r>
          </a:p>
        </p:txBody>
      </p:sp>
      <p:sp>
        <p:nvSpPr>
          <p:cNvPr id="47" name="مستطيل مستدير الزوايا 46"/>
          <p:cNvSpPr/>
          <p:nvPr/>
        </p:nvSpPr>
        <p:spPr bwMode="auto">
          <a:xfrm>
            <a:off x="2857488" y="5572140"/>
            <a:ext cx="1200152" cy="285752"/>
          </a:xfrm>
          <a:prstGeom prst="roundRect">
            <a:avLst/>
          </a:prstGeom>
          <a:solidFill>
            <a:srgbClr val="66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1437/1436هـ</a:t>
            </a:r>
          </a:p>
        </p:txBody>
      </p:sp>
      <p:sp>
        <p:nvSpPr>
          <p:cNvPr id="48" name="مستطيل مستدير الزوايا 47"/>
          <p:cNvSpPr/>
          <p:nvPr/>
        </p:nvSpPr>
        <p:spPr bwMode="auto">
          <a:xfrm>
            <a:off x="1500166" y="5572140"/>
            <a:ext cx="1200152" cy="285752"/>
          </a:xfrm>
          <a:prstGeom prst="roundRect">
            <a:avLst/>
          </a:prstGeom>
          <a:solidFill>
            <a:srgbClr val="66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1438/1437هـ</a:t>
            </a:r>
          </a:p>
        </p:txBody>
      </p:sp>
      <p:sp>
        <p:nvSpPr>
          <p:cNvPr id="49" name="مستطيل مستدير الزوايا 48"/>
          <p:cNvSpPr/>
          <p:nvPr/>
        </p:nvSpPr>
        <p:spPr bwMode="auto">
          <a:xfrm>
            <a:off x="142844" y="5572140"/>
            <a:ext cx="1200152" cy="285752"/>
          </a:xfrm>
          <a:prstGeom prst="roundRect">
            <a:avLst/>
          </a:prstGeom>
          <a:solidFill>
            <a:srgbClr val="66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1439/1438هـ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 bwMode="auto">
          <a:xfrm>
            <a:off x="3643306" y="214290"/>
            <a:ext cx="5286380" cy="857256"/>
          </a:xfrm>
          <a:prstGeom prst="rect">
            <a:avLst/>
          </a:prstGeom>
          <a:solidFill>
            <a:srgbClr val="FF99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AL-Mohanad Bold" pitchFamily="2" charset="-78"/>
              </a:rPr>
              <a:t>التهيئة الميدانية للمشروع</a:t>
            </a:r>
          </a:p>
        </p:txBody>
      </p:sp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285720" y="1142984"/>
          <a:ext cx="8644030" cy="549468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644030"/>
              </a:tblGrid>
              <a:tr h="75756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3200" dirty="0" smtClean="0">
                          <a:solidFill>
                            <a:schemeClr val="bg1"/>
                          </a:solidFill>
                          <a:cs typeface="AL-Mohanad Bold" pitchFamily="2" charset="-78"/>
                        </a:rPr>
                        <a:t>الفئات</a:t>
                      </a:r>
                      <a:r>
                        <a:rPr lang="ar-SA" sz="3200" baseline="0" dirty="0" smtClean="0">
                          <a:solidFill>
                            <a:schemeClr val="bg1"/>
                          </a:solidFill>
                          <a:cs typeface="AL-Mohanad Bold" pitchFamily="2" charset="-78"/>
                        </a:rPr>
                        <a:t> المستهدفة في عمليات التهيئة الميدانية</a:t>
                      </a:r>
                      <a:endParaRPr lang="ar-SA" sz="3200" dirty="0">
                        <a:solidFill>
                          <a:schemeClr val="bg1"/>
                        </a:solidFill>
                        <a:cs typeface="AL-Mohanad Bold" pitchFamily="2" charset="-78"/>
                      </a:endParaRPr>
                    </a:p>
                  </a:txBody>
                  <a:tcPr>
                    <a:solidFill>
                      <a:srgbClr val="008080"/>
                    </a:solidFill>
                  </a:tcPr>
                </a:tc>
              </a:tr>
              <a:tr h="67338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AL-Mohanad Bold" pitchFamily="2" charset="-78"/>
                        </a:rPr>
                        <a:t>1) القيادات التربوية في الإدارة التعليمية وفي مكاتب التربية والتعليم</a:t>
                      </a:r>
                      <a:endParaRPr lang="ar-SA" sz="2400" dirty="0"/>
                    </a:p>
                  </a:txBody>
                  <a:tcPr>
                    <a:solidFill>
                      <a:srgbClr val="D9FFB3"/>
                    </a:solidFill>
                  </a:tcPr>
                </a:tc>
              </a:tr>
              <a:tr h="67338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AL-Mohanad Bold" pitchFamily="2" charset="-78"/>
                        </a:rPr>
                        <a:t>2) الهيئة الإشرافية في الإدارة التعليمية وفي مكاتب التربية والتعليم</a:t>
                      </a:r>
                    </a:p>
                  </a:txBody>
                  <a:tcPr>
                    <a:solidFill>
                      <a:srgbClr val="D6FF85"/>
                    </a:solidFill>
                  </a:tcPr>
                </a:tc>
              </a:tr>
              <a:tr h="67338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AL-Mohanad Bold" pitchFamily="2" charset="-78"/>
                        </a:rPr>
                        <a:t>3)القيادات المدرسية والهيئة الإدارية في المدرسة</a:t>
                      </a:r>
                    </a:p>
                  </a:txBody>
                  <a:tcPr>
                    <a:solidFill>
                      <a:srgbClr val="D9FFB3"/>
                    </a:solidFill>
                  </a:tcPr>
                </a:tc>
              </a:tr>
              <a:tr h="67338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AL-Mohanad Bold" pitchFamily="2" charset="-78"/>
                        </a:rPr>
                        <a:t>4) المرشدون </a:t>
                      </a:r>
                      <a:r>
                        <a:rPr lang="ar-SA" sz="2400" b="1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AL-Mohanad Bold" pitchFamily="2" charset="-78"/>
                        </a:rPr>
                        <a:t>الطلابيون</a:t>
                      </a:r>
                      <a:r>
                        <a:rPr lang="ar-SA" sz="24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AL-Mohanad Bold" pitchFamily="2" charset="-78"/>
                        </a:rPr>
                        <a:t> ورواد الأنشطة</a:t>
                      </a:r>
                    </a:p>
                  </a:txBody>
                  <a:tcPr>
                    <a:solidFill>
                      <a:srgbClr val="CCFF66"/>
                    </a:solidFill>
                  </a:tcPr>
                </a:tc>
              </a:tr>
              <a:tr h="67338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AL-Mohanad Bold" pitchFamily="2" charset="-78"/>
                        </a:rPr>
                        <a:t>5) المعلمون</a:t>
                      </a:r>
                    </a:p>
                  </a:txBody>
                  <a:tcPr>
                    <a:solidFill>
                      <a:srgbClr val="D9FFB3"/>
                    </a:solidFill>
                  </a:tcPr>
                </a:tc>
              </a:tr>
              <a:tr h="67338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AL-Mohanad Bold" pitchFamily="2" charset="-78"/>
                        </a:rPr>
                        <a:t>6) الطلاب</a:t>
                      </a:r>
                    </a:p>
                  </a:txBody>
                  <a:tcPr>
                    <a:solidFill>
                      <a:srgbClr val="CCFF66"/>
                    </a:solidFill>
                  </a:tcPr>
                </a:tc>
              </a:tr>
              <a:tr h="63141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24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AL-Mohanad Bold" pitchFamily="2" charset="-78"/>
                        </a:rPr>
                        <a:t>7) المجتمع المحلي</a:t>
                      </a:r>
                      <a:r>
                        <a:rPr lang="en-US" sz="24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AL-Mohanad Bold" pitchFamily="2" charset="-78"/>
                        </a:rPr>
                        <a:t> </a:t>
                      </a:r>
                      <a:endParaRPr lang="ar-SA" sz="2400" b="1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AL-Mohanad Bold" pitchFamily="2" charset="-78"/>
                      </a:endParaRPr>
                    </a:p>
                  </a:txBody>
                  <a:tcPr>
                    <a:solidFill>
                      <a:srgbClr val="D9FFB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 bwMode="auto">
          <a:xfrm>
            <a:off x="3143240" y="1071546"/>
            <a:ext cx="3000396" cy="107157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softEdge rad="127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L-Mohanad Bold" pitchFamily="2" charset="-78"/>
              </a:rPr>
              <a:t>تنمية الاتجاهات</a:t>
            </a:r>
            <a:r>
              <a:rPr kumimoji="0" lang="ar-SA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cs typeface="AL-Mohanad Bold" pitchFamily="2" charset="-78"/>
              </a:rPr>
              <a:t> الايجابية نحو التحولات التربوية التي يستهدفها المشروع</a:t>
            </a:r>
            <a:endParaRPr kumimoji="0" lang="ar-SA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L-Mohanad Bold" pitchFamily="2" charset="-78"/>
            </a:endParaRPr>
          </a:p>
        </p:txBody>
      </p:sp>
      <p:sp>
        <p:nvSpPr>
          <p:cNvPr id="4" name="مستطيل 3"/>
          <p:cNvSpPr/>
          <p:nvPr/>
        </p:nvSpPr>
        <p:spPr bwMode="auto">
          <a:xfrm>
            <a:off x="3714744" y="214290"/>
            <a:ext cx="5286380" cy="857256"/>
          </a:xfrm>
          <a:prstGeom prst="rect">
            <a:avLst/>
          </a:prstGeom>
          <a:solidFill>
            <a:srgbClr val="FF99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AL-Mohanad Bold" pitchFamily="2" charset="-78"/>
              </a:rPr>
              <a:t>التطوير المهني المصاحب لمشروع</a:t>
            </a:r>
          </a:p>
        </p:txBody>
      </p:sp>
      <p:graphicFrame>
        <p:nvGraphicFramePr>
          <p:cNvPr id="5" name="رسم تخطيطي 4"/>
          <p:cNvGraphicFramePr/>
          <p:nvPr/>
        </p:nvGraphicFramePr>
        <p:xfrm>
          <a:off x="1428728" y="2214554"/>
          <a:ext cx="6572296" cy="4421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شكل بيضاوي 5"/>
          <p:cNvSpPr/>
          <p:nvPr/>
        </p:nvSpPr>
        <p:spPr bwMode="auto">
          <a:xfrm>
            <a:off x="3786182" y="4214818"/>
            <a:ext cx="1785950" cy="98583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L-Mohanad Bold" pitchFamily="2" charset="-78"/>
              </a:rPr>
              <a:t>التوجهات العامة</a:t>
            </a:r>
          </a:p>
        </p:txBody>
      </p:sp>
      <p:sp>
        <p:nvSpPr>
          <p:cNvPr id="8" name="مستطيل مستدير الزوايا 7"/>
          <p:cNvSpPr/>
          <p:nvPr/>
        </p:nvSpPr>
        <p:spPr bwMode="auto">
          <a:xfrm>
            <a:off x="7286644" y="2500306"/>
            <a:ext cx="1857356" cy="250033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L-Mohanad Bold" pitchFamily="2" charset="-78"/>
              </a:rPr>
              <a:t>تحديث المعرفة وتطويرها بما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L-Mohanad Bold" pitchFamily="2" charset="-78"/>
              </a:rPr>
              <a:t>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L-Mohanad Bold" pitchFamily="2" charset="-78"/>
              </a:rPr>
              <a:t>يُكسب المعنيين الدعم العلمي والتربوي اللازم للمهام والأدوار </a:t>
            </a:r>
          </a:p>
        </p:txBody>
      </p:sp>
      <p:sp>
        <p:nvSpPr>
          <p:cNvPr id="9" name="مستطيل مستدير الزوايا 8"/>
          <p:cNvSpPr/>
          <p:nvPr/>
        </p:nvSpPr>
        <p:spPr bwMode="auto">
          <a:xfrm>
            <a:off x="6858016" y="5000636"/>
            <a:ext cx="2285984" cy="15716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L-Mohanad Bold" pitchFamily="2" charset="-78"/>
              </a:rPr>
              <a:t>رفع مستويات فاعلية التدريب وأثره ورفع مستويات تأثير المشروع في إحداث التغيير المأمول</a:t>
            </a:r>
          </a:p>
        </p:txBody>
      </p:sp>
      <p:sp>
        <p:nvSpPr>
          <p:cNvPr id="10" name="مستطيل مستدير الزوايا 9"/>
          <p:cNvSpPr/>
          <p:nvPr/>
        </p:nvSpPr>
        <p:spPr bwMode="auto">
          <a:xfrm>
            <a:off x="214282" y="5072074"/>
            <a:ext cx="2285984" cy="150019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000" b="1" dirty="0" smtClean="0">
                <a:solidFill>
                  <a:srgbClr val="002060"/>
                </a:solidFill>
                <a:cs typeface="AL-Mohanad Bold" pitchFamily="2" charset="-78"/>
              </a:rPr>
              <a:t>التدريب عملية مستمرة ومتنوعة الأدوات والأساليب ومستمرة الفاعلية والأثر</a:t>
            </a:r>
            <a:endParaRPr kumimoji="0" lang="ar-SA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L-Mohanad Bold" pitchFamily="2" charset="-78"/>
            </a:endParaRPr>
          </a:p>
        </p:txBody>
      </p:sp>
      <p:sp>
        <p:nvSpPr>
          <p:cNvPr id="11" name="مستطيل مستدير الزوايا 10"/>
          <p:cNvSpPr/>
          <p:nvPr/>
        </p:nvSpPr>
        <p:spPr bwMode="auto">
          <a:xfrm>
            <a:off x="214282" y="2500306"/>
            <a:ext cx="1857356" cy="142876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L-Mohanad Bold" pitchFamily="2" charset="-78"/>
              </a:rPr>
              <a:t>تطوير المهارات اللازمة لتحقيق أهداف وتوجهات مشروع التطوير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 bwMode="auto">
          <a:xfrm>
            <a:off x="3643306" y="285728"/>
            <a:ext cx="5286380" cy="857256"/>
          </a:xfrm>
          <a:prstGeom prst="rect">
            <a:avLst/>
          </a:prstGeom>
          <a:solidFill>
            <a:srgbClr val="FF99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AL-Mohanad Bold" pitchFamily="2" charset="-78"/>
              </a:rPr>
              <a:t>التقويم وضمان الجودة في المشروع</a:t>
            </a:r>
          </a:p>
        </p:txBody>
      </p:sp>
      <p:graphicFrame>
        <p:nvGraphicFramePr>
          <p:cNvPr id="5" name="رسم تخطيطي 4"/>
          <p:cNvGraphicFramePr/>
          <p:nvPr/>
        </p:nvGraphicFramePr>
        <p:xfrm>
          <a:off x="357158" y="1285860"/>
          <a:ext cx="8429684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 bwMode="auto">
          <a:xfrm>
            <a:off x="3643306" y="285728"/>
            <a:ext cx="5286380" cy="857256"/>
          </a:xfrm>
          <a:prstGeom prst="rect">
            <a:avLst/>
          </a:prstGeom>
          <a:solidFill>
            <a:srgbClr val="FF99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AL-Mohanad Bold" pitchFamily="2" charset="-78"/>
              </a:rPr>
              <a:t>شركاء النجاح</a:t>
            </a:r>
          </a:p>
        </p:txBody>
      </p:sp>
      <p:sp>
        <p:nvSpPr>
          <p:cNvPr id="5" name="مستطيل مستدير الزوايا 4"/>
          <p:cNvSpPr/>
          <p:nvPr/>
        </p:nvSpPr>
        <p:spPr bwMode="auto">
          <a:xfrm>
            <a:off x="214282" y="1214422"/>
            <a:ext cx="8715436" cy="5429288"/>
          </a:xfrm>
          <a:prstGeom prst="roundRect">
            <a:avLst/>
          </a:prstGeom>
          <a:solidFill>
            <a:srgbClr val="FFFFB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softEdge rad="12700"/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8E40"/>
                </a:solidFill>
                <a:effectLst/>
                <a:cs typeface="AL-Mohanad Bold" pitchFamily="2" charset="-78"/>
              </a:rPr>
              <a:t>قيادات الوزارة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800" b="1" dirty="0" smtClean="0">
                <a:solidFill>
                  <a:srgbClr val="008E40"/>
                </a:solidFill>
                <a:cs typeface="AL-Mohanad Bold" pitchFamily="2" charset="-78"/>
              </a:rPr>
              <a:t>قيادات إدارة التربية والتعليم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8E40"/>
                </a:solidFill>
                <a:effectLst/>
                <a:cs typeface="AL-Mohanad Bold" pitchFamily="2" charset="-78"/>
              </a:rPr>
              <a:t>قيادات مكاتب</a:t>
            </a:r>
            <a:r>
              <a:rPr kumimoji="0" lang="ar-SA" sz="2800" b="1" i="0" u="none" strike="noStrike" cap="none" normalizeH="0" dirty="0" smtClean="0">
                <a:ln>
                  <a:noFill/>
                </a:ln>
                <a:solidFill>
                  <a:srgbClr val="008E40"/>
                </a:solidFill>
                <a:effectLst/>
                <a:cs typeface="AL-Mohanad Bold" pitchFamily="2" charset="-78"/>
              </a:rPr>
              <a:t> التربية والتعليم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800" b="1" baseline="0" dirty="0" smtClean="0">
                <a:solidFill>
                  <a:srgbClr val="008E40"/>
                </a:solidFill>
                <a:cs typeface="AL-Mohanad Bold" pitchFamily="2" charset="-78"/>
              </a:rPr>
              <a:t>الهيئة</a:t>
            </a:r>
            <a:r>
              <a:rPr lang="ar-SA" sz="2800" b="1" dirty="0" smtClean="0">
                <a:solidFill>
                  <a:srgbClr val="008E40"/>
                </a:solidFill>
                <a:cs typeface="AL-Mohanad Bold" pitchFamily="2" charset="-78"/>
              </a:rPr>
              <a:t> الإشرافية التربوية في الإدارة التعليمية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8E40"/>
                </a:solidFill>
                <a:effectLst/>
                <a:cs typeface="AL-Mohanad Bold" pitchFamily="2" charset="-78"/>
              </a:rPr>
              <a:t>الهيئة</a:t>
            </a:r>
            <a:r>
              <a:rPr kumimoji="0" lang="ar-SA" sz="2800" b="1" i="0" u="none" strike="noStrike" cap="none" normalizeH="0" dirty="0" smtClean="0">
                <a:ln>
                  <a:noFill/>
                </a:ln>
                <a:solidFill>
                  <a:srgbClr val="008E40"/>
                </a:solidFill>
                <a:effectLst/>
                <a:cs typeface="AL-Mohanad Bold" pitchFamily="2" charset="-78"/>
              </a:rPr>
              <a:t> </a:t>
            </a:r>
            <a:r>
              <a:rPr lang="ar-SA" sz="2800" b="1" dirty="0" smtClean="0">
                <a:solidFill>
                  <a:srgbClr val="008E40"/>
                </a:solidFill>
                <a:cs typeface="AL-Mohanad Bold" pitchFamily="2" charset="-78"/>
              </a:rPr>
              <a:t>الإشرافية التربوية في مكاتب التربية والتعليم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8E40"/>
                </a:solidFill>
                <a:effectLst/>
                <a:cs typeface="AL-Mohanad Bold" pitchFamily="2" charset="-78"/>
              </a:rPr>
              <a:t>قيادات</a:t>
            </a:r>
            <a:r>
              <a:rPr kumimoji="0" lang="ar-SA" sz="2800" b="1" i="0" u="none" strike="noStrike" cap="none" normalizeH="0" dirty="0" smtClean="0">
                <a:ln>
                  <a:noFill/>
                </a:ln>
                <a:solidFill>
                  <a:srgbClr val="008E40"/>
                </a:solidFill>
                <a:effectLst/>
                <a:cs typeface="AL-Mohanad Bold" pitchFamily="2" charset="-78"/>
              </a:rPr>
              <a:t> المدارس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800" b="1" baseline="0" dirty="0" smtClean="0">
                <a:solidFill>
                  <a:srgbClr val="008E40"/>
                </a:solidFill>
                <a:cs typeface="AL-Mohanad Bold" pitchFamily="2" charset="-78"/>
              </a:rPr>
              <a:t>المعلمون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dirty="0" smtClean="0">
                <a:ln>
                  <a:noFill/>
                </a:ln>
                <a:solidFill>
                  <a:srgbClr val="008E40"/>
                </a:solidFill>
                <a:effectLst/>
                <a:cs typeface="AL-Mohanad Bold" pitchFamily="2" charset="-78"/>
              </a:rPr>
              <a:t>الطلاب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800" b="1" baseline="0" dirty="0" smtClean="0">
                <a:solidFill>
                  <a:srgbClr val="008E40"/>
                </a:solidFill>
                <a:cs typeface="AL-Mohanad Bold" pitchFamily="2" charset="-78"/>
              </a:rPr>
              <a:t>الأسرة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dirty="0" smtClean="0">
                <a:ln>
                  <a:noFill/>
                </a:ln>
                <a:solidFill>
                  <a:srgbClr val="008E40"/>
                </a:solidFill>
                <a:effectLst/>
                <a:cs typeface="AL-Mohanad Bold" pitchFamily="2" charset="-78"/>
              </a:rPr>
              <a:t>المجتمع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800" b="1" baseline="0" dirty="0" smtClean="0">
                <a:solidFill>
                  <a:srgbClr val="008E40"/>
                </a:solidFill>
                <a:cs typeface="AL-Mohanad Bold" pitchFamily="2" charset="-78"/>
              </a:rPr>
              <a:t>الإعلام</a:t>
            </a:r>
            <a:r>
              <a:rPr lang="ar-SA" sz="2800" b="1" dirty="0" smtClean="0">
                <a:solidFill>
                  <a:srgbClr val="008E40"/>
                </a:solidFill>
                <a:cs typeface="AL-Mohanad Bold" pitchFamily="2" charset="-78"/>
              </a:rPr>
              <a:t> التربوي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8E40"/>
                </a:solidFill>
                <a:effectLst/>
                <a:cs typeface="AL-Mohanad Bold" pitchFamily="2" charset="-78"/>
              </a:rPr>
              <a:t>وجميع</a:t>
            </a:r>
            <a:r>
              <a:rPr kumimoji="0" lang="ar-SA" sz="2800" b="1" i="0" u="none" strike="noStrike" cap="none" normalizeH="0" dirty="0" smtClean="0">
                <a:ln>
                  <a:noFill/>
                </a:ln>
                <a:solidFill>
                  <a:srgbClr val="008E40"/>
                </a:solidFill>
                <a:effectLst/>
                <a:cs typeface="AL-Mohanad Bold" pitchFamily="2" charset="-78"/>
              </a:rPr>
              <a:t> المعنيين بتطبيق المشروع</a:t>
            </a:r>
            <a:endParaRPr kumimoji="0" lang="ar-SA" sz="2800" b="1" i="0" u="none" strike="noStrike" cap="none" normalizeH="0" baseline="0" dirty="0" smtClean="0">
              <a:ln>
                <a:noFill/>
              </a:ln>
              <a:solidFill>
                <a:srgbClr val="008E40"/>
              </a:solidFill>
              <a:effectLst/>
              <a:cs typeface="AL-Mohanad Bol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ذو زاويتين مستديرتين في نفس الجانب 1"/>
          <p:cNvSpPr/>
          <p:nvPr/>
        </p:nvSpPr>
        <p:spPr bwMode="auto">
          <a:xfrm>
            <a:off x="251520" y="476672"/>
            <a:ext cx="8712968" cy="6192688"/>
          </a:xfrm>
          <a:prstGeom prst="round2Same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DecoType Naskh Special" pitchFamily="2" charset="-78"/>
              </a:rPr>
              <a:t>بعون</a:t>
            </a:r>
            <a:r>
              <a:rPr kumimoji="0" lang="ar-SA" sz="6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DecoType Naskh Special" pitchFamily="2" charset="-78"/>
              </a:rPr>
              <a:t> الله </a:t>
            </a:r>
            <a:r>
              <a:rPr kumimoji="0" lang="ar-SA" sz="6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DecoType Naskh Special" pitchFamily="2" charset="-78"/>
              </a:rPr>
              <a:t>وتوفيقة</a:t>
            </a:r>
            <a:endParaRPr kumimoji="0" lang="ar-SA" sz="6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cs typeface="DecoType Naskh Special" pitchFamily="2" charset="-7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6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DecoType Naskh Special" pitchFamily="2" charset="-78"/>
              </a:rPr>
              <a:t> ثم بتضافر الجهود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6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DecoType Naskh Special" pitchFamily="2" charset="-78"/>
              </a:rPr>
              <a:t> تتكامل </a:t>
            </a:r>
            <a:r>
              <a:rPr kumimoji="0" lang="ar-SA" sz="6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DecoType Naskh Special" pitchFamily="2" charset="-78"/>
              </a:rPr>
              <a:t>الرؤى </a:t>
            </a:r>
            <a:r>
              <a:rPr kumimoji="0" lang="ar-SA" sz="6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DecoType Naskh Special" pitchFamily="2" charset="-78"/>
              </a:rPr>
              <a:t>..وتنضج الافكار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6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DecoType Naskh Special" pitchFamily="2" charset="-78"/>
              </a:rPr>
              <a:t>وتكتمل </a:t>
            </a:r>
            <a:r>
              <a:rPr kumimoji="0" lang="ar-SA" sz="6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DecoType Naskh Special" pitchFamily="2" charset="-78"/>
              </a:rPr>
              <a:t>النتائج ..</a:t>
            </a:r>
            <a:r>
              <a:rPr kumimoji="0" lang="ar-SA" sz="6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DecoType Naskh Special" pitchFamily="2" charset="-78"/>
              </a:rPr>
              <a:t> وتتحقق الأهداف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6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DecoType Naskh Special" pitchFamily="2" charset="-78"/>
              </a:rPr>
              <a:t>في شراكة من أجل تعلم أفضل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6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DecoType Naskh Special" pitchFamily="2" charset="-78"/>
              </a:rPr>
              <a:t>للطالب والطالبة </a:t>
            </a:r>
            <a:endParaRPr kumimoji="0" lang="ar-SA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DecoType Naskh Special" pitchFamily="2" charset="-7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/>
          <p:cNvSpPr/>
          <p:nvPr/>
        </p:nvSpPr>
        <p:spPr bwMode="auto">
          <a:xfrm>
            <a:off x="899592" y="1844824"/>
            <a:ext cx="7344816" cy="3816424"/>
          </a:xfrm>
          <a:prstGeom prst="ellipse">
            <a:avLst/>
          </a:prstGeom>
          <a:gradFill flip="none" rotWithShape="1">
            <a:gsLst>
              <a:gs pos="0">
                <a:srgbClr val="3399FF">
                  <a:tint val="66000"/>
                  <a:satMod val="160000"/>
                </a:srgbClr>
              </a:gs>
              <a:gs pos="50000">
                <a:srgbClr val="3399FF">
                  <a:tint val="44500"/>
                  <a:satMod val="160000"/>
                </a:srgbClr>
              </a:gs>
              <a:gs pos="100000">
                <a:srgbClr val="3399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DecoType Naskh Variants" pitchFamily="2" charset="-78"/>
              </a:rPr>
              <a:t>شكراً لطيب متابعتكم</a:t>
            </a:r>
            <a:r>
              <a:rPr kumimoji="0" lang="ar-SA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DecoType Naskh Variants" pitchFamily="2" charset="-78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4800" baseline="0" dirty="0" smtClean="0">
                <a:cs typeface="DecoType Naskh Variants" pitchFamily="2" charset="-78"/>
              </a:rPr>
              <a:t>مع</a:t>
            </a:r>
            <a:r>
              <a:rPr lang="ar-SA" sz="4800" dirty="0" smtClean="0">
                <a:cs typeface="DecoType Naskh Variants" pitchFamily="2" charset="-78"/>
              </a:rPr>
              <a:t> خالص الدعاء للجميع بالتوفيق </a:t>
            </a:r>
            <a:endParaRPr kumimoji="0" lang="ar-SA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DecoType Naskh Variant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 bwMode="auto">
          <a:xfrm>
            <a:off x="0" y="0"/>
            <a:ext cx="9144000" cy="714356"/>
          </a:xfrm>
          <a:prstGeom prst="round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L-Mohanad Bold" pitchFamily="2" charset="-78"/>
              </a:rPr>
              <a:t>خط</a:t>
            </a:r>
            <a:r>
              <a:rPr kumimoji="0" lang="ar-SA" sz="3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L-Mohanad Bold" pitchFamily="2" charset="-78"/>
              </a:rPr>
              <a:t> الزمن لمشروعات تطوير المناهج</a:t>
            </a: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L-Mohanad Bold" pitchFamily="2" charset="-78"/>
            </a:endParaRPr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6" y="714355"/>
          <a:ext cx="9143994" cy="6588821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</a:tblGrid>
              <a:tr h="588815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1419</a:t>
                      </a:r>
                    </a:p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1998</a:t>
                      </a:r>
                      <a:endParaRPr lang="ar-SA" sz="1800" b="1" dirty="0">
                        <a:solidFill>
                          <a:schemeClr val="tx1"/>
                        </a:solidFill>
                        <a:cs typeface="AL-Mohanad Bold" pitchFamily="2" charset="-7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1420</a:t>
                      </a:r>
                    </a:p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1999</a:t>
                      </a:r>
                      <a:endParaRPr lang="ar-SA" sz="1800" b="1" dirty="0">
                        <a:solidFill>
                          <a:schemeClr val="tx1"/>
                        </a:solidFill>
                        <a:cs typeface="AL-Mohanad Bold" pitchFamily="2" charset="-7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1421</a:t>
                      </a:r>
                    </a:p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2000</a:t>
                      </a:r>
                      <a:endParaRPr lang="ar-SA" sz="1800" b="1" dirty="0">
                        <a:solidFill>
                          <a:schemeClr val="tx1"/>
                        </a:solidFill>
                        <a:cs typeface="AL-Mohanad Bold" pitchFamily="2" charset="-7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1423</a:t>
                      </a:r>
                    </a:p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2001</a:t>
                      </a:r>
                      <a:endParaRPr lang="ar-SA" sz="1800" b="1" dirty="0">
                        <a:solidFill>
                          <a:schemeClr val="tx1"/>
                        </a:solidFill>
                        <a:cs typeface="AL-Mohanad Bold" pitchFamily="2" charset="-7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1423</a:t>
                      </a:r>
                    </a:p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2002</a:t>
                      </a:r>
                      <a:endParaRPr lang="ar-SA" sz="1800" b="1" dirty="0">
                        <a:solidFill>
                          <a:schemeClr val="tx1"/>
                        </a:solidFill>
                        <a:cs typeface="AL-Mohanad Bold" pitchFamily="2" charset="-7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1424</a:t>
                      </a:r>
                    </a:p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2003</a:t>
                      </a:r>
                      <a:endParaRPr lang="ar-SA" sz="1800" b="1" dirty="0">
                        <a:solidFill>
                          <a:schemeClr val="tx1"/>
                        </a:solidFill>
                        <a:cs typeface="AL-Mohanad Bold" pitchFamily="2" charset="-7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1435</a:t>
                      </a:r>
                    </a:p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2004</a:t>
                      </a:r>
                      <a:endParaRPr lang="ar-SA" sz="1800" b="1" dirty="0">
                        <a:solidFill>
                          <a:schemeClr val="tx1"/>
                        </a:solidFill>
                        <a:cs typeface="AL-Mohanad Bold" pitchFamily="2" charset="-7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1426</a:t>
                      </a:r>
                    </a:p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2005</a:t>
                      </a:r>
                      <a:endParaRPr lang="ar-SA" sz="1800" b="1" dirty="0">
                        <a:solidFill>
                          <a:schemeClr val="tx1"/>
                        </a:solidFill>
                        <a:cs typeface="AL-Mohanad Bold" pitchFamily="2" charset="-7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1427</a:t>
                      </a:r>
                    </a:p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2006</a:t>
                      </a:r>
                      <a:endParaRPr lang="ar-SA" sz="1800" b="1" dirty="0">
                        <a:solidFill>
                          <a:schemeClr val="tx1"/>
                        </a:solidFill>
                        <a:cs typeface="AL-Mohanad Bold" pitchFamily="2" charset="-7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1428</a:t>
                      </a:r>
                    </a:p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2007</a:t>
                      </a:r>
                      <a:endParaRPr lang="ar-SA" sz="1800" b="1" dirty="0">
                        <a:solidFill>
                          <a:schemeClr val="tx1"/>
                        </a:solidFill>
                        <a:cs typeface="AL-Mohanad Bold" pitchFamily="2" charset="-7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1429</a:t>
                      </a:r>
                    </a:p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2008</a:t>
                      </a:r>
                      <a:endParaRPr lang="ar-SA" sz="1800" b="1" dirty="0">
                        <a:solidFill>
                          <a:schemeClr val="tx1"/>
                        </a:solidFill>
                        <a:cs typeface="AL-Mohanad Bold" pitchFamily="2" charset="-7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1430</a:t>
                      </a:r>
                    </a:p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2009</a:t>
                      </a:r>
                      <a:endParaRPr lang="ar-SA" sz="1800" b="1" dirty="0">
                        <a:solidFill>
                          <a:schemeClr val="tx1"/>
                        </a:solidFill>
                        <a:cs typeface="AL-Mohanad Bold" pitchFamily="2" charset="-7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1431</a:t>
                      </a:r>
                    </a:p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2010</a:t>
                      </a:r>
                      <a:endParaRPr lang="ar-SA" sz="1800" b="1" dirty="0">
                        <a:solidFill>
                          <a:schemeClr val="tx1"/>
                        </a:solidFill>
                        <a:cs typeface="AL-Mohanad Bold" pitchFamily="2" charset="-7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1432</a:t>
                      </a:r>
                    </a:p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1411</a:t>
                      </a:r>
                      <a:endParaRPr lang="ar-SA" sz="1800" b="1" dirty="0">
                        <a:solidFill>
                          <a:schemeClr val="tx1"/>
                        </a:solidFill>
                        <a:cs typeface="AL-Mohanad Bold" pitchFamily="2" charset="-7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1433</a:t>
                      </a:r>
                    </a:p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2012</a:t>
                      </a:r>
                      <a:endParaRPr lang="ar-SA" sz="1800" b="1" dirty="0">
                        <a:solidFill>
                          <a:schemeClr val="tx1"/>
                        </a:solidFill>
                        <a:cs typeface="AL-Mohanad Bold" pitchFamily="2" charset="-7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1434</a:t>
                      </a:r>
                    </a:p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2013</a:t>
                      </a:r>
                      <a:endParaRPr lang="ar-SA" sz="1800" b="1" dirty="0">
                        <a:solidFill>
                          <a:schemeClr val="tx1"/>
                        </a:solidFill>
                        <a:cs typeface="AL-Mohanad Bold" pitchFamily="2" charset="-7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1435</a:t>
                      </a:r>
                    </a:p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cs typeface="AL-Mohanad Bold" pitchFamily="2" charset="-78"/>
                        </a:rPr>
                        <a:t>2014</a:t>
                      </a:r>
                      <a:endParaRPr lang="ar-SA" sz="1800" b="1" dirty="0">
                        <a:solidFill>
                          <a:schemeClr val="tx1"/>
                        </a:solidFill>
                        <a:cs typeface="AL-Mohanad Bold" pitchFamily="2" charset="-7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45805">
                <a:tc rowSpan="2" gridSpan="3">
                  <a:txBody>
                    <a:bodyPr/>
                    <a:lstStyle/>
                    <a:p>
                      <a:pPr algn="ctr" rtl="1"/>
                      <a:r>
                        <a:rPr lang="ar-SA" sz="16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cs typeface="AL-Mohanad" pitchFamily="2" charset="-78"/>
                        </a:rPr>
                        <a:t>تصميم المشروع الشامل لتطوير المناهج</a:t>
                      </a:r>
                    </a:p>
                    <a:p>
                      <a:pPr algn="ctr" rtl="1"/>
                      <a:r>
                        <a:rPr lang="ar-SA" sz="16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cs typeface="AL-Mohanad" pitchFamily="2" charset="-78"/>
                        </a:rPr>
                        <a:t>تطوير الخطة الدراسية </a:t>
                      </a:r>
                    </a:p>
                    <a:p>
                      <a:pPr algn="ctr" rtl="1"/>
                      <a:r>
                        <a:rPr lang="ar-SA" sz="16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cs typeface="AL-Mohanad" pitchFamily="2" charset="-78"/>
                        </a:rPr>
                        <a:t>إعداد وثائق المناهج</a:t>
                      </a:r>
                      <a:endParaRPr lang="ar-SA" sz="16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cs typeface="AL-Mohanad" pitchFamily="2" charset="-78"/>
                      </a:endParaRPr>
                    </a:p>
                  </a:txBody>
                  <a:tcPr>
                    <a:solidFill>
                      <a:srgbClr val="0099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rtl="1"/>
                      <a:endParaRPr lang="ar-SA" dirty="0">
                        <a:cs typeface="AL-Mohanad Bold" pitchFamily="2" charset="-78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rtl="1"/>
                      <a:endParaRPr lang="ar-SA" dirty="0">
                        <a:cs typeface="AL-Mohanad Bold" pitchFamily="2" charset="-78"/>
                      </a:endParaRPr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rtl="1"/>
                      <a:endParaRPr lang="ar-SA" sz="1600" b="0" cap="none" spc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cs typeface="AL-Mohanad" pitchFamily="2" charset="-78"/>
                      </a:endParaRPr>
                    </a:p>
                    <a:p>
                      <a:pPr algn="ctr" rtl="1"/>
                      <a:r>
                        <a:rPr lang="ar-SA" sz="16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cs typeface="AL-Mohanad" pitchFamily="2" charset="-78"/>
                        </a:rPr>
                        <a:t>مراجعة وتطوير وثائق المناهج</a:t>
                      </a:r>
                      <a:endParaRPr lang="ar-SA" sz="16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cs typeface="AL-Mohanad" pitchFamily="2" charset="-78"/>
                      </a:endParaRPr>
                    </a:p>
                  </a:txBody>
                  <a:tcPr>
                    <a:solidFill>
                      <a:srgbClr val="0099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rtl="1"/>
                      <a:endParaRPr lang="ar-SA" dirty="0">
                        <a:cs typeface="AL-Mohanad Bold" pitchFamily="2" charset="-78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rtl="1"/>
                      <a:endParaRPr lang="ar-SA" dirty="0">
                        <a:cs typeface="AL-Mohanad Bold" pitchFamily="2" charset="-78"/>
                      </a:endParaRPr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rtl="1"/>
                      <a:endParaRPr lang="ar-SA" sz="1600" b="0" cap="none" spc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cs typeface="AL-Mohanad" pitchFamily="2" charset="-78"/>
                      </a:endParaRPr>
                    </a:p>
                    <a:p>
                      <a:pPr algn="ctr" rtl="1"/>
                      <a:r>
                        <a:rPr lang="ar-SA" sz="16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cs typeface="AL-Mohanad" pitchFamily="2" charset="-78"/>
                        </a:rPr>
                        <a:t>إعداد المواد التعليمية</a:t>
                      </a:r>
                      <a:endParaRPr lang="ar-SA" sz="16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cs typeface="AL-Mohanad" pitchFamily="2" charset="-78"/>
                      </a:endParaRPr>
                    </a:p>
                  </a:txBody>
                  <a:tcPr>
                    <a:solidFill>
                      <a:srgbClr val="0099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rtl="1"/>
                      <a:endParaRPr lang="ar-SA" dirty="0">
                        <a:cs typeface="AL-Mohanad Bold" pitchFamily="2" charset="-78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rtl="1"/>
                      <a:endParaRPr lang="ar-SA" dirty="0">
                        <a:cs typeface="AL-Mohanad Bold" pitchFamily="2" charset="-78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rtl="1"/>
                      <a:endParaRPr lang="ar-SA" dirty="0">
                        <a:cs typeface="AL-Mohanad Bold" pitchFamily="2" charset="-78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1"/>
                      <a:r>
                        <a:rPr lang="ar-SA" sz="16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cs typeface="AL-Mohanad" pitchFamily="2" charset="-78"/>
                        </a:rPr>
                        <a:t>تجريب تدريجي لمنتجات المشروعات الشامل</a:t>
                      </a:r>
                      <a:endParaRPr lang="ar-SA" sz="16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cs typeface="AL-Mohanad" pitchFamily="2" charset="-78"/>
                      </a:endParaRPr>
                    </a:p>
                  </a:txBody>
                  <a:tcP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>
                        <a:cs typeface="AL-Mohanad Bold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>
                        <a:cs typeface="AL-Mohanad Bold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>
                        <a:cs typeface="AL-Mohanad Bold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>
                        <a:cs typeface="AL-Mohanad Bold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200" b="0" kern="1200" cap="none" spc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+mn-lt"/>
                        <a:ea typeface="+mn-ea"/>
                        <a:cs typeface="AL-Mohanad" pitchFamily="2" charset="-78"/>
                      </a:endParaRPr>
                    </a:p>
                    <a:p>
                      <a:pPr algn="ctr" rtl="1"/>
                      <a:r>
                        <a:rPr lang="ar-SA" sz="1100" b="0" kern="120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AL-Mohanad" pitchFamily="2" charset="-78"/>
                        </a:rPr>
                        <a:t>اكتمال التعليم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200" b="0" kern="1200" cap="none" spc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+mn-lt"/>
                        <a:ea typeface="+mn-ea"/>
                        <a:cs typeface="AL-Mohanad" pitchFamily="2" charset="-78"/>
                      </a:endParaRPr>
                    </a:p>
                    <a:p>
                      <a:pPr algn="ctr" rtl="1"/>
                      <a:r>
                        <a:rPr lang="ar-SA" sz="1200" b="0" kern="120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AL-Mohanad" pitchFamily="2" charset="-78"/>
                        </a:rPr>
                        <a:t>تصميم دراسة تقويمية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</a:tr>
              <a:tr h="539612">
                <a:tc gridSpan="3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1"/>
                      <a:r>
                        <a:rPr lang="ar-SA" sz="16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cs typeface="AL-Mohanad" pitchFamily="2" charset="-78"/>
                        </a:rPr>
                        <a:t>تعميم تدريجي لمنتجات المشروع الشامل</a:t>
                      </a:r>
                      <a:endParaRPr lang="ar-SA" sz="16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cs typeface="AL-Mohanad" pitchFamily="2" charset="-78"/>
                      </a:endParaRPr>
                    </a:p>
                  </a:txBody>
                  <a:tcP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761805">
                <a:tc rowSpan="5" gridSpan="3">
                  <a:txBody>
                    <a:bodyPr/>
                    <a:lstStyle/>
                    <a:p>
                      <a:pPr algn="ctr" rtl="1"/>
                      <a:endParaRPr lang="ar-SA" sz="1200" b="1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pPr algn="ctr" rtl="1"/>
                      <a:endParaRPr lang="ar-SA" dirty="0">
                        <a:cs typeface="AL-Mohanad Bold" pitchFamily="2" charset="-78"/>
                      </a:endParaRPr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pPr algn="ctr" rtl="1"/>
                      <a:endParaRPr lang="ar-SA" dirty="0">
                        <a:cs typeface="AL-Mohanad Bold" pitchFamily="2" charset="-78"/>
                      </a:endParaRPr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rtl="1"/>
                      <a:endParaRPr lang="ar-SA" sz="1600" b="0" kern="1200" cap="none" spc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+mn-lt"/>
                        <a:ea typeface="+mn-ea"/>
                        <a:cs typeface="AL-Mohanad" pitchFamily="2" charset="-78"/>
                      </a:endParaRPr>
                    </a:p>
                    <a:p>
                      <a:pPr algn="ctr" rtl="1"/>
                      <a:endParaRPr lang="ar-SA" sz="1600" b="0" kern="1200" cap="none" spc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+mn-lt"/>
                        <a:ea typeface="+mn-ea"/>
                        <a:cs typeface="AL-Mohanad" pitchFamily="2" charset="-78"/>
                      </a:endParaRPr>
                    </a:p>
                    <a:p>
                      <a:pPr algn="ctr" rtl="1"/>
                      <a:r>
                        <a:rPr lang="ar-SA" sz="1600" b="0" kern="120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AL-Mohanad" pitchFamily="2" charset="-78"/>
                        </a:rPr>
                        <a:t>تصميم مشروع العلوم والرياضيات </a:t>
                      </a:r>
                    </a:p>
                  </a:txBody>
                  <a:tcPr>
                    <a:solidFill>
                      <a:schemeClr val="accent1">
                        <a:lumMod val="2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rtl="1"/>
                      <a:endParaRPr lang="ar-SA" dirty="0">
                        <a:cs typeface="AL-Mohanad Bold" pitchFamily="2" charset="-78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rtl="1"/>
                      <a:endParaRPr lang="ar-SA" dirty="0">
                        <a:cs typeface="AL-Mohanad Bold" pitchFamily="2" charset="-78"/>
                      </a:endParaRPr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rtl="1"/>
                      <a:endParaRPr lang="ar-SA" sz="1600" b="0" kern="1200" cap="none" spc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+mn-lt"/>
                        <a:ea typeface="+mn-ea"/>
                        <a:cs typeface="AL-Mohanad" pitchFamily="2" charset="-78"/>
                      </a:endParaRPr>
                    </a:p>
                    <a:p>
                      <a:pPr algn="ctr" rtl="1"/>
                      <a:endParaRPr lang="ar-SA" sz="1600" b="0" kern="1200" cap="none" spc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+mn-lt"/>
                        <a:ea typeface="+mn-ea"/>
                        <a:cs typeface="AL-Mohanad" pitchFamily="2" charset="-78"/>
                      </a:endParaRPr>
                    </a:p>
                    <a:p>
                      <a:pPr algn="ctr" rtl="1"/>
                      <a:r>
                        <a:rPr lang="ar-SA" sz="1600" b="0" kern="120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AL-Mohanad" pitchFamily="2" charset="-78"/>
                        </a:rPr>
                        <a:t>تنفيذ مشروع العلوم والرياضيات</a:t>
                      </a:r>
                    </a:p>
                  </a:txBody>
                  <a:tcPr>
                    <a:solidFill>
                      <a:schemeClr val="accent1">
                        <a:lumMod val="2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rtl="1"/>
                      <a:endParaRPr lang="ar-SA" dirty="0">
                        <a:cs typeface="AL-Mohanad Bold" pitchFamily="2" charset="-78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rtl="1"/>
                      <a:endParaRPr lang="ar-SA" dirty="0">
                        <a:cs typeface="AL-Mohanad Bold" pitchFamily="2" charset="-78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rtl="1"/>
                      <a:endParaRPr lang="ar-SA" dirty="0">
                        <a:cs typeface="AL-Mohanad Bold" pitchFamily="2" charset="-78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1"/>
                      <a:r>
                        <a:rPr lang="ar-SA" sz="1400" b="0" kern="120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AL-Mohanad" pitchFamily="2" charset="-78"/>
                        </a:rPr>
                        <a:t>تجريب تدريجي لمنتجات مشروع العلوم والرياضيات</a:t>
                      </a:r>
                    </a:p>
                  </a:txBody>
                  <a:tcPr>
                    <a:solidFill>
                      <a:schemeClr val="accent1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>
                        <a:cs typeface="AL-Mohanad Bold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>
                        <a:cs typeface="AL-Mohanad Bold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>
                        <a:cs typeface="AL-Mohanad Bold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>
                        <a:cs typeface="AL-Mohanad Bold" pitchFamily="2" charset="-78"/>
                      </a:endParaRPr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1"/>
                      <a:endParaRPr lang="ar-SA" sz="1600" b="0" kern="1200" cap="none" spc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+mn-lt"/>
                        <a:ea typeface="+mn-ea"/>
                        <a:cs typeface="AL-Mohanad" pitchFamily="2" charset="-78"/>
                      </a:endParaRPr>
                    </a:p>
                    <a:p>
                      <a:pPr algn="ctr" rtl="1"/>
                      <a:r>
                        <a:rPr lang="ar-SA" sz="1600" b="0" kern="120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AL-Mohanad" pitchFamily="2" charset="-78"/>
                        </a:rPr>
                        <a:t>تنفيذ دراسة تقويمية شاملة لمشروع العلوم والرياضيات</a:t>
                      </a:r>
                    </a:p>
                  </a:txBody>
                  <a:tcPr>
                    <a:solidFill>
                      <a:schemeClr val="accent1">
                        <a:lumMod val="2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</a:tr>
              <a:tr h="627409">
                <a:tc gridSpan="3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kern="120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AL-Mohanad" pitchFamily="2" charset="-78"/>
                        </a:rPr>
                        <a:t>تعميم تدريجي لمنتجات مشروع العلوم والرياضيات</a:t>
                      </a:r>
                    </a:p>
                  </a:txBody>
                  <a:tcPr>
                    <a:solidFill>
                      <a:schemeClr val="accent1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22413">
                <a:tc gridSpan="3" v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rtl="1"/>
                      <a:endParaRPr lang="ar-SA" sz="1600" b="0" kern="1200" cap="none" spc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+mn-lt"/>
                        <a:ea typeface="+mn-ea"/>
                        <a:cs typeface="AL-Mohanad" pitchFamily="2" charset="-78"/>
                      </a:endParaRPr>
                    </a:p>
                    <a:p>
                      <a:pPr algn="ctr" rtl="1"/>
                      <a:r>
                        <a:rPr lang="ar-SA" sz="1600" b="0" kern="120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AL-Mohanad" pitchFamily="2" charset="-78"/>
                        </a:rPr>
                        <a:t>تصميم مشروع نظام المقررات في التعليم الثانوي</a:t>
                      </a:r>
                    </a:p>
                  </a:txBody>
                  <a:tcPr>
                    <a:solidFill>
                      <a:srgbClr val="3D878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1"/>
                      <a:r>
                        <a:rPr lang="ar-SA" sz="1600" b="0" kern="120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AL-Mohanad" pitchFamily="2" charset="-78"/>
                        </a:rPr>
                        <a:t>تجريب مشروع نظام المقررات في التعليم الثانوي</a:t>
                      </a:r>
                      <a:endParaRPr lang="ar-SA" sz="1600" b="0" kern="120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+mn-lt"/>
                        <a:ea typeface="+mn-ea"/>
                        <a:cs typeface="AL-Mohanad" pitchFamily="2" charset="-78"/>
                      </a:endParaRPr>
                    </a:p>
                  </a:txBody>
                  <a:tcPr>
                    <a:solidFill>
                      <a:srgbClr val="3D87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 rtl="1"/>
                      <a:endParaRPr lang="ar-SA" sz="1600" b="0" kern="1200" cap="none" spc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+mn-lt"/>
                        <a:ea typeface="+mn-ea"/>
                        <a:cs typeface="AL-Mohanad" pitchFamily="2" charset="-78"/>
                      </a:endParaRPr>
                    </a:p>
                    <a:p>
                      <a:pPr algn="ctr" rtl="1"/>
                      <a:r>
                        <a:rPr lang="ar-SA" sz="1600" b="0" kern="120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AL-Mohanad" pitchFamily="2" charset="-78"/>
                        </a:rPr>
                        <a:t>التوسع في تطبيق نظام المقررات </a:t>
                      </a:r>
                    </a:p>
                    <a:p>
                      <a:pPr algn="ctr" rtl="1"/>
                      <a:r>
                        <a:rPr lang="ar-SA" sz="1600" b="0" kern="120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AL-Mohanad" pitchFamily="2" charset="-78"/>
                        </a:rPr>
                        <a:t>(يكتمل التوسع بنسبة 25% من المدارس الثانوية)</a:t>
                      </a:r>
                    </a:p>
                  </a:txBody>
                  <a:tcPr>
                    <a:solidFill>
                      <a:srgbClr val="3D878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</a:tr>
              <a:tr h="661585">
                <a:tc gridSpan="3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/>
                      <a:endParaRPr lang="ar-SA" sz="1600" b="0" kern="1200" cap="none" spc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+mn-lt"/>
                        <a:ea typeface="+mn-ea"/>
                        <a:cs typeface="AL-Mohanad" pitchFamily="2" charset="-78"/>
                      </a:endParaRPr>
                    </a:p>
                  </a:txBody>
                  <a:tcPr>
                    <a:solidFill>
                      <a:srgbClr val="3D87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600" b="0" kern="120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AL-Mohanad" pitchFamily="2" charset="-78"/>
                        </a:rPr>
                        <a:t>تنفيذ دراسة تقويمية شاملة</a:t>
                      </a:r>
                    </a:p>
                  </a:txBody>
                  <a:tcPr>
                    <a:solidFill>
                      <a:srgbClr val="3D87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761805">
                <a:tc gridSpan="3" v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600" b="0" kern="120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AL-Mohanad" pitchFamily="2" charset="-78"/>
                        </a:rPr>
                        <a:t>تصميم مشروع اللغة الانجليزية1</a:t>
                      </a:r>
                    </a:p>
                  </a:txBody>
                  <a:tcPr>
                    <a:solidFill>
                      <a:srgbClr val="66003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/>
                      <a:r>
                        <a:rPr lang="ar-SA" sz="1600" b="0" kern="120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AL-Mohanad" pitchFamily="2" charset="-78"/>
                        </a:rPr>
                        <a:t>تجريب جزئي لمشروع اللغة الانجليزية1</a:t>
                      </a:r>
                    </a:p>
                  </a:txBody>
                  <a:tcPr>
                    <a:solidFill>
                      <a:srgbClr val="66003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600" b="0" kern="120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AL-Mohanad" pitchFamily="2" charset="-78"/>
                        </a:rPr>
                        <a:t>تصميم مشروع اللغة الانجليزية2</a:t>
                      </a:r>
                    </a:p>
                  </a:txBody>
                  <a:tcPr>
                    <a:solidFill>
                      <a:srgbClr val="66003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600" b="0" kern="120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AL-Mohanad" pitchFamily="2" charset="-78"/>
                        </a:rPr>
                        <a:t>تجريب مشروع اللغة الانجليزية2</a:t>
                      </a:r>
                    </a:p>
                  </a:txBody>
                  <a:tcPr>
                    <a:solidFill>
                      <a:srgbClr val="66003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600" b="0" kern="120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AL-Mohanad" pitchFamily="2" charset="-78"/>
                        </a:rPr>
                        <a:t>تعميم مشروع اللغة الانجليزية2</a:t>
                      </a:r>
                    </a:p>
                  </a:txBody>
                  <a:tcPr>
                    <a:solidFill>
                      <a:srgbClr val="66003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</a:tr>
              <a:tr h="983998">
                <a:tc gridSpan="15">
                  <a:txBody>
                    <a:bodyPr/>
                    <a:lstStyle/>
                    <a:p>
                      <a:pPr algn="ctr" rtl="1"/>
                      <a:endParaRPr lang="ar-SA" sz="1400" b="0" kern="1200" cap="none" spc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+mn-lt"/>
                        <a:ea typeface="+mn-ea"/>
                        <a:cs typeface="AL-Mohanad" pitchFamily="2" charset="-78"/>
                      </a:endParaRPr>
                    </a:p>
                  </a:txBody>
                  <a:tcP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200">
                        <a:cs typeface="AL-Mohanad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200">
                        <a:cs typeface="AL-Mohanad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200">
                        <a:cs typeface="AL-Mohanad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600" b="0" kern="120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AL-Mohanad" pitchFamily="2" charset="-78"/>
                        </a:rPr>
                        <a:t>تصميم وتنفيذ مشروع النظام الفصلي للتعليم الثانوي</a:t>
                      </a:r>
                    </a:p>
                  </a:txBody>
                  <a:tcPr>
                    <a:solidFill>
                      <a:srgbClr val="E9941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L-Mohanad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429264"/>
          </a:xfrm>
        </p:spPr>
        <p:txBody>
          <a:bodyPr/>
          <a:lstStyle/>
          <a:p>
            <a:pPr algn="ctr">
              <a:buNone/>
            </a:pPr>
            <a:r>
              <a:rPr lang="ar-SA" sz="2800" b="1" dirty="0" smtClean="0">
                <a:solidFill>
                  <a:srgbClr val="339933"/>
                </a:solidFill>
                <a:latin typeface="Arial Black" pitchFamily="34" charset="0"/>
                <a:cs typeface="AL-Mohanad Bold" pitchFamily="2" charset="-78"/>
              </a:rPr>
              <a:t>نظرا لحاجة النظام السنوي للتعليم الثانوي إلى التطوير</a:t>
            </a:r>
          </a:p>
          <a:p>
            <a:pPr algn="ctr">
              <a:buNone/>
            </a:pPr>
            <a:r>
              <a:rPr lang="ar-SA" sz="2400" b="1" dirty="0" smtClean="0">
                <a:solidFill>
                  <a:srgbClr val="003192"/>
                </a:solidFill>
                <a:cs typeface="AL-Mohanad" pitchFamily="2" charset="-78"/>
              </a:rPr>
              <a:t>(مضى عليه أكثر من 20 عاماً للبنين وأكثر من 30 عاماً للبنات دون تطوير شامل)</a:t>
            </a:r>
          </a:p>
          <a:p>
            <a:pPr algn="ctr">
              <a:buNone/>
            </a:pPr>
            <a:r>
              <a:rPr lang="ar-SA" sz="2800" b="1" dirty="0" smtClean="0">
                <a:solidFill>
                  <a:srgbClr val="339933"/>
                </a:solidFill>
                <a:latin typeface="Arial Black" pitchFamily="34" charset="0"/>
                <a:cs typeface="AL-Mohanad Bold" pitchFamily="2" charset="-78"/>
              </a:rPr>
              <a:t>وللمستجدات العالمية والتربوية والاجتماعية والثقافية والتنموية؛</a:t>
            </a:r>
          </a:p>
          <a:p>
            <a:pPr algn="ctr">
              <a:buNone/>
            </a:pPr>
            <a:r>
              <a:rPr lang="ar-SA" sz="2400" b="1" dirty="0" smtClean="0">
                <a:solidFill>
                  <a:srgbClr val="003192"/>
                </a:solidFill>
                <a:cs typeface="AL-Mohanad" pitchFamily="2" charset="-78"/>
              </a:rPr>
              <a:t>(تم التخطيط لتطوير التعليم الثانوي وفق عدة مستويات)</a:t>
            </a:r>
          </a:p>
          <a:p>
            <a:pPr algn="ctr">
              <a:buNone/>
            </a:pPr>
            <a:r>
              <a:rPr lang="ar-SA" sz="2800" b="1" dirty="0" smtClean="0">
                <a:solidFill>
                  <a:srgbClr val="339933"/>
                </a:solidFill>
                <a:latin typeface="Arial Black" pitchFamily="34" charset="0"/>
                <a:cs typeface="AL-Mohanad Bold" pitchFamily="2" charset="-78"/>
              </a:rPr>
              <a:t>يأتي مشروع تطوير النظام السنوي للتعليم الثانوي (النظام الفصلي)</a:t>
            </a:r>
          </a:p>
          <a:p>
            <a:pPr algn="ctr">
              <a:buNone/>
            </a:pPr>
            <a:r>
              <a:rPr lang="ar-SA" sz="2400" b="1" dirty="0" smtClean="0">
                <a:solidFill>
                  <a:srgbClr val="003192"/>
                </a:solidFill>
                <a:cs typeface="AL-Mohanad" pitchFamily="2" charset="-78"/>
              </a:rPr>
              <a:t>واحداً منها لإحداث عمليات تحسين ومواءمة وتطوير يتطلبها النظام السنوي القائم للتعليم الثانوي</a:t>
            </a:r>
          </a:p>
          <a:p>
            <a:pPr algn="r" rtl="1">
              <a:buFont typeface="Wingdings" pitchFamily="2" charset="2"/>
              <a:buChar char="q"/>
            </a:pPr>
            <a:r>
              <a:rPr lang="ar-SA" sz="2400" b="1" dirty="0" smtClean="0">
                <a:solidFill>
                  <a:srgbClr val="003192"/>
                </a:solidFill>
                <a:cs typeface="AL-Mohanad" pitchFamily="2" charset="-78"/>
              </a:rPr>
              <a:t>يعالج المجالات التي تستدعي التدخل والمعالجة والتحسين.</a:t>
            </a:r>
          </a:p>
          <a:p>
            <a:pPr algn="r" rtl="1">
              <a:buFont typeface="Wingdings" pitchFamily="2" charset="2"/>
              <a:buChar char="q"/>
            </a:pPr>
            <a:r>
              <a:rPr lang="ar-SA" sz="2400" b="1" dirty="0" smtClean="0">
                <a:solidFill>
                  <a:srgbClr val="003192"/>
                </a:solidFill>
                <a:cs typeface="AL-Mohanad" pitchFamily="2" charset="-78"/>
              </a:rPr>
              <a:t>يستثمر الخبرات التراكمية والمكتسبة خلال مشروعات تطوير التعليم الثانوي في المملكة وآخرها (نظام المقررات).</a:t>
            </a:r>
          </a:p>
          <a:p>
            <a:pPr algn="r" rtl="1">
              <a:buFont typeface="Wingdings" pitchFamily="2" charset="2"/>
              <a:buChar char="q"/>
            </a:pPr>
            <a:r>
              <a:rPr lang="ar-SA" sz="2400" b="1" dirty="0" smtClean="0">
                <a:solidFill>
                  <a:srgbClr val="003192"/>
                </a:solidFill>
                <a:cs typeface="AL-Mohanad" pitchFamily="2" charset="-78"/>
              </a:rPr>
              <a:t> يستفيد من الاتجاهات العالمية والإقليمية.</a:t>
            </a:r>
          </a:p>
          <a:p>
            <a:pPr algn="r" rtl="1">
              <a:buFont typeface="Wingdings" pitchFamily="2" charset="2"/>
              <a:buChar char="q"/>
            </a:pPr>
            <a:r>
              <a:rPr lang="ar-SA" sz="2400" b="1" dirty="0" smtClean="0">
                <a:solidFill>
                  <a:srgbClr val="003192"/>
                </a:solidFill>
                <a:cs typeface="AL-Mohanad" pitchFamily="2" charset="-78"/>
              </a:rPr>
              <a:t>يتلافى الصعوبات والعقبات التي تواجه التطبيق والانتشار.</a:t>
            </a:r>
            <a:endParaRPr lang="en-US" sz="2400" b="1" dirty="0" smtClean="0">
              <a:solidFill>
                <a:srgbClr val="003192"/>
              </a:solidFill>
              <a:cs typeface="AL-Mohanad" pitchFamily="2" charset="-78"/>
            </a:endParaRPr>
          </a:p>
        </p:txBody>
      </p:sp>
      <p:sp>
        <p:nvSpPr>
          <p:cNvPr id="4" name="مستطيل 3"/>
          <p:cNvSpPr/>
          <p:nvPr/>
        </p:nvSpPr>
        <p:spPr bwMode="auto">
          <a:xfrm>
            <a:off x="3643306" y="428604"/>
            <a:ext cx="5214942" cy="785818"/>
          </a:xfrm>
          <a:prstGeom prst="rect">
            <a:avLst/>
          </a:prstGeom>
          <a:solidFill>
            <a:srgbClr val="00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AL-Mohanad Bold" pitchFamily="2" charset="-78"/>
              </a:rPr>
              <a:t>الحاجة إلى التطوير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 bwMode="auto">
          <a:xfrm>
            <a:off x="3643306" y="428604"/>
            <a:ext cx="5214942" cy="785818"/>
          </a:xfrm>
          <a:prstGeom prst="rect">
            <a:avLst/>
          </a:prstGeom>
          <a:solidFill>
            <a:srgbClr val="00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AL-Mohanad Bold" pitchFamily="2" charset="-78"/>
              </a:rPr>
              <a:t>تأسيس المشروع</a:t>
            </a:r>
          </a:p>
        </p:txBody>
      </p:sp>
      <p:sp>
        <p:nvSpPr>
          <p:cNvPr id="5" name="تمرير عمودي 4"/>
          <p:cNvSpPr/>
          <p:nvPr/>
        </p:nvSpPr>
        <p:spPr bwMode="auto">
          <a:xfrm>
            <a:off x="1571604" y="1428736"/>
            <a:ext cx="7032844" cy="4786346"/>
          </a:xfrm>
          <a:prstGeom prst="verticalScroll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r>
              <a:rPr lang="ar-SA" sz="4000" dirty="0" smtClean="0">
                <a:cs typeface="AL-Mohanad Bold" pitchFamily="2" charset="-78"/>
              </a:rPr>
              <a:t>صدر قرار معالي نائب الوزير في الثامن عشر من شهر رمضان المبارك من العام 1433هـ القاضي بتدشين المشروع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 bwMode="auto">
          <a:xfrm>
            <a:off x="3643306" y="428604"/>
            <a:ext cx="5214942" cy="785818"/>
          </a:xfrm>
          <a:prstGeom prst="rect">
            <a:avLst/>
          </a:prstGeom>
          <a:solidFill>
            <a:srgbClr val="00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AL-Mohanad Bold" pitchFamily="2" charset="-78"/>
              </a:rPr>
              <a:t>الغرض الأساسي للمشروع</a:t>
            </a:r>
          </a:p>
        </p:txBody>
      </p:sp>
      <p:sp>
        <p:nvSpPr>
          <p:cNvPr id="5" name="مستطيل مستدير الزوايا 4"/>
          <p:cNvSpPr/>
          <p:nvPr/>
        </p:nvSpPr>
        <p:spPr bwMode="auto">
          <a:xfrm>
            <a:off x="642910" y="1428736"/>
            <a:ext cx="7929618" cy="4714908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3600" b="1" dirty="0" smtClean="0">
                <a:solidFill>
                  <a:srgbClr val="006666"/>
                </a:solidFill>
                <a:latin typeface="Arial" pitchFamily="34" charset="0"/>
                <a:cs typeface="AL-Mohanad Bold" pitchFamily="2" charset="-78"/>
              </a:rPr>
              <a:t>تحقيق الموائمة والاتساق بين مناهج التعليم الأساسي ومناهج النظام السنوي للتعليم الثانوي؛</a:t>
            </a:r>
          </a:p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rgbClr val="669900"/>
                </a:solidFill>
                <a:effectLst/>
                <a:latin typeface="Arial" pitchFamily="34" charset="0"/>
                <a:cs typeface="AL-Mohanad Bold" pitchFamily="2" charset="-78"/>
              </a:rPr>
              <a:t>بما</a:t>
            </a:r>
            <a:r>
              <a:rPr kumimoji="0" lang="ar-SA" sz="3600" b="1" i="0" u="none" strike="noStrike" cap="none" normalizeH="0" dirty="0" smtClean="0">
                <a:ln>
                  <a:noFill/>
                </a:ln>
                <a:solidFill>
                  <a:srgbClr val="669900"/>
                </a:solidFill>
                <a:effectLst/>
                <a:latin typeface="Arial" pitchFamily="34" charset="0"/>
                <a:cs typeface="AL-Mohanad Bold" pitchFamily="2" charset="-78"/>
              </a:rPr>
              <a:t> يعزز القيم والمهارات والاتجاهات التربوية الحديثة,</a:t>
            </a:r>
          </a:p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3600" b="1" baseline="0" dirty="0" smtClean="0">
                <a:solidFill>
                  <a:srgbClr val="CC3300"/>
                </a:solidFill>
                <a:latin typeface="Arial" pitchFamily="34" charset="0"/>
                <a:cs typeface="AL-Mohanad Bold" pitchFamily="2" charset="-78"/>
              </a:rPr>
              <a:t>ويهيئ</a:t>
            </a:r>
            <a:r>
              <a:rPr lang="ar-SA" sz="3600" b="1" dirty="0" smtClean="0">
                <a:solidFill>
                  <a:srgbClr val="CC3300"/>
                </a:solidFill>
                <a:latin typeface="Arial" pitchFamily="34" charset="0"/>
                <a:cs typeface="AL-Mohanad Bold" pitchFamily="2" charset="-78"/>
              </a:rPr>
              <a:t> المتعلمين لمتابعة التعلم والحياة والعمل,</a:t>
            </a:r>
          </a:p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L-Mohanad Bold" pitchFamily="2" charset="-78"/>
              </a:rPr>
              <a:t>ويدعم</a:t>
            </a:r>
            <a:r>
              <a:rPr kumimoji="0" lang="ar-SA" sz="3600" b="1" i="0" u="none" strike="noStrike" cap="none" normalizeH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L-Mohanad Bold" pitchFamily="2" charset="-78"/>
              </a:rPr>
              <a:t> التحول إلى النظام الفصلي المبني على تحسين التقويم من أجل التعلم.</a:t>
            </a:r>
            <a:endParaRPr kumimoji="0" lang="ar-SA" sz="36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cs typeface="AL-Mohanad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 bwMode="auto">
          <a:xfrm>
            <a:off x="3000364" y="428604"/>
            <a:ext cx="5857884" cy="785818"/>
          </a:xfrm>
          <a:prstGeom prst="rect">
            <a:avLst/>
          </a:prstGeom>
          <a:solidFill>
            <a:srgbClr val="00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AL-Mohanad Bold" pitchFamily="2" charset="-78"/>
              </a:rPr>
              <a:t>وصف النظام الفصلي للتعليم الثانوي</a:t>
            </a:r>
          </a:p>
        </p:txBody>
      </p:sp>
      <p:sp>
        <p:nvSpPr>
          <p:cNvPr id="6" name="مستطيل مستدير الزوايا 5"/>
          <p:cNvSpPr/>
          <p:nvPr/>
        </p:nvSpPr>
        <p:spPr bwMode="auto">
          <a:xfrm>
            <a:off x="214282" y="1428736"/>
            <a:ext cx="6858048" cy="642942"/>
          </a:xfrm>
          <a:prstGeom prst="round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solidFill>
                    <a:schemeClr val="accent3">
                      <a:lumMod val="85000"/>
                    </a:schemeClr>
                  </a:solidFill>
                </a:ln>
                <a:solidFill>
                  <a:schemeClr val="tx1"/>
                </a:solidFill>
                <a:effectLst/>
                <a:cs typeface="AL-Mohanad Bold" pitchFamily="2" charset="-78"/>
              </a:rPr>
              <a:t>نظام</a:t>
            </a:r>
            <a:r>
              <a:rPr kumimoji="0" lang="ar-SA" sz="2400" b="1" i="0" u="none" strike="noStrike" cap="none" normalizeH="0" dirty="0" smtClean="0">
                <a:ln>
                  <a:solidFill>
                    <a:schemeClr val="accent3">
                      <a:lumMod val="85000"/>
                    </a:schemeClr>
                  </a:solidFill>
                </a:ln>
                <a:solidFill>
                  <a:schemeClr val="tx1"/>
                </a:solidFill>
                <a:effectLst/>
                <a:cs typeface="AL-Mohanad Bold" pitchFamily="2" charset="-78"/>
              </a:rPr>
              <a:t> للتعليم الثانوي يعتمد على التعلم الفصلي/ المستويات الدراسية,</a:t>
            </a:r>
            <a:endParaRPr kumimoji="0" lang="ar-SA" sz="2400" b="1" i="0" u="none" strike="noStrike" cap="none" normalizeH="0" baseline="0" dirty="0" smtClean="0">
              <a:ln>
                <a:solidFill>
                  <a:schemeClr val="accent3">
                    <a:lumMod val="85000"/>
                  </a:schemeClr>
                </a:solidFill>
              </a:ln>
              <a:solidFill>
                <a:schemeClr val="tx1"/>
              </a:solidFill>
              <a:effectLst/>
              <a:cs typeface="AL-Mohanad Bold" pitchFamily="2" charset="-78"/>
            </a:endParaRPr>
          </a:p>
        </p:txBody>
      </p:sp>
      <p:sp>
        <p:nvSpPr>
          <p:cNvPr id="16" name="مستطيل مستدير الزوايا 15"/>
          <p:cNvSpPr/>
          <p:nvPr/>
        </p:nvSpPr>
        <p:spPr bwMode="auto">
          <a:xfrm>
            <a:off x="214282" y="2285992"/>
            <a:ext cx="6858048" cy="642942"/>
          </a:xfrm>
          <a:prstGeom prst="roundRect">
            <a:avLst/>
          </a:prstGeom>
          <a:solidFill>
            <a:srgbClr val="FF99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L-Mohanad Bold" pitchFamily="2" charset="-78"/>
              </a:rPr>
              <a:t>يُهيئ المتعلم للحياة والعمل والتعلم الأكاديمي,</a:t>
            </a:r>
          </a:p>
        </p:txBody>
      </p:sp>
      <p:sp>
        <p:nvSpPr>
          <p:cNvPr id="17" name="مستطيل مستدير الزوايا 16"/>
          <p:cNvSpPr/>
          <p:nvPr/>
        </p:nvSpPr>
        <p:spPr bwMode="auto">
          <a:xfrm>
            <a:off x="214282" y="3143248"/>
            <a:ext cx="6858048" cy="642942"/>
          </a:xfrm>
          <a:prstGeom prst="round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L-Mohanad Bold" pitchFamily="2" charset="-78"/>
              </a:rPr>
              <a:t>ويتكون من ستة فصول/ مستويات دراسية؛ تُدرَس في ثلاث</a:t>
            </a:r>
            <a:r>
              <a:rPr kumimoji="0" lang="ar-SA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L-Mohanad Bold" pitchFamily="2" charset="-78"/>
              </a:rPr>
              <a:t> سنوات؛</a:t>
            </a: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L-Mohanad Bold" pitchFamily="2" charset="-78"/>
            </a:endParaRPr>
          </a:p>
        </p:txBody>
      </p:sp>
      <p:sp>
        <p:nvSpPr>
          <p:cNvPr id="18" name="مستطيل مستدير الزوايا 17"/>
          <p:cNvSpPr/>
          <p:nvPr/>
        </p:nvSpPr>
        <p:spPr bwMode="auto">
          <a:xfrm>
            <a:off x="214282" y="4000504"/>
            <a:ext cx="6858048" cy="714380"/>
          </a:xfrm>
          <a:prstGeom prst="roundRect">
            <a:avLst/>
          </a:prstGeom>
          <a:solidFill>
            <a:srgbClr val="FF99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L-Mohanad Bold" pitchFamily="2" charset="-78"/>
              </a:rPr>
              <a:t>تتضمن الإعداد العام الموحد في الفصلين/ المستويين الدراسيين الأول والثاني,</a:t>
            </a:r>
          </a:p>
        </p:txBody>
      </p:sp>
      <p:sp>
        <p:nvSpPr>
          <p:cNvPr id="19" name="مستطيل مستدير الزوايا 18"/>
          <p:cNvSpPr/>
          <p:nvPr/>
        </p:nvSpPr>
        <p:spPr bwMode="auto">
          <a:xfrm>
            <a:off x="214282" y="4857760"/>
            <a:ext cx="6858048" cy="857256"/>
          </a:xfrm>
          <a:prstGeom prst="round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L-Mohanad Bold" pitchFamily="2" charset="-78"/>
              </a:rPr>
              <a:t>يختار المتعلم بعدها من بين المسارات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L-Mohanad Bold" pitchFamily="2" charset="-78"/>
              </a:rPr>
              <a:t>التشعيبية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L-Mohanad Bold" pitchFamily="2" charset="-78"/>
              </a:rPr>
              <a:t>/</a:t>
            </a:r>
            <a:r>
              <a:rPr kumimoji="0" lang="ar-SA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L-Mohanad Bold" pitchFamily="2" charset="-78"/>
              </a:rPr>
              <a:t> التخصصية ليدرس أربعة فصول/ مستويات دراسية,</a:t>
            </a: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L-Mohanad Bold" pitchFamily="2" charset="-78"/>
            </a:endParaRPr>
          </a:p>
        </p:txBody>
      </p:sp>
      <p:sp>
        <p:nvSpPr>
          <p:cNvPr id="20" name="مستطيل مستدير الزوايا 19"/>
          <p:cNvSpPr/>
          <p:nvPr/>
        </p:nvSpPr>
        <p:spPr bwMode="auto">
          <a:xfrm>
            <a:off x="214282" y="5857892"/>
            <a:ext cx="6858048" cy="642942"/>
          </a:xfrm>
          <a:prstGeom prst="roundRect">
            <a:avLst/>
          </a:prstGeom>
          <a:solidFill>
            <a:srgbClr val="FF99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L-Mohanad Bold" pitchFamily="2" charset="-78"/>
              </a:rPr>
              <a:t>ويحصل بعد النجاح في مواده الدراسية على شهادة المرحلة الثانوية.</a:t>
            </a:r>
          </a:p>
        </p:txBody>
      </p:sp>
      <p:sp>
        <p:nvSpPr>
          <p:cNvPr id="25" name="قوس متوسط أيمن 24"/>
          <p:cNvSpPr/>
          <p:nvPr/>
        </p:nvSpPr>
        <p:spPr bwMode="auto">
          <a:xfrm>
            <a:off x="7143768" y="1643050"/>
            <a:ext cx="357190" cy="4714908"/>
          </a:xfrm>
          <a:prstGeom prst="rightBracke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رابط مستقيم 26"/>
          <p:cNvCxnSpPr/>
          <p:nvPr/>
        </p:nvCxnSpPr>
        <p:spPr bwMode="auto">
          <a:xfrm rot="10800000">
            <a:off x="7500958" y="3857628"/>
            <a:ext cx="214314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شكل بيضاوي 11"/>
          <p:cNvSpPr/>
          <p:nvPr/>
        </p:nvSpPr>
        <p:spPr bwMode="auto">
          <a:xfrm>
            <a:off x="7596336" y="3212976"/>
            <a:ext cx="1414312" cy="1191812"/>
          </a:xfrm>
          <a:prstGeom prst="ellipse">
            <a:avLst/>
          </a:prstGeom>
          <a:solidFill>
            <a:srgbClr val="00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AL-Mohanad Bold" pitchFamily="2" charset="-78"/>
              </a:rPr>
              <a:t>هــــو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خماسي 24"/>
          <p:cNvSpPr/>
          <p:nvPr/>
        </p:nvSpPr>
        <p:spPr bwMode="auto">
          <a:xfrm rot="10800000">
            <a:off x="4427984" y="4077072"/>
            <a:ext cx="4500594" cy="2357454"/>
          </a:xfrm>
          <a:prstGeom prst="homePlate">
            <a:avLst>
              <a:gd name="adj" fmla="val 28255"/>
            </a:avLst>
          </a:prstGeom>
          <a:solidFill>
            <a:srgbClr val="FFFF99"/>
          </a:solidFill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ستطيل 3"/>
          <p:cNvSpPr/>
          <p:nvPr/>
        </p:nvSpPr>
        <p:spPr bwMode="auto">
          <a:xfrm>
            <a:off x="3714744" y="142852"/>
            <a:ext cx="5214942" cy="785818"/>
          </a:xfrm>
          <a:prstGeom prst="rect">
            <a:avLst/>
          </a:prstGeom>
          <a:solidFill>
            <a:srgbClr val="00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AL-Mohanad Bold" pitchFamily="2" charset="-78"/>
              </a:rPr>
              <a:t>ملامح التطوير في لمشروع</a:t>
            </a:r>
          </a:p>
        </p:txBody>
      </p:sp>
      <p:sp>
        <p:nvSpPr>
          <p:cNvPr id="5" name="مستطيل 4"/>
          <p:cNvSpPr/>
          <p:nvPr/>
        </p:nvSpPr>
        <p:spPr bwMode="auto">
          <a:xfrm>
            <a:off x="214282" y="857232"/>
            <a:ext cx="8715436" cy="78581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L-Mohanad Bold" pitchFamily="2" charset="-78"/>
              </a:rPr>
              <a:t>من</a:t>
            </a:r>
            <a:r>
              <a:rPr kumimoji="0" lang="ar-SA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L-Mohanad Bold" pitchFamily="2" charset="-78"/>
              </a:rPr>
              <a:t> خلال الرصد والتحليل والدراسات السابقة ظهر عدد من فرص التحسين التي تتطلب المعالجة والتطوير ومنها:</a:t>
            </a: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L-Mohanad Bold" pitchFamily="2" charset="-78"/>
            </a:endParaRPr>
          </a:p>
        </p:txBody>
      </p:sp>
      <p:sp>
        <p:nvSpPr>
          <p:cNvPr id="8" name="خماسي 7"/>
          <p:cNvSpPr/>
          <p:nvPr/>
        </p:nvSpPr>
        <p:spPr bwMode="auto">
          <a:xfrm rot="10800000">
            <a:off x="4429124" y="1643050"/>
            <a:ext cx="4500594" cy="2357454"/>
          </a:xfrm>
          <a:prstGeom prst="homePlate">
            <a:avLst>
              <a:gd name="adj" fmla="val 28255"/>
            </a:avLst>
          </a:prstGeom>
          <a:solidFill>
            <a:srgbClr val="FFFF99"/>
          </a:solidFill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ستطيل 8"/>
          <p:cNvSpPr/>
          <p:nvPr/>
        </p:nvSpPr>
        <p:spPr bwMode="auto">
          <a:xfrm>
            <a:off x="179512" y="1643050"/>
            <a:ext cx="4035298" cy="2357454"/>
          </a:xfrm>
          <a:prstGeom prst="rect">
            <a:avLst/>
          </a:prstGeom>
          <a:solidFill>
            <a:srgbClr val="2427A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L-Mohanad Bold" pitchFamily="2" charset="-7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L-Mohanad Bold" pitchFamily="2" charset="-78"/>
              </a:rPr>
              <a:t>مواءمة</a:t>
            </a:r>
            <a:r>
              <a:rPr kumimoji="0" lang="ar-SA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cs typeface="AL-Mohanad Bold" pitchFamily="2" charset="-78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cs typeface="AL-Mohanad Bold" pitchFamily="2" charset="-78"/>
              </a:rPr>
              <a:t>الكتب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400" baseline="0" dirty="0" smtClean="0">
                <a:solidFill>
                  <a:schemeClr val="bg1"/>
                </a:solidFill>
                <a:cs typeface="AL-Mohanad Bold" pitchFamily="2" charset="-78"/>
              </a:rPr>
              <a:t>الدراسية</a:t>
            </a:r>
            <a:endParaRPr kumimoji="0" lang="ar-SA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L-Mohanad Bold" pitchFamily="2" charset="-78"/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179512" y="4077072"/>
            <a:ext cx="4000528" cy="1643074"/>
          </a:xfrm>
          <a:prstGeom prst="rect">
            <a:avLst/>
          </a:prstGeom>
          <a:solidFill>
            <a:srgbClr val="2427A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ar-SA" sz="1400" dirty="0" smtClean="0">
              <a:solidFill>
                <a:schemeClr val="bg1"/>
              </a:solidFill>
              <a:cs typeface="AL-Mohanad Bold" pitchFamily="2" charset="-78"/>
            </a:endParaRPr>
          </a:p>
          <a:p>
            <a:r>
              <a:rPr lang="ar-SA" sz="2400" dirty="0" smtClean="0">
                <a:solidFill>
                  <a:schemeClr val="bg1"/>
                </a:solidFill>
                <a:cs typeface="AL-Mohanad Bold" pitchFamily="2" charset="-78"/>
              </a:rPr>
              <a:t>مواءمة </a:t>
            </a:r>
          </a:p>
          <a:p>
            <a:r>
              <a:rPr lang="ar-SA" sz="2400" dirty="0" smtClean="0">
                <a:solidFill>
                  <a:schemeClr val="bg1"/>
                </a:solidFill>
                <a:cs typeface="AL-Mohanad Bold" pitchFamily="2" charset="-78"/>
              </a:rPr>
              <a:t>الخطة </a:t>
            </a:r>
          </a:p>
          <a:p>
            <a:r>
              <a:rPr lang="ar-SA" sz="2400" dirty="0" smtClean="0">
                <a:solidFill>
                  <a:schemeClr val="bg1"/>
                </a:solidFill>
                <a:cs typeface="AL-Mohanad Bold" pitchFamily="2" charset="-78"/>
              </a:rPr>
              <a:t>الدراسية</a:t>
            </a:r>
          </a:p>
        </p:txBody>
      </p:sp>
      <p:sp>
        <p:nvSpPr>
          <p:cNvPr id="13" name="مستطيل 12"/>
          <p:cNvSpPr/>
          <p:nvPr/>
        </p:nvSpPr>
        <p:spPr bwMode="auto">
          <a:xfrm>
            <a:off x="179512" y="5805264"/>
            <a:ext cx="4000528" cy="785818"/>
          </a:xfrm>
          <a:prstGeom prst="rect">
            <a:avLst/>
          </a:prstGeom>
          <a:solidFill>
            <a:srgbClr val="2427A8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r>
              <a:rPr lang="ar-SA" sz="2000" dirty="0" smtClean="0">
                <a:solidFill>
                  <a:schemeClr val="bg1"/>
                </a:solidFill>
                <a:cs typeface="AL-Mohanad Bold" pitchFamily="2" charset="-78"/>
              </a:rPr>
              <a:t>تحسين بنية</a:t>
            </a:r>
          </a:p>
          <a:p>
            <a:r>
              <a:rPr lang="en-US" sz="2000" dirty="0" smtClean="0">
                <a:solidFill>
                  <a:schemeClr val="bg1"/>
                </a:solidFill>
                <a:cs typeface="AL-Mohanad Bold" pitchFamily="2" charset="-78"/>
              </a:rPr>
              <a:t>  </a:t>
            </a:r>
            <a:r>
              <a:rPr lang="ar-SA" sz="2000" dirty="0" smtClean="0">
                <a:solidFill>
                  <a:schemeClr val="bg1"/>
                </a:solidFill>
                <a:cs typeface="AL-Mohanad Bold" pitchFamily="2" charset="-78"/>
              </a:rPr>
              <a:t>النظام</a:t>
            </a:r>
          </a:p>
        </p:txBody>
      </p:sp>
      <p:sp>
        <p:nvSpPr>
          <p:cNvPr id="14" name="مستطيل 13"/>
          <p:cNvSpPr/>
          <p:nvPr/>
        </p:nvSpPr>
        <p:spPr bwMode="auto">
          <a:xfrm>
            <a:off x="5143504" y="1785926"/>
            <a:ext cx="3714776" cy="107157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L-Mohanad Bold" pitchFamily="2" charset="-78"/>
              </a:rPr>
              <a:t>وجود فجوات معرفية </a:t>
            </a:r>
            <a:r>
              <a:rPr kumimoji="0" lang="ar-S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L-Mohanad Bold" pitchFamily="2" charset="-78"/>
              </a:rPr>
              <a:t>ومهارية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L-Mohanad Bold" pitchFamily="2" charset="-78"/>
              </a:rPr>
              <a:t> بين التعليم الأساسي والتعليم الثانوي (اختلال</a:t>
            </a:r>
            <a:r>
              <a:rPr kumimoji="0" lang="ar-SA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L-Mohanad Bold" pitchFamily="2" charset="-78"/>
              </a:rPr>
              <a:t> المدى والتتابع)</a:t>
            </a:r>
            <a:endParaRPr kumimoji="0" lang="ar-S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L-Mohanad Bold" pitchFamily="2" charset="-78"/>
            </a:endParaRPr>
          </a:p>
        </p:txBody>
      </p:sp>
      <p:sp>
        <p:nvSpPr>
          <p:cNvPr id="15" name="مستطيل 14"/>
          <p:cNvSpPr/>
          <p:nvPr/>
        </p:nvSpPr>
        <p:spPr bwMode="auto">
          <a:xfrm>
            <a:off x="5143504" y="2852936"/>
            <a:ext cx="3714776" cy="107613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L-Mohanad Bold" pitchFamily="2" charset="-78"/>
              </a:rPr>
              <a:t>نقص التطبيقات العملية والمهنية ومهارات الحياة,</a:t>
            </a:r>
            <a:r>
              <a:rPr kumimoji="0" lang="ar-SA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L-Mohanad Bold" pitchFamily="2" charset="-78"/>
              </a:rPr>
              <a:t> والتهيئة لسوق العمل لبروز البعد المعرفي</a:t>
            </a:r>
            <a:endParaRPr kumimoji="0" lang="ar-S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L-Mohanad Bold" pitchFamily="2" charset="-78"/>
            </a:endParaRPr>
          </a:p>
        </p:txBody>
      </p:sp>
      <p:sp>
        <p:nvSpPr>
          <p:cNvPr id="16" name="مستطيل 15"/>
          <p:cNvSpPr/>
          <p:nvPr/>
        </p:nvSpPr>
        <p:spPr bwMode="auto">
          <a:xfrm>
            <a:off x="5148064" y="4149080"/>
            <a:ext cx="3715346" cy="2214578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ar-SA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L-Mohanad Bold" pitchFamily="2" charset="-78"/>
              </a:rPr>
              <a:t>الهدر</a:t>
            </a:r>
            <a:r>
              <a:rPr kumimoji="0" lang="ar-S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L-Mohanad Bold" pitchFamily="2" charset="-78"/>
              </a:rPr>
              <a:t> التعليمي والتربوي الناتج عن:</a:t>
            </a:r>
          </a:p>
          <a:p>
            <a:pPr marL="342900" marR="0" indent="-3429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ar-S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L-Mohanad Bold" pitchFamily="2" charset="-78"/>
              </a:rPr>
              <a:t>ارتفاع العبء الدراسي نتيجة كثرة المواد الدراسية في الفصل الواحد.</a:t>
            </a:r>
          </a:p>
          <a:p>
            <a:pPr marL="342900" marR="0" indent="-3429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ar-SA" b="1" dirty="0" smtClean="0">
                <a:cs typeface="AL-Mohanad Bold" pitchFamily="2" charset="-78"/>
              </a:rPr>
              <a:t>تباين التشعيبات/ الأقسام التخصصية بين مدارس البنين ومدارس البنات دون مسوغ تربوي.</a:t>
            </a:r>
          </a:p>
          <a:p>
            <a:pPr marL="342900" marR="0" indent="-3429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ar-S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L-Mohanad Bold" pitchFamily="2" charset="-78"/>
              </a:rPr>
              <a:t>طول الفترة الدراسية (عام كامل للحكم على انجاز الطالب وانتقاله).</a:t>
            </a:r>
          </a:p>
        </p:txBody>
      </p:sp>
      <p:sp>
        <p:nvSpPr>
          <p:cNvPr id="19" name="مستطيل 18"/>
          <p:cNvSpPr/>
          <p:nvPr/>
        </p:nvSpPr>
        <p:spPr bwMode="auto">
          <a:xfrm>
            <a:off x="1357290" y="1785926"/>
            <a:ext cx="2771788" cy="642942"/>
          </a:xfrm>
          <a:prstGeom prst="rect">
            <a:avLst/>
          </a:prstGeom>
          <a:solidFill>
            <a:srgbClr val="CC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000" b="1" dirty="0" smtClean="0">
                <a:cs typeface="AL-Mohanad Bold" pitchFamily="2" charset="-78"/>
              </a:rPr>
              <a:t>تحقيق الاتساق والتتابع مع مناهج التعليم الأساسي</a:t>
            </a:r>
            <a:endParaRPr kumimoji="0" lang="ar-S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L-Mohanad Bold" pitchFamily="2" charset="-78"/>
            </a:endParaRPr>
          </a:p>
        </p:txBody>
      </p:sp>
      <p:sp>
        <p:nvSpPr>
          <p:cNvPr id="20" name="مستطيل 19"/>
          <p:cNvSpPr/>
          <p:nvPr/>
        </p:nvSpPr>
        <p:spPr bwMode="auto">
          <a:xfrm>
            <a:off x="1357290" y="4214818"/>
            <a:ext cx="2771788" cy="642942"/>
          </a:xfrm>
          <a:prstGeom prst="rect">
            <a:avLst/>
          </a:prstGeom>
          <a:solidFill>
            <a:srgbClr val="CC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b="1" dirty="0" smtClean="0">
                <a:cs typeface="AL-Mohanad Bold" pitchFamily="2" charset="-78"/>
              </a:rPr>
              <a:t>تخفيف الأعباء الدراسية</a:t>
            </a:r>
          </a:p>
          <a:p>
            <a:pPr algn="ctr"/>
            <a:r>
              <a:rPr kumimoji="0" lang="ar-S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L-Mohanad Bold" pitchFamily="2" charset="-78"/>
              </a:rPr>
              <a:t>(تقليص عدد</a:t>
            </a:r>
            <a:r>
              <a:rPr kumimoji="0" lang="ar-SA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L-Mohanad Bold" pitchFamily="2" charset="-78"/>
              </a:rPr>
              <a:t> المواد الدراسية)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مستطيل 20"/>
          <p:cNvSpPr/>
          <p:nvPr/>
        </p:nvSpPr>
        <p:spPr bwMode="auto">
          <a:xfrm>
            <a:off x="1357290" y="5000636"/>
            <a:ext cx="2771788" cy="714380"/>
          </a:xfrm>
          <a:prstGeom prst="rect">
            <a:avLst/>
          </a:prstGeom>
          <a:solidFill>
            <a:srgbClr val="CC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b="1" dirty="0" smtClean="0">
                <a:cs typeface="AL-Mohanad Bold" pitchFamily="2" charset="-78"/>
              </a:rPr>
              <a:t>توحيد أسلوب التشعيب/ الأقسام في مدارس البنين والبنات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مستطيل 21"/>
          <p:cNvSpPr/>
          <p:nvPr/>
        </p:nvSpPr>
        <p:spPr bwMode="auto">
          <a:xfrm>
            <a:off x="1331640" y="5877272"/>
            <a:ext cx="2771788" cy="642942"/>
          </a:xfrm>
          <a:prstGeom prst="rect">
            <a:avLst/>
          </a:prstGeom>
          <a:solidFill>
            <a:srgbClr val="CC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b="1" dirty="0" smtClean="0">
                <a:cs typeface="AL-Mohanad Bold" pitchFamily="2" charset="-78"/>
              </a:rPr>
              <a:t>التحول من النظام السنوي إلى النظام الفصلي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مستطيل 22"/>
          <p:cNvSpPr/>
          <p:nvPr/>
        </p:nvSpPr>
        <p:spPr bwMode="auto">
          <a:xfrm>
            <a:off x="1357290" y="2500306"/>
            <a:ext cx="2771788" cy="642942"/>
          </a:xfrm>
          <a:prstGeom prst="rect">
            <a:avLst/>
          </a:prstGeom>
          <a:solidFill>
            <a:srgbClr val="CC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000" b="1" dirty="0" smtClean="0">
                <a:cs typeface="AL-Mohanad Bold" pitchFamily="2" charset="-78"/>
              </a:rPr>
              <a:t>دعم القيم التربوية والمهارات الحياتية والمهنية</a:t>
            </a:r>
            <a:endParaRPr kumimoji="0" lang="ar-S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L-Mohanad Bold" pitchFamily="2" charset="-78"/>
            </a:endParaRPr>
          </a:p>
        </p:txBody>
      </p:sp>
      <p:sp>
        <p:nvSpPr>
          <p:cNvPr id="24" name="مستطيل 23"/>
          <p:cNvSpPr/>
          <p:nvPr/>
        </p:nvSpPr>
        <p:spPr bwMode="auto">
          <a:xfrm>
            <a:off x="1357290" y="3286124"/>
            <a:ext cx="2771788" cy="642942"/>
          </a:xfrm>
          <a:prstGeom prst="rect">
            <a:avLst/>
          </a:prstGeom>
          <a:solidFill>
            <a:srgbClr val="CC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000" b="1" dirty="0" smtClean="0">
                <a:cs typeface="AL-Mohanad Bold" pitchFamily="2" charset="-78"/>
              </a:rPr>
              <a:t>تحديث المحتوى وتحسين التصميم التعليمي</a:t>
            </a:r>
            <a:endParaRPr kumimoji="0" lang="ar-S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L-Mohanad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 bwMode="auto">
          <a:xfrm>
            <a:off x="3643306" y="285728"/>
            <a:ext cx="5286380" cy="857256"/>
          </a:xfrm>
          <a:prstGeom prst="rect">
            <a:avLst/>
          </a:prstGeom>
          <a:solidFill>
            <a:srgbClr val="00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AL-Mohanad Bold" pitchFamily="2" charset="-78"/>
              </a:rPr>
              <a:t>ملامح التطوير في لمشروع</a:t>
            </a:r>
          </a:p>
        </p:txBody>
      </p:sp>
      <p:sp>
        <p:nvSpPr>
          <p:cNvPr id="5" name="مستطيل 4"/>
          <p:cNvSpPr/>
          <p:nvPr/>
        </p:nvSpPr>
        <p:spPr bwMode="auto">
          <a:xfrm>
            <a:off x="571472" y="1214422"/>
            <a:ext cx="8143932" cy="50006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cs typeface="AL-Mohanad Bold" pitchFamily="2" charset="-78"/>
              </a:rPr>
              <a:t>وبناء على ذلك تركزت ملامح التطوير نحو المجالات الثلاث التالية:</a:t>
            </a:r>
          </a:p>
        </p:txBody>
      </p:sp>
      <p:sp>
        <p:nvSpPr>
          <p:cNvPr id="6" name="مستطيل مستدير الزوايا 5"/>
          <p:cNvSpPr/>
          <p:nvPr/>
        </p:nvSpPr>
        <p:spPr bwMode="auto">
          <a:xfrm>
            <a:off x="5429256" y="1785926"/>
            <a:ext cx="3200416" cy="642942"/>
          </a:xfrm>
          <a:prstGeom prst="roundRect">
            <a:avLst/>
          </a:prstGeom>
          <a:solidFill>
            <a:srgbClr val="003366"/>
          </a:solidFill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/>
                <a:cs typeface="Times New Roman"/>
              </a:rPr>
              <a:t>√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L-Mohanad Bold" pitchFamily="2" charset="-78"/>
              </a:rPr>
              <a:t>تحسين بنية النظام</a:t>
            </a:r>
          </a:p>
        </p:txBody>
      </p:sp>
      <p:sp>
        <p:nvSpPr>
          <p:cNvPr id="12" name="مستطيل مستدير الزوايا 11"/>
          <p:cNvSpPr/>
          <p:nvPr/>
        </p:nvSpPr>
        <p:spPr bwMode="auto">
          <a:xfrm>
            <a:off x="2928926" y="2571744"/>
            <a:ext cx="3200416" cy="642942"/>
          </a:xfrm>
          <a:prstGeom prst="roundRect">
            <a:avLst/>
          </a:prstGeom>
          <a:solidFill>
            <a:srgbClr val="003366"/>
          </a:solidFill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/>
                <a:cs typeface="Times New Roman"/>
              </a:rPr>
              <a:t>√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L-Mohanad Bold" pitchFamily="2" charset="-78"/>
              </a:rPr>
              <a:t>مواءمة الخطة الدراسية</a:t>
            </a:r>
          </a:p>
        </p:txBody>
      </p:sp>
      <p:sp>
        <p:nvSpPr>
          <p:cNvPr id="13" name="مستطيل مستدير الزوايا 12"/>
          <p:cNvSpPr/>
          <p:nvPr/>
        </p:nvSpPr>
        <p:spPr bwMode="auto">
          <a:xfrm>
            <a:off x="357158" y="3357562"/>
            <a:ext cx="3200416" cy="642942"/>
          </a:xfrm>
          <a:prstGeom prst="roundRect">
            <a:avLst/>
          </a:prstGeom>
          <a:solidFill>
            <a:srgbClr val="003366"/>
          </a:solidFill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/>
                <a:cs typeface="Times New Roman"/>
              </a:rPr>
              <a:t>√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L-Mohanad Bold" pitchFamily="2" charset="-78"/>
              </a:rPr>
              <a:t>مواءمة الكتب الدراسية</a:t>
            </a:r>
          </a:p>
        </p:txBody>
      </p:sp>
      <p:cxnSp>
        <p:nvCxnSpPr>
          <p:cNvPr id="15" name="رابط كسهم مستقيم 14"/>
          <p:cNvCxnSpPr/>
          <p:nvPr/>
        </p:nvCxnSpPr>
        <p:spPr bwMode="auto">
          <a:xfrm rot="5400000">
            <a:off x="6787372" y="2928140"/>
            <a:ext cx="1000132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مستطيل 17"/>
          <p:cNvSpPr/>
          <p:nvPr/>
        </p:nvSpPr>
        <p:spPr bwMode="auto">
          <a:xfrm>
            <a:off x="6286512" y="3500438"/>
            <a:ext cx="2000264" cy="85725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cs typeface="AL-Mohanad Bold" pitchFamily="2" charset="-78"/>
              </a:rPr>
              <a:t>التحول إلى النظام الفصلي</a:t>
            </a:r>
          </a:p>
        </p:txBody>
      </p:sp>
      <p:sp>
        <p:nvSpPr>
          <p:cNvPr id="19" name="مستطيل 18"/>
          <p:cNvSpPr/>
          <p:nvPr/>
        </p:nvSpPr>
        <p:spPr bwMode="auto">
          <a:xfrm>
            <a:off x="3643306" y="4357694"/>
            <a:ext cx="2071702" cy="85725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cs typeface="AL-Mohanad Bold" pitchFamily="2" charset="-78"/>
              </a:rPr>
              <a:t>إعادة الهيكلة وتخفيض عدد المواد</a:t>
            </a:r>
          </a:p>
        </p:txBody>
      </p:sp>
      <p:sp>
        <p:nvSpPr>
          <p:cNvPr id="20" name="مستطيل 19"/>
          <p:cNvSpPr/>
          <p:nvPr/>
        </p:nvSpPr>
        <p:spPr bwMode="auto">
          <a:xfrm>
            <a:off x="857224" y="5072074"/>
            <a:ext cx="2000264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cs typeface="AL-Mohanad Bold" pitchFamily="2" charset="-78"/>
              </a:rPr>
              <a:t>مواءمة المحتوى وتحديثه</a:t>
            </a:r>
          </a:p>
        </p:txBody>
      </p:sp>
      <p:cxnSp>
        <p:nvCxnSpPr>
          <p:cNvPr id="23" name="رابط كسهم مستقيم 22"/>
          <p:cNvCxnSpPr/>
          <p:nvPr/>
        </p:nvCxnSpPr>
        <p:spPr bwMode="auto">
          <a:xfrm rot="5400000">
            <a:off x="4215604" y="3713958"/>
            <a:ext cx="1000132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 bwMode="auto">
          <a:xfrm rot="5400000">
            <a:off x="1500960" y="4499776"/>
            <a:ext cx="1000132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مستطيل 24"/>
          <p:cNvSpPr/>
          <p:nvPr/>
        </p:nvSpPr>
        <p:spPr bwMode="auto">
          <a:xfrm>
            <a:off x="857224" y="6000768"/>
            <a:ext cx="7643866" cy="6429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800" b="1" dirty="0" smtClean="0">
                <a:solidFill>
                  <a:srgbClr val="800000"/>
                </a:solidFill>
                <a:latin typeface="Arial" pitchFamily="34" charset="0"/>
                <a:cs typeface="AL-Mohanad Bold" pitchFamily="2" charset="-78"/>
              </a:rPr>
              <a:t>مع تطوير ومواءمة ما يترتب على ذلك</a:t>
            </a:r>
            <a:endParaRPr kumimoji="0" lang="ar-SA" sz="28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L-Mohanad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9591</TotalTime>
  <Words>2230</Words>
  <Application>Microsoft Office PowerPoint</Application>
  <PresentationFormat>عرض على الشاشة (3:4)‏</PresentationFormat>
  <Paragraphs>744</Paragraphs>
  <Slides>29</Slides>
  <Notes>0</Notes>
  <HiddenSlides>7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29</vt:i4>
      </vt:variant>
    </vt:vector>
  </HeadingPairs>
  <TitlesOfParts>
    <vt:vector size="30" baseType="lpstr">
      <vt:lpstr>Diseño predeterminado</vt:lpstr>
      <vt:lpstr>التعريف العام بمشروع تطوير النظام السنوي للتعليم الثانوي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ACER</cp:lastModifiedBy>
  <cp:revision>733</cp:revision>
  <dcterms:created xsi:type="dcterms:W3CDTF">2010-05-23T14:28:12Z</dcterms:created>
  <dcterms:modified xsi:type="dcterms:W3CDTF">2015-09-08T16:01:45Z</dcterms:modified>
</cp:coreProperties>
</file>