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</p:sldIdLst>
  <p:sldSz cx="9144000" cy="6858000" type="screen4x3"/>
  <p:notesSz cx="6858000" cy="9144000"/>
  <p:custDataLst>
    <p:tags r:id="rId8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010" autoAdjust="0"/>
  </p:normalViewPr>
  <p:slideViewPr>
    <p:cSldViewPr>
      <p:cViewPr varScale="1">
        <p:scale>
          <a:sx n="57" d="100"/>
          <a:sy n="57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FF07-616E-443F-BED6-78EF017B57E4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0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6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2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84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85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86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9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3251403517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524805019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8.tmp"/><Relationship Id="rId4" Type="http://schemas.openxmlformats.org/officeDocument/2006/relationships/image" Target="../media/image77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7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2.tmp"/><Relationship Id="rId4" Type="http://schemas.openxmlformats.org/officeDocument/2006/relationships/image" Target="../media/image91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5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mp"/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8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mp"/><Relationship Id="rId2" Type="http://schemas.openxmlformats.org/officeDocument/2006/relationships/image" Target="../media/image9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5.tmp"/><Relationship Id="rId4" Type="http://schemas.openxmlformats.org/officeDocument/2006/relationships/image" Target="../media/image104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0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mp"/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3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6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9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tmp"/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5.tmp"/><Relationship Id="rId4" Type="http://schemas.openxmlformats.org/officeDocument/2006/relationships/image" Target="../media/image124.tm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tmp"/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1.tmp"/><Relationship Id="rId4" Type="http://schemas.openxmlformats.org/officeDocument/2006/relationships/image" Target="../media/image130.tm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4.tm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tmp"/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8.tmp"/><Relationship Id="rId4" Type="http://schemas.openxmlformats.org/officeDocument/2006/relationships/image" Target="../media/image137.tm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0.tmp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tmp"/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4.tmp"/><Relationship Id="rId4" Type="http://schemas.openxmlformats.org/officeDocument/2006/relationships/image" Target="../media/image143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7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8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tmp"/><Relationship Id="rId2" Type="http://schemas.openxmlformats.org/officeDocument/2006/relationships/image" Target="../media/image15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3.tmp"/><Relationship Id="rId4" Type="http://schemas.openxmlformats.org/officeDocument/2006/relationships/image" Target="../media/image152.tm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tmp"/><Relationship Id="rId2" Type="http://schemas.openxmlformats.org/officeDocument/2006/relationships/image" Target="../media/image15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6.tmp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tmp"/><Relationship Id="rId2" Type="http://schemas.openxmlformats.org/officeDocument/2006/relationships/image" Target="../media/image15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tmp"/><Relationship Id="rId2" Type="http://schemas.openxmlformats.org/officeDocument/2006/relationships/image" Target="../media/image15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1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tmp"/><Relationship Id="rId2" Type="http://schemas.openxmlformats.org/officeDocument/2006/relationships/image" Target="../media/image16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audio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5.tmp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8.tmp"/><Relationship Id="rId4" Type="http://schemas.microsoft.com/office/2007/relationships/hdphoto" Target="../media/hdphoto3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3.tm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573016"/>
            <a:ext cx="3994595" cy="10156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>
                <a:solidFill>
                  <a:srgbClr val="C00000"/>
                </a:solidFill>
                <a:latin typeface="Franklin Gothic Book"/>
              </a:rPr>
              <a:t>الحركة الدورية</a:t>
            </a:r>
            <a:endParaRPr lang="ar-EG" sz="6000" b="1" dirty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494385"/>
            <a:ext cx="4846907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  <a:p>
            <a:pPr algn="ctr">
              <a:defRPr/>
            </a:pPr>
            <a:r>
              <a:rPr lang="ar-SA" altLang="ar-SA" sz="48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الاهتزازات و الموجات</a:t>
            </a:r>
            <a:endParaRPr lang="ar-SA" altLang="ar-SA" sz="4800" b="1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577098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الاول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7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6228184" y="116632"/>
            <a:ext cx="269073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الرنين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  Resonance     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755576" y="4285545"/>
            <a:ext cx="8064896" cy="1015663"/>
          </a:xfrm>
          <a:prstGeom prst="flowChartAlternateProcess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67544" y="908720"/>
            <a:ext cx="8497424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ويحدث الرنين :ـ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عندما تؤثر قوة صغيرة في جسم متذبذب أو مهتز في فترات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زمنية منتظمة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، بحيث تؤدي إلى زيادة سعة الاهتزازة أو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الذبذبة.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55576" y="4285545"/>
            <a:ext cx="7992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err="1">
                <a:latin typeface="Sakkal Majalla" pitchFamily="2" charset="-78"/>
                <a:cs typeface="Sakkal Majalla" pitchFamily="2" charset="-78"/>
              </a:rPr>
              <a:t>أرجحة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السيارة إلى الأمام والخلف من أجل تحرير عجلاتها من الرمل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عندما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تنغمر فيه. والقفز المتواتر عن لوح القفز أو الغوص.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4705834" y="2924944"/>
            <a:ext cx="4258956" cy="1340062"/>
            <a:chOff x="4705834" y="2730986"/>
            <a:chExt cx="4258956" cy="1340062"/>
          </a:xfrm>
        </p:grpSpPr>
        <p:sp>
          <p:nvSpPr>
            <p:cNvPr id="3" name="سهم للأسفل 2"/>
            <p:cNvSpPr/>
            <p:nvPr/>
          </p:nvSpPr>
          <p:spPr>
            <a:xfrm>
              <a:off x="8490912" y="3212976"/>
              <a:ext cx="473878" cy="85807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4705834" y="2730986"/>
              <a:ext cx="4139420" cy="55399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000" b="1" dirty="0" smtClean="0">
                  <a:latin typeface="Sakkal Majalla" pitchFamily="2" charset="-78"/>
                  <a:cs typeface="Sakkal Majalla" pitchFamily="2" charset="-78"/>
                </a:rPr>
                <a:t>ومن الأمثلة الشائعة على الرنين:</a:t>
              </a:r>
              <a:endParaRPr lang="ar-SA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92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23" y="404664"/>
            <a:ext cx="2499718" cy="57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26294"/>
            <a:ext cx="7461250" cy="24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مستدير الزوايا 12"/>
          <p:cNvSpPr/>
          <p:nvPr/>
        </p:nvSpPr>
        <p:spPr>
          <a:xfrm>
            <a:off x="4883150" y="3644900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60875"/>
            <a:ext cx="7821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D:\Work2\exxit.png">
            <a:hlinkClick r:id="" action="ppaction://hlinkshowjump?jump=endshow"/>
            <a:hlinkHover r:id="" action="ppaction://noaction" highlightClick="1">
              <a:snd r:embed="rId5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4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837113" y="2189584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4" y="404664"/>
            <a:ext cx="664175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699172"/>
            <a:ext cx="2514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567534"/>
            <a:ext cx="20494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567534"/>
            <a:ext cx="1552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567534"/>
            <a:ext cx="8001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39147"/>
            <a:ext cx="60975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:\Work2\exxit.png">
            <a:hlinkClick r:id="" action="ppaction://hlinkshowjump?jump=endshow"/>
            <a:hlinkHover r:id="" action="ppaction://noaction" highlightClick="1">
              <a:snd r:embed="rId8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7" name="سهم مسنن إلى اليمين 1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8" name="سهم مسنن إلى اليمين 1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9" name="مخطط انسيابي: تحضير 1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860925" y="1844501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6" y="363340"/>
            <a:ext cx="5619380" cy="13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098526"/>
            <a:ext cx="34194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57301"/>
            <a:ext cx="241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22489"/>
            <a:ext cx="3371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82876"/>
            <a:ext cx="2933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719489"/>
            <a:ext cx="3571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481489"/>
            <a:ext cx="3895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Work2\exxit.png">
            <a:hlinkClick r:id="" action="ppaction://hlinkshowjump?jump=endshow"/>
            <a:hlinkHover r:id="" action="ppaction://noaction" highlightClick="1">
              <a:snd r:embed="rId9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8" name="سهم مسنن إلى اليمين 17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9" name="سهم مسنن إلى اليمين 18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0" name="مخطط انسيابي: تحضير 19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8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860925" y="2498725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4704"/>
            <a:ext cx="75819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76549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5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716463" y="2317750"/>
            <a:ext cx="1008062" cy="46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688"/>
            <a:ext cx="74549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97200"/>
            <a:ext cx="7829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4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573016"/>
            <a:ext cx="43559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rgbClr val="66FF33"/>
                </a:solidFill>
                <a:latin typeface="Franklin Gothic Book"/>
              </a:rPr>
              <a:t>خصائص الموجات</a:t>
            </a:r>
            <a:endParaRPr lang="ar-EG" sz="3600" b="1" dirty="0">
              <a:solidFill>
                <a:srgbClr val="66FF33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161517" y="481110"/>
            <a:ext cx="4846907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  <a:p>
            <a:pPr algn="ctr">
              <a:defRPr/>
            </a:pPr>
            <a:r>
              <a:rPr lang="ar-SA" altLang="ar-SA" sz="4400" b="1" dirty="0">
                <a:solidFill>
                  <a:srgbClr val="FF0000"/>
                </a:solidFill>
                <a:latin typeface="Franklin Gothic Book"/>
                <a:cs typeface="Times New Roman" pitchFamily="18" charset="0"/>
              </a:rPr>
              <a:t>الاهتزازات و الموجات</a:t>
            </a:r>
            <a:endParaRPr lang="ar-SA" altLang="ar-SA" sz="4400" b="1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577098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</a:t>
            </a:r>
            <a:r>
              <a:rPr lang="ar-SA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الثاني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1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652120" y="93298"/>
            <a:ext cx="3064791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5940152" y="173259"/>
            <a:ext cx="274219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تعريف الموجة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843410" y="1124744"/>
            <a:ext cx="6098951" cy="81166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843411" y="1223473"/>
            <a:ext cx="59106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اضطراب يحمل الطاقة خلال المادة أو الفراغ.</a:t>
            </a:r>
            <a:endParaRPr lang="ar-SA" sz="3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705632" y="2276872"/>
            <a:ext cx="5214248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الميكانيكية </a:t>
            </a:r>
            <a:r>
              <a:rPr lang="en-US" sz="3000" b="1" dirty="0" err="1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Machanincal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 Waves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323528" y="3140968"/>
            <a:ext cx="8641919" cy="1264490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467544" y="3287886"/>
            <a:ext cx="83083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تعد موجات الماء وموجات الصوت والموجات التي تنتقل خلال حبل أو نابض أشكالاً للموجات الميكانيكية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323528" y="4437112"/>
            <a:ext cx="8641919" cy="1264490"/>
            <a:chOff x="6091124" y="820894"/>
            <a:chExt cx="3052876" cy="787896"/>
          </a:xfrm>
        </p:grpSpPr>
        <p:sp>
          <p:nvSpPr>
            <p:cNvPr id="39" name="مستطيل 3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40" name="مخطط انسيابي: معالجة متعاقبة 3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467544" y="4584030"/>
            <a:ext cx="83083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تحتاج الموجات الميكانيكية إلى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وسط ناقل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مثل الماء أو الهواء أو الحبال أو النوابض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1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5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139952" y="93298"/>
            <a:ext cx="4576959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572000" y="173259"/>
            <a:ext cx="407187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تعريف الموجات المستعرضة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0" y="1124744"/>
            <a:ext cx="8690842" cy="113034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323528" y="1177872"/>
            <a:ext cx="843056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تعرف الموجة 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المستعرضة:</a:t>
            </a:r>
            <a:r>
              <a:rPr lang="en-US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بأنها الموجة التي تتذبذب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عموديا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على اتجاه انتشار الموجة.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1476260" y="2514962"/>
            <a:ext cx="744362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النبضة الموجية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ضربة مفردة أو اضطراب ينتقل خلال الوسط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3705632" y="4468766"/>
            <a:ext cx="5259815" cy="1264490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3705633" y="4581128"/>
            <a:ext cx="51868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هي اضطراب ينتقل في اتجاه حركة الموجة نفسه؛ أي موازيًا لها.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5498684" y="3429000"/>
            <a:ext cx="3434249" cy="764704"/>
            <a:chOff x="2696610" y="0"/>
            <a:chExt cx="4536504" cy="764704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2696610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ستطيل مستدير الزوايا 33"/>
            <p:cNvSpPr/>
            <p:nvPr/>
          </p:nvSpPr>
          <p:spPr>
            <a:xfrm>
              <a:off x="2696610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5652120" y="3508961"/>
            <a:ext cx="295232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الموجات الطولية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7544"/>
            <a:ext cx="2259640" cy="149847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9" b="5263"/>
          <a:stretch>
            <a:fillRect/>
          </a:stretch>
        </p:blipFill>
        <p:spPr bwMode="auto">
          <a:xfrm>
            <a:off x="179512" y="4773646"/>
            <a:ext cx="2663899" cy="129619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مجموعة 25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3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5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1030208" y="1124744"/>
            <a:ext cx="7889675" cy="1187913"/>
            <a:chOff x="2456145" y="0"/>
            <a:chExt cx="4536504" cy="764874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1030208" y="1195369"/>
            <a:ext cx="77182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هي موجات لها خصائص كلاً من الموجات المستعرضة والموجات الطولية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084168" y="188640"/>
            <a:ext cx="2858290" cy="713768"/>
            <a:chOff x="6140409" y="823715"/>
            <a:chExt cx="3019483" cy="866686"/>
          </a:xfrm>
        </p:grpSpPr>
        <p:sp>
          <p:nvSpPr>
            <p:cNvPr id="24" name="مستطيل 23"/>
            <p:cNvSpPr/>
            <p:nvPr/>
          </p:nvSpPr>
          <p:spPr>
            <a:xfrm>
              <a:off x="7147731" y="823715"/>
              <a:ext cx="2012161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6084168" y="279390"/>
            <a:ext cx="255138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الموجات السطحية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395536" y="4221088"/>
            <a:ext cx="8537747" cy="1445850"/>
            <a:chOff x="2456145" y="0"/>
            <a:chExt cx="4536504" cy="764874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584157" y="4429561"/>
            <a:ext cx="817770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مصدر طاقة موجات الماء يأتي عادة من العواصف البعيدة التي بدورها استمدت طاقتها من تسخين الأرض بوساطة الطاقة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لشمسية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359858" y="3163034"/>
            <a:ext cx="156002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83"/>
          <a:stretch>
            <a:fillRect/>
          </a:stretch>
        </p:blipFill>
        <p:spPr bwMode="auto">
          <a:xfrm>
            <a:off x="395536" y="2708920"/>
            <a:ext cx="6408712" cy="128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75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153962" y="111505"/>
            <a:ext cx="2940922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358580" y="173259"/>
            <a:ext cx="270494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الحركة الدورية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563888" y="2060848"/>
            <a:ext cx="5472604" cy="720080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3563888" y="2113976"/>
            <a:ext cx="528433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هي الحركة التي تعيد نفسها في دورة منتظمة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940152" y="1309114"/>
            <a:ext cx="2978763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تعريف الحركة الدورية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95536" y="4180734"/>
            <a:ext cx="864192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429480" y="3429000"/>
            <a:ext cx="3490399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الحركة التوافقية البسيطة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23528" y="4293096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هي حركة تنتج عندما تتناسب القوة التي تعيد الجسم إلى موضع اتزانه تناسبًا طرديًا مع إزاحة الجسم.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80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6" grpId="0" animBg="1"/>
      <p:bldP spid="30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214198" y="93298"/>
            <a:ext cx="5502713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705633" y="173259"/>
            <a:ext cx="493823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قياس الموجة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Measuring a Wave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4705834" y="949155"/>
            <a:ext cx="4236528" cy="637903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4504347" y="983995"/>
            <a:ext cx="4249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السرعة التي تتحرك بها الموجة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5536" y="1772816"/>
            <a:ext cx="852434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وتعتمد سرعة الموجة في معظم الموجات الميكانيكية المستعرضة والطولية على الوسط الذي تنتقل خلاله فقط.</a:t>
            </a:r>
            <a:endParaRPr lang="ar-SA" sz="30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931937" y="3807328"/>
            <a:ext cx="8033510" cy="1107981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585036" y="820894"/>
              <a:ext cx="1558964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683569" y="3862538"/>
            <a:ext cx="802029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هي الإزاحة القصو ى للموجة عن موضع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سكونها </a:t>
            </a:r>
            <a:r>
              <a:rPr lang="ar-SA" sz="3200" dirty="0"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اتزانها، وتعتمد سرعة الموجة على كيفية توليدها، ولا تعتمد على سرعتها.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5498684" y="2886080"/>
            <a:ext cx="3434249" cy="764704"/>
            <a:chOff x="2696610" y="0"/>
            <a:chExt cx="4536504" cy="764704"/>
          </a:xfrm>
        </p:grpSpPr>
        <p:sp>
          <p:nvSpPr>
            <p:cNvPr id="33" name="مستطيل مستدير الزوايا 32"/>
            <p:cNvSpPr/>
            <p:nvPr/>
          </p:nvSpPr>
          <p:spPr>
            <a:xfrm>
              <a:off x="2696610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ستطيل مستدير الزوايا 33"/>
            <p:cNvSpPr/>
            <p:nvPr/>
          </p:nvSpPr>
          <p:spPr>
            <a:xfrm>
              <a:off x="2696610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5652120" y="2966041"/>
            <a:ext cx="295232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سعة الموجة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جسم مشطوف الحواف 25"/>
          <p:cNvSpPr/>
          <p:nvPr/>
        </p:nvSpPr>
        <p:spPr>
          <a:xfrm>
            <a:off x="931937" y="908720"/>
            <a:ext cx="2669052" cy="735323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i="1" dirty="0">
                <a:latin typeface="Andalus" pitchFamily="18" charset="-78"/>
                <a:cs typeface="Andalus" pitchFamily="18" charset="-78"/>
              </a:rPr>
              <a:t>v 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=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∆</a:t>
            </a:r>
            <a:r>
              <a:rPr lang="en-US" sz="3600" i="1" dirty="0" smtClean="0">
                <a:latin typeface="Andalus" pitchFamily="18" charset="-78"/>
                <a:cs typeface="Andalus" pitchFamily="18" charset="-78"/>
              </a:rPr>
              <a:t>d/∆t</a:t>
            </a:r>
            <a:endParaRPr lang="ar-SA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4967" r="3847" b="8131"/>
          <a:stretch>
            <a:fillRect/>
          </a:stretch>
        </p:blipFill>
        <p:spPr bwMode="auto">
          <a:xfrm>
            <a:off x="395537" y="5085184"/>
            <a:ext cx="5440158" cy="86933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مجموعة 27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44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5" grpId="0"/>
      <p:bldP spid="35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1030208" y="1052736"/>
            <a:ext cx="7889675" cy="720080"/>
            <a:chOff x="2456145" y="0"/>
            <a:chExt cx="4536504" cy="764874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827584" y="1123360"/>
            <a:ext cx="792088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dirty="0">
                <a:solidFill>
                  <a:schemeClr val="bg1"/>
                </a:solidFill>
                <a:latin typeface="Lotus-Light"/>
              </a:rPr>
              <a:t>هو أقصر مسافة بين أي نقطتين بحيث يتكرر نمط </a:t>
            </a:r>
            <a:r>
              <a:rPr lang="ar-SA" sz="3000" dirty="0" smtClean="0">
                <a:solidFill>
                  <a:schemeClr val="bg1"/>
                </a:solidFill>
                <a:latin typeface="Lotus-Light"/>
              </a:rPr>
              <a:t>الموجة </a:t>
            </a:r>
            <a:r>
              <a:rPr lang="ar-SA" sz="3000" dirty="0">
                <a:solidFill>
                  <a:schemeClr val="bg1"/>
                </a:solidFill>
                <a:latin typeface="Lotus-Light"/>
              </a:rPr>
              <a:t>نفسه.</a:t>
            </a: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6804248" y="188640"/>
            <a:ext cx="2138210" cy="713768"/>
            <a:chOff x="6140409" y="823715"/>
            <a:chExt cx="3019483" cy="866686"/>
          </a:xfrm>
        </p:grpSpPr>
        <p:sp>
          <p:nvSpPr>
            <p:cNvPr id="24" name="مستطيل 23"/>
            <p:cNvSpPr/>
            <p:nvPr/>
          </p:nvSpPr>
          <p:spPr>
            <a:xfrm>
              <a:off x="7634320" y="823715"/>
              <a:ext cx="1525572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6657961" y="279390"/>
            <a:ext cx="197758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الطول الموجي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584157" y="2780928"/>
            <a:ext cx="8349126" cy="864096"/>
            <a:chOff x="2456145" y="0"/>
            <a:chExt cx="4536504" cy="764874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467544" y="2947010"/>
            <a:ext cx="81777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المسافة بين قمتين متتاليتين أو قاعين متتاليين تساوي الطول الموجي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359858" y="1988840"/>
            <a:ext cx="156002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584157" y="3789040"/>
            <a:ext cx="8349126" cy="864096"/>
            <a:chOff x="2456145" y="0"/>
            <a:chExt cx="4536504" cy="764874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6" name="مستطيل مستدير الزوايا 25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467544" y="3933056"/>
            <a:ext cx="817770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يرمز للطول الموجي لموجة ما بالحرف اللاتيني  (لمدا).</a:t>
            </a:r>
            <a:r>
              <a:rPr lang="el-GR" sz="3000" b="1" dirty="0">
                <a:solidFill>
                  <a:schemeClr val="bg1"/>
                </a:solidFill>
                <a:cs typeface="Sakkal Majalla" pitchFamily="2" charset="-78"/>
              </a:rPr>
              <a:t>λ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  <p:grpSp>
        <p:nvGrpSpPr>
          <p:cNvPr id="28" name="مجموعة 27"/>
          <p:cNvGrpSpPr/>
          <p:nvPr/>
        </p:nvGrpSpPr>
        <p:grpSpPr>
          <a:xfrm>
            <a:off x="6806519" y="5091496"/>
            <a:ext cx="2138210" cy="713768"/>
            <a:chOff x="6140409" y="823715"/>
            <a:chExt cx="3019483" cy="866686"/>
          </a:xfrm>
        </p:grpSpPr>
        <p:sp>
          <p:nvSpPr>
            <p:cNvPr id="33" name="مستطيل 32"/>
            <p:cNvSpPr/>
            <p:nvPr/>
          </p:nvSpPr>
          <p:spPr>
            <a:xfrm>
              <a:off x="7634320" y="823715"/>
              <a:ext cx="1525572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4" name="مخطط انسيابي: معالجة متعاقبة 33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7131838" y="5182246"/>
            <a:ext cx="150598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الطور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221551" y="4933617"/>
            <a:ext cx="643641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أي نقطتين في الموجة تكونان في الطور نفسه إذا كانت المسافة بينهما تساوي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طولا موجيا واحدا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أو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مضاعفاته.</a:t>
            </a:r>
            <a:endParaRPr lang="ar-SA" sz="3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82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19" grpId="0" animBg="1"/>
      <p:bldP spid="27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043608" y="620688"/>
            <a:ext cx="7912154" cy="113034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043608" y="620688"/>
            <a:ext cx="75664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يعد جسيمان في وسط ما في الطور نفسه أيضا، إذا كان لهما</a:t>
            </a:r>
          </a:p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الإزاحة نفسها عن موضع الاتزان ولهما السرعة المتجهة نفسها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657960" y="2155799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الزمن الدوري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T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539552" y="2875879"/>
            <a:ext cx="8381290" cy="697137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843485" y="2924944"/>
            <a:ext cx="78329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الزمن الذي يحتاج إليه الجسم المتذبذب حتى يكمل دورة كاملة.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657960" y="3958901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تردد الموجة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f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539552" y="4678981"/>
            <a:ext cx="8381290" cy="1126283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843485" y="4728046"/>
            <a:ext cx="7832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defRPr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عدد الاهتزازات الكاملة التي ُ يتمها الجسم المهتز في الثانية الواحدة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40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25" grpId="0"/>
      <p:bldP spid="26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4283968" y="233649"/>
            <a:ext cx="463591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يقاس تردد الموجة بوحدة هرتز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Hz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1691680" y="1075679"/>
            <a:ext cx="7229162" cy="697137"/>
            <a:chOff x="6091124" y="820894"/>
            <a:chExt cx="3052876" cy="787896"/>
          </a:xfrm>
        </p:grpSpPr>
        <p:sp>
          <p:nvSpPr>
            <p:cNvPr id="23" name="مستطيل 2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4" name="مخطط انسيابي: معالجة متعاقبة 2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1691680" y="1124744"/>
            <a:ext cx="69847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العلاقة التي تربط بين الزمن الدوري للموجبة وترددها.</a:t>
            </a:r>
            <a:endParaRPr lang="ar-EG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835696" y="2060848"/>
            <a:ext cx="3084184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تردد الموجة </a:t>
            </a:r>
            <a:r>
              <a:rPr lang="en-US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f= 1/T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059832" y="2875757"/>
            <a:ext cx="5861010" cy="769267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3345108" y="2964899"/>
            <a:ext cx="53313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defRPr/>
            </a:pP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تردد الموجة يساوي مقلوب زمنها الدوري.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835696" y="3933056"/>
            <a:ext cx="3084184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الطول الموجي للموجة: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2" name="مجموعة 31"/>
          <p:cNvGrpSpPr/>
          <p:nvPr/>
        </p:nvGrpSpPr>
        <p:grpSpPr>
          <a:xfrm>
            <a:off x="1030208" y="4891981"/>
            <a:ext cx="7890634" cy="769267"/>
            <a:chOff x="6091124" y="820894"/>
            <a:chExt cx="3052876" cy="787896"/>
          </a:xfrm>
        </p:grpSpPr>
        <p:sp>
          <p:nvSpPr>
            <p:cNvPr id="33" name="مستطيل 32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34" name="مخطط انسيابي: معالجة متعاقبة 33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1259632" y="4981123"/>
            <a:ext cx="74168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defRPr/>
            </a:pP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الطول الموجي للموجة يساوي سرعتها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مقسومة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على ترددها.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2339752" y="3933056"/>
            <a:ext cx="181632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l-GR" altLang="ar-SA" sz="3200" b="1" dirty="0">
                <a:solidFill>
                  <a:schemeClr val="bg1"/>
                </a:solidFill>
                <a:cs typeface="Andalus" pitchFamily="18" charset="-78"/>
              </a:rPr>
              <a:t>λ</a:t>
            </a:r>
            <a:r>
              <a:rPr lang="en-US" altLang="ar-SA" sz="32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=v/f</a:t>
            </a:r>
            <a:endParaRPr lang="ar-SA" altLang="ar-SA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17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40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/>
      <p:bldP spid="26" grpId="0" animBg="1"/>
      <p:bldP spid="31" grpId="0"/>
      <p:bldP spid="21" grpId="0" animBg="1"/>
      <p:bldP spid="35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1359178" y="742083"/>
            <a:ext cx="7443619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13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. ولَّد مصدرٌ في حبل اضطرابًا تردّده 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6.00 Hz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، فإذا كانت سرعة الموجة المستعرضة في الحبل 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15.0 m / s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، فما طولها الموجي؟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7076154" y="2052137"/>
            <a:ext cx="181632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altLang="ar-SA" sz="32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الإجابة</a:t>
            </a:r>
            <a:endParaRPr lang="ar-SA" altLang="ar-SA" sz="32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40" y="3189610"/>
            <a:ext cx="1657350" cy="6810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205" y="3189610"/>
            <a:ext cx="2620963" cy="6810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45" y="3189610"/>
            <a:ext cx="1095375" cy="68103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72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905375" y="3416300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56" y="404664"/>
            <a:ext cx="3059832" cy="6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4744"/>
            <a:ext cx="728821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1788"/>
            <a:ext cx="76485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4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910138" y="3268663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72977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65588"/>
            <a:ext cx="77311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886325" y="2620963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71" y="449914"/>
            <a:ext cx="6480125" cy="18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75013"/>
            <a:ext cx="7683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14553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6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860528" y="1916509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480720" cy="11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24150"/>
            <a:ext cx="77898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4932363" y="2973388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73660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84613"/>
            <a:ext cx="77263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1030208" y="1521007"/>
            <a:ext cx="7889675" cy="1619961"/>
            <a:chOff x="2456145" y="0"/>
            <a:chExt cx="4536504" cy="764874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1030208" y="1591632"/>
            <a:ext cx="77182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الزمن الدوري</a:t>
            </a:r>
            <a:r>
              <a:rPr lang="en-US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T  </a:t>
            </a:r>
          </a:p>
          <a:p>
            <a:pPr lvl="0"/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وهو الزمن الذي يحتاج إليه الجسـم ليكمـل دورة كاملـة مـن الحركـة </a:t>
            </a:r>
            <a:endParaRPr lang="ar-SA" sz="3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lvl="0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ذهاباً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واياباً.ﹰ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2046364" y="338968"/>
            <a:ext cx="6896094" cy="713768"/>
            <a:chOff x="6140409" y="823715"/>
            <a:chExt cx="3019483" cy="866686"/>
          </a:xfrm>
        </p:grpSpPr>
        <p:sp>
          <p:nvSpPr>
            <p:cNvPr id="24" name="مستطيل 23"/>
            <p:cNvSpPr/>
            <p:nvPr/>
          </p:nvSpPr>
          <p:spPr>
            <a:xfrm>
              <a:off x="7147731" y="823715"/>
              <a:ext cx="2012161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1835696" y="429718"/>
            <a:ext cx="67998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هناك كميتان تصفان الحركة التوافقية البسيطة، هما: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1043608" y="4035139"/>
            <a:ext cx="7889675" cy="1445850"/>
            <a:chOff x="2456145" y="0"/>
            <a:chExt cx="4536504" cy="764874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1043608" y="4285545"/>
            <a:ext cx="77182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سـعة الاهتـزازة</a:t>
            </a:r>
            <a:r>
              <a:rPr lang="en-US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A 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/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وهـي أقـصى مسـافة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يتحركها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الجسـم  مبتعدا عن موضع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الاتزان.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2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43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957736"/>
            <a:ext cx="3994595" cy="7694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rgbClr val="FF0000"/>
                </a:solidFill>
                <a:latin typeface="Franklin Gothic Book"/>
              </a:rPr>
              <a:t>سلوك الموجات</a:t>
            </a:r>
            <a:endParaRPr lang="ar-EG" sz="4400" b="1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232334" y="494386"/>
            <a:ext cx="4846907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  <a:p>
            <a:pPr algn="ctr">
              <a:defRPr/>
            </a:pPr>
            <a:r>
              <a:rPr lang="ar-SA" altLang="ar-SA" sz="40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الاهتزازات و الموجات</a:t>
            </a:r>
            <a:endParaRPr lang="ar-SA" altLang="ar-SA" sz="4000" b="1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658646"/>
            <a:ext cx="3058491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800" b="1" dirty="0">
                <a:solidFill>
                  <a:srgbClr val="FFFF00"/>
                </a:solidFill>
                <a:latin typeface="GEFlow-Bold"/>
              </a:rPr>
              <a:t>الدرس الثالث </a:t>
            </a:r>
            <a:endParaRPr lang="ar-SA" sz="4800" dirty="0">
              <a:solidFill>
                <a:srgbClr val="FFFF0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1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187624" y="93298"/>
            <a:ext cx="752928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1616951" y="173259"/>
            <a:ext cx="698749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الموجات عند الحواجز  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Waves at Boundaries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267743" y="1628800"/>
            <a:ext cx="6696745" cy="81166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267744" y="1720386"/>
            <a:ext cx="64491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الموجة التي تصطدم بالحد الفاصل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بين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النابضين.</a:t>
            </a:r>
            <a:endParaRPr lang="ar-SA" sz="32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702569" y="980728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الموجة الساقطة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755576" y="3143560"/>
            <a:ext cx="8209871" cy="1149536"/>
            <a:chOff x="6091124" y="820894"/>
            <a:chExt cx="3052876" cy="787896"/>
          </a:xfrm>
        </p:grpSpPr>
        <p:sp>
          <p:nvSpPr>
            <p:cNvPr id="39" name="مستطيل 3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40" name="مخطط انسيابي: معالجة متعاقبة 3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467544" y="3215568"/>
            <a:ext cx="830832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هناك اختلافا في سرعة النبضة التي تنتقل من النابض </a:t>
            </a:r>
            <a:r>
              <a:rPr lang="ar-SA" sz="3000" b="1" dirty="0" err="1">
                <a:latin typeface="Sakkal Majalla" pitchFamily="2" charset="-78"/>
                <a:cs typeface="Sakkal Majalla" pitchFamily="2" charset="-78"/>
              </a:rPr>
              <a:t>الأسمك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إلى النابض الأقل سمكا، كما تبقى نبضة الموجة المنتقلة متجهة إلى أعلى.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52320" y="2517554"/>
            <a:ext cx="1469831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251520" y="4943760"/>
            <a:ext cx="8713927" cy="1149536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467544" y="5015768"/>
            <a:ext cx="83083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موجات تتكون عندما ينعكس جزء من طاقة نبضة الموجة الساقطة إلى الخلف في اتجاه النابض السميك على شكل موجة مرتدة</a:t>
            </a:r>
            <a:endParaRPr lang="ar-SA" sz="36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757564" y="4365104"/>
            <a:ext cx="2164587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الموجة المنعكسة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1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41" grpId="0"/>
      <p:bldP spid="26" grpId="0" animBg="1"/>
      <p:bldP spid="31" grpId="0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219177" y="93298"/>
            <a:ext cx="752928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1616951" y="173259"/>
            <a:ext cx="698749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تراكب الموجات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Superposition of Waves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1" y="1687716"/>
            <a:ext cx="8712968" cy="1178313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51520" y="1720386"/>
            <a:ext cx="84653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ينص على أن الإزاحة الحادثة في الوسط والناتجة عن نبضتين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أو أكثر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تساوي المجموع الجبري </a:t>
            </a:r>
            <a:r>
              <a:rPr lang="ar-SA" sz="3200" b="1" dirty="0" err="1">
                <a:latin typeface="Sakkal Majalla" pitchFamily="2" charset="-78"/>
                <a:cs typeface="Sakkal Majalla" pitchFamily="2" charset="-78"/>
              </a:rPr>
              <a:t>للإزاحات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الناتجة عن كل نبضة على ِ حدة</a:t>
            </a:r>
            <a:r>
              <a:rPr lang="ar-SA" sz="3200" b="1" dirty="0">
                <a:ln w="50800"/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ar-EG" sz="3200" b="1" dirty="0">
              <a:ln w="50800"/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702569" y="980728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مبدأ التراكب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132945" y="2996952"/>
            <a:ext cx="6121639" cy="656783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1187624" y="3050672"/>
            <a:ext cx="5877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يسمى الأثر الناتج عن تراكب نبضتين أو أكثر.</a:t>
            </a:r>
            <a:endParaRPr lang="ar-SA" sz="36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524328" y="3023951"/>
            <a:ext cx="139782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التداخل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" y="3780329"/>
            <a:ext cx="4774897" cy="21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87" y="3780328"/>
            <a:ext cx="3145111" cy="2188627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3" name="مجموعة 22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37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31" grpId="0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251521" y="734448"/>
            <a:ext cx="8712968" cy="86409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51520" y="839126"/>
            <a:ext cx="8465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يوجد التداخل على شكلين فإما أن يكون تداخلاً بناءً أو تداخلاً هامًا.</a:t>
            </a:r>
            <a:endParaRPr lang="ar-EG" sz="3200" b="1" dirty="0">
              <a:ln w="50800"/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702569" y="68088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تداخل الموجات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251521" y="2408920"/>
            <a:ext cx="8640959" cy="1130938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584157" y="2462640"/>
            <a:ext cx="811874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يتكون عندما تلتقي نبضتان لهما السعة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نفسها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ولكن في اتجاهين متعاكسين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44208" y="1743704"/>
            <a:ext cx="247794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التداخل الهدام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763688" y="3650200"/>
            <a:ext cx="5547371" cy="696616"/>
            <a:chOff x="6091124" y="820894"/>
            <a:chExt cx="3052876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2124213" y="3713497"/>
            <a:ext cx="4997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هي النقطة </a:t>
            </a:r>
            <a:r>
              <a:rPr lang="en-US" sz="3200" b="1" dirty="0" smtClean="0">
                <a:latin typeface="Sakkal Majalla" pitchFamily="2" charset="-78"/>
                <a:cs typeface="Sakkal Majalla" pitchFamily="2" charset="-78"/>
              </a:rPr>
              <a:t>N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التي لم تتحرك مطلقًا.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452320" y="3744542"/>
            <a:ext cx="146983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العقدة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6" name="مجموعة 35"/>
          <p:cNvGrpSpPr/>
          <p:nvPr/>
        </p:nvGrpSpPr>
        <p:grpSpPr>
          <a:xfrm>
            <a:off x="251522" y="4437111"/>
            <a:ext cx="7059538" cy="1677175"/>
            <a:chOff x="6091124" y="820894"/>
            <a:chExt cx="3052876" cy="787896"/>
          </a:xfrm>
        </p:grpSpPr>
        <p:sp>
          <p:nvSpPr>
            <p:cNvPr id="37" name="مستطيل 3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38" name="مخطط انسيابي: معالجة متعاقبة 37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584157" y="4523636"/>
            <a:ext cx="653732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ينتـج التداخـل البنّاء عندما تكـون </a:t>
            </a:r>
            <a:r>
              <a:rPr lang="ar-SA" sz="3200" b="1" dirty="0" err="1">
                <a:latin typeface="Sakkal Majalla" pitchFamily="2" charset="-78"/>
                <a:cs typeface="Sakkal Majalla" pitchFamily="2" charset="-78"/>
              </a:rPr>
              <a:t>إزاحات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الموجات في الاتجاه نفسـه، وتكـون النتيجة موجـة لها سـعة أكبر من سـعة أي مـن الموجات كل عـلى حدة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452320" y="4789601"/>
            <a:ext cx="146983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التداخل البناء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85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1" grpId="0"/>
      <p:bldP spid="32" grpId="0" animBg="1"/>
      <p:bldP spid="26" grpId="0"/>
      <p:bldP spid="35" grpId="0" animBg="1"/>
      <p:bldP spid="39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2195735" y="691552"/>
            <a:ext cx="6768753" cy="714129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984382" y="765974"/>
            <a:ext cx="67325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هي تداخل موجتين تتحركان في اتجاهين متعاكسين.</a:t>
            </a:r>
            <a:endParaRPr lang="ar-EG" sz="3200" b="1" dirty="0">
              <a:ln w="50800"/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705834" y="68088"/>
            <a:ext cx="4258655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الموقوفة (المستقرة)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899592" y="3878192"/>
            <a:ext cx="5328592" cy="638495"/>
            <a:chOff x="6091124" y="817313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741327" y="817313"/>
              <a:ext cx="1402673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1041337" y="3916526"/>
            <a:ext cx="4997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الخط الذي يمثل قمة الموجة في بعدين.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44208" y="3900258"/>
            <a:ext cx="247794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مقدمة الموجة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17" y="1555648"/>
            <a:ext cx="4537075" cy="128588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4443" y="1555648"/>
            <a:ext cx="3348037" cy="128588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1" name="مجموعة 40"/>
          <p:cNvGrpSpPr/>
          <p:nvPr/>
        </p:nvGrpSpPr>
        <p:grpSpPr>
          <a:xfrm>
            <a:off x="1219177" y="3014096"/>
            <a:ext cx="7529287" cy="764704"/>
            <a:chOff x="2339752" y="0"/>
            <a:chExt cx="4536504" cy="76470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1616951" y="3094057"/>
            <a:ext cx="698749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الموجات في بعدين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Waves in Two Dimensions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5" name="مخطط انسيابي: معالجة متعاقبة 44"/>
          <p:cNvSpPr/>
          <p:nvPr/>
        </p:nvSpPr>
        <p:spPr>
          <a:xfrm>
            <a:off x="609290" y="4641803"/>
            <a:ext cx="7923150" cy="1345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9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ومهـما يكـن شـكل الموجـات التي تتحـرك في بعديـن فإنها تتحـرك في اتجـاه متعامد مع مقدمات هذه الموجات ويمثل هذا الاتجاه بشعاع على شكل خط يصنع زاوية قائمة مع قمة الموجة</a:t>
            </a:r>
            <a:r>
              <a:rPr lang="ar-SA" sz="29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29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14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1" grpId="0"/>
      <p:bldP spid="32" grpId="0" animBg="1"/>
      <p:bldP spid="44" grpId="0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395536" y="947054"/>
            <a:ext cx="8451380" cy="1515662"/>
            <a:chOff x="6091124" y="817313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741327" y="817313"/>
              <a:ext cx="1402673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728173" y="985388"/>
            <a:ext cx="79291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يمكن تمثيل اتجاه انتشـار الموجات بالمخطط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الشـعاعي، حيث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يمثل الشـعاع المتجـه إلى أعلى الموجة السـاقطة في حين يمثـل الشـعاع المتجه إلى اليمين ، الموجة المنعكسة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4139952" y="44624"/>
            <a:ext cx="4752528" cy="764704"/>
            <a:chOff x="2339752" y="0"/>
            <a:chExt cx="4536504" cy="76470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4355977" y="124585"/>
            <a:ext cx="43924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انعكاس الموجات في بعدين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5" name="مخطط انسيابي: معالجة متعاقبة 44"/>
          <p:cNvSpPr/>
          <p:nvPr/>
        </p:nvSpPr>
        <p:spPr>
          <a:xfrm>
            <a:off x="609290" y="2582048"/>
            <a:ext cx="8237626" cy="1345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الخـط المتعامد مع الحاجز عند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نقطة السـقوط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يسـمى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العمـود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المقام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. وتسـمى الزاوية المحصورة بين الشـعاع السـاقط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والعمود المقام </a:t>
            </a:r>
          </a:p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(زاوية السقوط)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345108" y="4045720"/>
            <a:ext cx="5501808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لزاوية المحصورة بين الشعاع المنعكس والعمود </a:t>
            </a:r>
            <a:endParaRPr lang="ar-EG" sz="3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المقام فتسمى (زاوية الانعكاس). </a:t>
            </a:r>
          </a:p>
          <a:p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وينص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قانون الانعكاس على أن زاوية السقوط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تساوي</a:t>
            </a: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زاوية الانعكاس</a:t>
            </a: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0" y="4180540"/>
            <a:ext cx="3064360" cy="16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مجموعة 17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87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1147779" y="1484784"/>
            <a:ext cx="7816709" cy="757831"/>
            <a:chOff x="6091124" y="817313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741327" y="817313"/>
              <a:ext cx="1402673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1147780" y="1591632"/>
            <a:ext cx="762712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التغير في اتجاه الموجات عند الحد الفاصل بين وسطين مختلفين.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4139952" y="44624"/>
            <a:ext cx="4752528" cy="764704"/>
            <a:chOff x="2339752" y="0"/>
            <a:chExt cx="4536504" cy="76470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4355977" y="124585"/>
            <a:ext cx="43924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انعكاس الموجات في بعدين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131839" y="930786"/>
            <a:ext cx="183264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الانكسار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4958"/>
          <a:stretch>
            <a:fillRect/>
          </a:stretch>
        </p:blipFill>
        <p:spPr bwMode="auto">
          <a:xfrm rot="16200000">
            <a:off x="971601" y="2708920"/>
            <a:ext cx="324035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ربع نص 19"/>
          <p:cNvSpPr txBox="1"/>
          <p:nvPr/>
        </p:nvSpPr>
        <p:spPr>
          <a:xfrm>
            <a:off x="4499992" y="2420888"/>
            <a:ext cx="4242753" cy="33239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الشكل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7 – 17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عندما تتحرك موجات الماء فوق منطقة الماء الضحلة، حيث يوجد لوح الزجاج في حوض الموجات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تنباطأ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ويقل طولها الموجي (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). ويمكن تمثيل الانكسار بمخطّط مقدمات الموجة والأشعة (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b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43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18" grpId="0" animBg="1"/>
      <p:bldP spid="20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64" y="404664"/>
            <a:ext cx="2657261" cy="6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736"/>
            <a:ext cx="73977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مستدير الزوايا 17"/>
          <p:cNvSpPr/>
          <p:nvPr/>
        </p:nvSpPr>
        <p:spPr>
          <a:xfrm>
            <a:off x="4932363" y="2973388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657600"/>
            <a:ext cx="78374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4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4919663" y="2716213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73" y="476672"/>
            <a:ext cx="6612781" cy="185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822700"/>
            <a:ext cx="7489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2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4355976" y="2230438"/>
            <a:ext cx="1343149" cy="550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620688"/>
            <a:ext cx="74898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52788"/>
            <a:ext cx="73675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9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627783" y="111504"/>
            <a:ext cx="4030177" cy="1197609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059832" y="173259"/>
            <a:ext cx="345638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الكتابة المعلقة بنابض</a:t>
            </a:r>
          </a:p>
          <a:p>
            <a:pPr algn="ctr"/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The Mass on a Spring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79512" y="2028990"/>
            <a:ext cx="8856980" cy="802998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79512" y="2113976"/>
            <a:ext cx="866871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ينص على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أن القوة التي يؤثر بها نابض تتناسـب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طرديا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مع مقدار اسـتطالته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7131839" y="1309114"/>
            <a:ext cx="1787076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قانون هوك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755576" y="4653136"/>
            <a:ext cx="828140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181797" y="3501008"/>
            <a:ext cx="3738082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الصيغة الرياضية لقانون هوك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51520" y="4789601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«هي القوة التي يؤثر بها نابض تساوي حاصل ضرب ثابت النابض في المسافة التي يستطيلها أو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ينضغطها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النابض عن موضع اتزانه».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7800"/>
            <a:ext cx="2663825" cy="171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3203848" y="3451066"/>
            <a:ext cx="1508589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F =  -KX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48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6" grpId="0" animBg="1"/>
      <p:bldP spid="30" grpId="0" animBg="1"/>
      <p:bldP spid="31" grpId="0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4429125" y="4340225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696"/>
            <a:ext cx="7346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87900"/>
            <a:ext cx="74898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0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0321"/>
            <a:ext cx="8256996" cy="8568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" y="1876255"/>
            <a:ext cx="7812360" cy="310053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5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31" y="907159"/>
            <a:ext cx="7561954" cy="12867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11065"/>
            <a:ext cx="7742064" cy="325733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25" y="404664"/>
            <a:ext cx="7117396" cy="13106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3" y="1702420"/>
            <a:ext cx="6204268" cy="13471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3" y="3066871"/>
            <a:ext cx="7291140" cy="14309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63" y="4528840"/>
            <a:ext cx="6444208" cy="145832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3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332656"/>
            <a:ext cx="6210826" cy="120443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1811218"/>
            <a:ext cx="6210826" cy="13025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90" y="3403376"/>
            <a:ext cx="6566293" cy="16077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3" y="5426808"/>
            <a:ext cx="6863875" cy="94296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3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44" y="476672"/>
            <a:ext cx="7209848" cy="12713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35271"/>
            <a:ext cx="7356301" cy="353192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30" y="879717"/>
            <a:ext cx="7519266" cy="13142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02138"/>
            <a:ext cx="7814226" cy="308710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19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8423"/>
            <a:ext cx="7528128" cy="14364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21" y="1915801"/>
            <a:ext cx="6923112" cy="423079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8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7445533" cy="6985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4852"/>
            <a:ext cx="6516216" cy="215724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3" y="3679233"/>
            <a:ext cx="5923833" cy="2790112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8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67" y="476672"/>
            <a:ext cx="6948264" cy="30906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77684"/>
            <a:ext cx="7902517" cy="213681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259632" y="1218818"/>
            <a:ext cx="7776860" cy="802998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259632" y="1303804"/>
            <a:ext cx="758859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النوابض التي تحقق قانون  هوك تسمى النوابض المرنة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52319" y="282714"/>
            <a:ext cx="1466595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23048" y="4396758"/>
            <a:ext cx="864192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473614" y="2298938"/>
            <a:ext cx="2527266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طاقة الوضع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9512" y="4526729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«طاقة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 تساوي نصف حاصل ضرب ثابت النابض في مربع إزاحته».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705833" y="3454160"/>
            <a:ext cx="4295047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30" grpId="0" animBg="1"/>
      <p:bldP spid="31" grpId="0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28" y="815932"/>
            <a:ext cx="6317572" cy="13779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43" y="2353098"/>
            <a:ext cx="6739169" cy="17239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4"/>
            <a:ext cx="3801087" cy="94451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22" y="476672"/>
            <a:ext cx="7392769" cy="19248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83768" y="2711701"/>
            <a:ext cx="5815441" cy="3417047"/>
            <a:chOff x="6352785" y="3099248"/>
            <a:chExt cx="2791215" cy="207915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5" y="3099248"/>
              <a:ext cx="2791215" cy="924054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5" y="3987607"/>
              <a:ext cx="2791215" cy="1190791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3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870912" cy="14226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0" y="2073362"/>
            <a:ext cx="6516216" cy="152268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05" y="3785432"/>
            <a:ext cx="7172932" cy="250640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1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67" y="476672"/>
            <a:ext cx="6409916" cy="20071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0820"/>
            <a:ext cx="6660232" cy="349892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2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7020272" cy="3672858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7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00" y="366733"/>
            <a:ext cx="6699286" cy="18354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84" y="2276872"/>
            <a:ext cx="6369778" cy="88743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31" y="3284984"/>
            <a:ext cx="6964876" cy="17612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55" y="5192712"/>
            <a:ext cx="5436949" cy="116869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6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5858371" cy="157673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78" y="2176008"/>
            <a:ext cx="6391286" cy="4206875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8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7016228" cy="12963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4" y="1869676"/>
            <a:ext cx="6588224" cy="20411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50" y="3965107"/>
            <a:ext cx="6817997" cy="2355308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7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81" y="404664"/>
            <a:ext cx="6746170" cy="13827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8862"/>
            <a:ext cx="7258570" cy="19498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1" y="3992218"/>
            <a:ext cx="7190985" cy="1550557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0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6677791" cy="17707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32" y="2204864"/>
            <a:ext cx="4400035" cy="7266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87" y="3039990"/>
            <a:ext cx="6050965" cy="3295490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3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5364088" y="188640"/>
            <a:ext cx="3554827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القانون الرياضي لطاقة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23048" y="2708920"/>
            <a:ext cx="864192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999367" y="1268760"/>
                <a:ext cx="2675425" cy="78611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000" b="1" dirty="0" smtClean="0"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PE </a:t>
                </a:r>
                <a:r>
                  <a:rPr lang="en-US" sz="3000" b="1" baseline="-25000" dirty="0" smtClean="0">
                    <a:latin typeface="Sakkal Majalla" pitchFamily="2" charset="-78"/>
                    <a:cs typeface="Sakkal Majalla" pitchFamily="2" charset="-78"/>
                  </a:rPr>
                  <a:t>SP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</m:den>
                    </m:f>
                    <m:r>
                      <a:rPr lang="en-US" sz="3000" b="1" i="0" smtClean="0">
                        <a:latin typeface="Cambria Math"/>
                        <a:cs typeface="Sakkal Majalla" pitchFamily="2" charset="-78"/>
                      </a:rPr>
                      <m:t>𝐊𝐗</m:t>
                    </m:r>
                    <m:r>
                      <a:rPr lang="en-US" sz="3000" b="1" i="0" baseline="30000" smtClean="0">
                        <a:latin typeface="Cambria Math"/>
                        <a:cs typeface="Sakkal Majalla" pitchFamily="2" charset="-78"/>
                      </a:rPr>
                      <m:t>𝟐</m:t>
                    </m:r>
                  </m:oMath>
                </a14:m>
                <a:endParaRPr lang="ar-SA" sz="3000" b="1" baseline="300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67" y="1268760"/>
                <a:ext cx="2675425" cy="7861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/>
          <p:cNvSpPr txBox="1"/>
          <p:nvPr/>
        </p:nvSpPr>
        <p:spPr>
          <a:xfrm>
            <a:off x="179512" y="2838891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«طاقة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 تساوي نصف حاصل ضرب ثابت النابض في مربع إزاحته».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555776" y="4732083"/>
            <a:ext cx="6409192" cy="785149"/>
            <a:chOff x="6091124" y="820894"/>
            <a:chExt cx="3052876" cy="787896"/>
          </a:xfrm>
        </p:grpSpPr>
        <p:sp>
          <p:nvSpPr>
            <p:cNvPr id="19" name="مستطيل 1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خطط انسيابي: معالجة متعاقبة 1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2555776" y="4826157"/>
            <a:ext cx="60985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وستكون وحدة طاقة الوضع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N.M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أو جول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J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96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14711"/>
            <a:ext cx="6156176" cy="23532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3724"/>
            <a:ext cx="7380312" cy="20189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017486"/>
            <a:ext cx="2555776" cy="93179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9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29" y="363673"/>
            <a:ext cx="5765375" cy="536958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94" y="5056040"/>
            <a:ext cx="2903806" cy="107367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0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7160218" cy="24592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9" y="2529473"/>
            <a:ext cx="2146790" cy="8128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99" y="3342335"/>
            <a:ext cx="6743339" cy="17859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81" y="5523237"/>
            <a:ext cx="2289679" cy="808122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9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74" y="309708"/>
            <a:ext cx="5381422" cy="61941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84317"/>
            <a:ext cx="2414648" cy="1347712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6940822" cy="13817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2139"/>
            <a:ext cx="2415985" cy="8338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47" y="2735974"/>
            <a:ext cx="6552995" cy="29935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09867"/>
            <a:ext cx="2718747" cy="142783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85540" y="742296"/>
            <a:ext cx="5586387" cy="4317936"/>
            <a:chOff x="4914310" y="738104"/>
            <a:chExt cx="4235965" cy="274663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310" y="738104"/>
              <a:ext cx="4229690" cy="148610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310" y="2236787"/>
              <a:ext cx="4235965" cy="1247949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8" y="3717032"/>
            <a:ext cx="2990551" cy="1896864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7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2" y="497373"/>
            <a:ext cx="6572030" cy="28122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3" y="2714425"/>
            <a:ext cx="1886980" cy="69699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85" y="3480576"/>
            <a:ext cx="6417915" cy="28392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" y="4971621"/>
            <a:ext cx="2580571" cy="766693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5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6588224" cy="5970106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5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6369966" cy="3631475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7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63" y="548680"/>
            <a:ext cx="7325375" cy="9288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110"/>
            <a:ext cx="1919956" cy="8290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11760" y="2175805"/>
            <a:ext cx="6552778" cy="4314917"/>
            <a:chOff x="4897916" y="2543083"/>
            <a:chExt cx="4210638" cy="280074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916" y="2543083"/>
              <a:ext cx="4210638" cy="85737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916" y="3400453"/>
              <a:ext cx="4210638" cy="1943371"/>
            </a:xfrm>
            <a:prstGeom prst="rect">
              <a:avLst/>
            </a:prstGeom>
          </p:spPr>
        </p:pic>
      </p:grpSp>
      <p:grpSp>
        <p:nvGrpSpPr>
          <p:cNvPr id="11" name="مجموعة 10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72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6852808" y="116632"/>
            <a:ext cx="2066107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مثال 1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23048" y="2053909"/>
            <a:ext cx="8641920" cy="2023163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755576" y="829161"/>
            <a:ext cx="791954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ثابت النابض والطاقة المخزنة فيها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استطال نابض مسافة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18cm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عندما عُلّق بنهايته كيس بطاطس وزنه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56 N</a:t>
            </a:r>
            <a:endParaRPr lang="ar-SA" sz="3000" b="1" baseline="30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9512" y="2107629"/>
            <a:ext cx="847481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احسب.</a:t>
            </a:r>
          </a:p>
          <a:p>
            <a:pPr marL="514350" indent="-514350">
              <a:buAutoNum type="alphaLcPeriod"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حدّد مقدار ثابت النابض</a:t>
            </a:r>
          </a:p>
          <a:p>
            <a:pPr marL="514350" indent="-514350">
              <a:buAutoNum type="alphaLcPeriod"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ما مقدار 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المختزنة في النابض والناتجة عن هذه الاستطالة؟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76260" y="4221088"/>
            <a:ext cx="4825016" cy="785149"/>
            <a:chOff x="6091124" y="820894"/>
            <a:chExt cx="3052876" cy="787896"/>
          </a:xfrm>
        </p:grpSpPr>
        <p:sp>
          <p:nvSpPr>
            <p:cNvPr id="19" name="مستطيل 1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خطط انسيابي: معالجة متعاقبة 1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1476260" y="4315162"/>
            <a:ext cx="451437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 استخدم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f = -</a:t>
            </a:r>
            <a:r>
              <a:rPr lang="en-US" sz="3000" b="1" dirty="0" err="1" smtClean="0">
                <a:latin typeface="Sakkal Majalla" pitchFamily="2" charset="-78"/>
                <a:cs typeface="Sakkal Majalla" pitchFamily="2" charset="-78"/>
              </a:rPr>
              <a:t>kx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، ثم جد قيمة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k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164288" y="4368634"/>
            <a:ext cx="1440640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الحل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2536314" y="5157192"/>
                <a:ext cx="1531629" cy="75482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𝑭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𝑿</m:t>
                        </m:r>
                      </m:den>
                    </m:f>
                  </m:oMath>
                </a14:m>
                <a:endParaRPr lang="ar-SA" sz="30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14" y="5157192"/>
                <a:ext cx="1531629" cy="7548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مجموعة 22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53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build="p"/>
      <p:bldP spid="21" grpId="0"/>
      <p:bldP spid="17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62" y="386707"/>
            <a:ext cx="4923156" cy="14256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13473"/>
            <a:ext cx="7446591" cy="33800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95" y="5470721"/>
            <a:ext cx="2913943" cy="910607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6605"/>
            <a:ext cx="6624736" cy="5978875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9727"/>
            <a:ext cx="5508674" cy="5729021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8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1" y="355852"/>
            <a:ext cx="6971222" cy="31451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72" y="3514080"/>
            <a:ext cx="2752518" cy="8278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8" y="4341905"/>
            <a:ext cx="6096565" cy="12908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28" y="5632759"/>
            <a:ext cx="1658144" cy="916343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59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5973788" cy="345337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94368"/>
            <a:ext cx="4876444" cy="2625778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7982"/>
            <a:ext cx="6157999" cy="5710766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2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6648444" cy="19825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72" y="2550023"/>
            <a:ext cx="4816905" cy="257341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0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9752" y="466732"/>
            <a:ext cx="6589190" cy="5608730"/>
            <a:chOff x="5114363" y="845978"/>
            <a:chExt cx="4059923" cy="611590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363" y="845978"/>
              <a:ext cx="4029637" cy="114316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363" y="1989138"/>
              <a:ext cx="4059923" cy="4972744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68" y="5634101"/>
            <a:ext cx="1809843" cy="73164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9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77" y="375772"/>
            <a:ext cx="7020272" cy="25095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24" y="2897622"/>
            <a:ext cx="6778525" cy="345126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1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955"/>
            <a:ext cx="7422248" cy="5723793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6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1486785" y="1337004"/>
            <a:ext cx="5902385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عوّض مستخدمًا </a:t>
            </a:r>
            <a:r>
              <a:rPr lang="en-US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f = 56 N x = 0.18 m</a:t>
            </a:r>
            <a:endParaRPr lang="ar-SA" sz="3000" b="1" baseline="30000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3538977" y="4948107"/>
            <a:ext cx="2031089" cy="785149"/>
            <a:chOff x="6091124" y="820894"/>
            <a:chExt cx="3052876" cy="787896"/>
          </a:xfrm>
        </p:grpSpPr>
        <p:sp>
          <p:nvSpPr>
            <p:cNvPr id="19" name="مستطيل 1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خطط انسيابي: معالجة متعاقبة 1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3596540" y="5042181"/>
            <a:ext cx="18395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b="1" dirty="0" err="1" smtClean="0">
                <a:latin typeface="Sakkal Majalla" pitchFamily="2" charset="-78"/>
                <a:cs typeface="Sakkal Majalla" pitchFamily="2" charset="-78"/>
              </a:rPr>
              <a:t>Pe</a:t>
            </a:r>
            <a:r>
              <a:rPr lang="en-US" sz="3000" b="1" baseline="-25000" dirty="0" err="1" smtClean="0">
                <a:latin typeface="Sakkal Majalla" pitchFamily="2" charset="-78"/>
                <a:cs typeface="Sakkal Majalla" pitchFamily="2" charset="-78"/>
              </a:rPr>
              <a:t>sp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 = 5.0j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2693737" y="171269"/>
                <a:ext cx="1531629" cy="75482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𝑭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𝑿</m:t>
                        </m:r>
                      </m:den>
                    </m:f>
                  </m:oMath>
                </a14:m>
                <a:endParaRPr lang="ar-SA" sz="30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37" y="171269"/>
                <a:ext cx="1531629" cy="7548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8028383" y="196905"/>
            <a:ext cx="765815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1489056" y="2302725"/>
                <a:ext cx="5902385" cy="76623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𝟓𝟔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 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𝑵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𝟎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.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𝟏𝟖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 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𝒎</m:t>
                        </m:r>
                      </m:den>
                    </m:f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𝟑𝟏𝟎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𝑵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/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𝒎</m:t>
                    </m:r>
                  </m:oMath>
                </a14:m>
                <a:endParaRPr lang="ar-SA" sz="3000" b="1" baseline="300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56" y="2302725"/>
                <a:ext cx="5902385" cy="7662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/>
              <p:cNvSpPr txBox="1"/>
              <p:nvPr/>
            </p:nvSpPr>
            <p:spPr>
              <a:xfrm>
                <a:off x="1475656" y="3488695"/>
                <a:ext cx="2675425" cy="78611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000" b="1" dirty="0" smtClean="0"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PE </a:t>
                </a:r>
                <a:r>
                  <a:rPr lang="en-US" sz="3000" b="1" baseline="-25000" dirty="0" smtClean="0">
                    <a:latin typeface="Sakkal Majalla" pitchFamily="2" charset="-78"/>
                    <a:cs typeface="Sakkal Majalla" pitchFamily="2" charset="-78"/>
                  </a:rPr>
                  <a:t>SP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</m:den>
                    </m:f>
                    <m:r>
                      <a:rPr lang="en-US" sz="3000" b="1" i="0" smtClean="0">
                        <a:latin typeface="Cambria Math"/>
                        <a:cs typeface="Sakkal Majalla" pitchFamily="2" charset="-78"/>
                      </a:rPr>
                      <m:t>𝐊𝐗</m:t>
                    </m:r>
                    <m:r>
                      <a:rPr lang="en-US" sz="3000" b="1" i="0" baseline="30000" smtClean="0">
                        <a:latin typeface="Cambria Math"/>
                        <a:cs typeface="Sakkal Majalla" pitchFamily="2" charset="-78"/>
                      </a:rPr>
                      <m:t>𝟐</m:t>
                    </m:r>
                  </m:oMath>
                </a14:m>
                <a:endParaRPr lang="ar-SA" sz="3000" b="1" baseline="300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88695"/>
                <a:ext cx="2675425" cy="7861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مجموعة 1"/>
          <p:cNvGrpSpPr/>
          <p:nvPr/>
        </p:nvGrpSpPr>
        <p:grpSpPr>
          <a:xfrm>
            <a:off x="4427984" y="3506983"/>
            <a:ext cx="3435064" cy="786113"/>
            <a:chOff x="4992919" y="2871224"/>
            <a:chExt cx="3435064" cy="78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ربع نص 31"/>
                <p:cNvSpPr txBox="1"/>
                <p:nvPr/>
              </p:nvSpPr>
              <p:spPr>
                <a:xfrm>
                  <a:off x="4992919" y="2871224"/>
                  <a:ext cx="659201" cy="786113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000" b="1" dirty="0" smtClean="0">
                      <a:latin typeface="Sakkal Majalla" pitchFamily="2" charset="-78"/>
                      <a:cs typeface="Sakkal Majalla" pitchFamily="2" charset="-78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/>
                              <a:cs typeface="Sakkal Majalla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/>
                              <a:cs typeface="Sakkal Majalla" pitchFamily="2" charset="-78"/>
                            </a:rPr>
                            <m:t>𝟐</m:t>
                          </m:r>
                        </m:den>
                      </m:f>
                    </m:oMath>
                  </a14:m>
                  <a:endParaRPr lang="ar-SA" sz="3000" b="1" baseline="30000" dirty="0"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</mc:Choice>
          <mc:Fallback xmlns="">
            <p:sp>
              <p:nvSpPr>
                <p:cNvPr id="32" name="مربع نص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919" y="2871224"/>
                  <a:ext cx="659201" cy="7861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مربع نص 32"/>
            <p:cNvSpPr txBox="1"/>
            <p:nvPr/>
          </p:nvSpPr>
          <p:spPr>
            <a:xfrm>
              <a:off x="5652120" y="3019018"/>
              <a:ext cx="2775863" cy="55399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3000" b="1" dirty="0" smtClean="0">
                  <a:latin typeface="Sakkal Majalla" pitchFamily="2" charset="-78"/>
                  <a:cs typeface="Sakkal Majalla" pitchFamily="2" charset="-78"/>
                </a:rPr>
                <a:t>(310 N / m) (0.18m)</a:t>
              </a:r>
              <a:r>
                <a:rPr lang="en-US" sz="3000" b="1" baseline="30000" dirty="0" smtClean="0"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SA" sz="3000" b="1" baseline="30000" dirty="0"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8028384" y="3654777"/>
            <a:ext cx="765815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b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2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مربع نص 2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82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1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/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6300192" cy="4119357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9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4" y="2348880"/>
            <a:ext cx="7324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475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37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4380" y="581958"/>
            <a:ext cx="2863701" cy="780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7596336" y="182215"/>
            <a:ext cx="1224136" cy="12241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أولا</a:t>
            </a:r>
            <a:endParaRPr lang="ar-SA" b="1" dirty="0">
              <a:solidFill>
                <a:prstClr val="white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38" y="1315528"/>
            <a:ext cx="7518481" cy="5542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784" y="3645024"/>
            <a:ext cx="2520280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7824" y="5517232"/>
            <a:ext cx="2232248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2" y="313958"/>
            <a:ext cx="7465805" cy="6279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24128" y="2204864"/>
            <a:ext cx="288032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17" y="318262"/>
            <a:ext cx="6971222" cy="6239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00192" y="2348880"/>
            <a:ext cx="2448272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5776" y="4509120"/>
            <a:ext cx="2808312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98" y="332656"/>
            <a:ext cx="7756764" cy="6208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8" y="692696"/>
            <a:ext cx="2592288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24328" y="3429000"/>
            <a:ext cx="864096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1800" y="5589240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38" y="404664"/>
            <a:ext cx="7167607" cy="4132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00192" y="980728"/>
            <a:ext cx="2304256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357941" cy="25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4416920" y="116632"/>
            <a:ext cx="4501996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البندول البسيط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simple pendulums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434706" y="3113026"/>
            <a:ext cx="8457774" cy="15857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339752" y="764704"/>
            <a:ext cx="6625216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يتكون البندول البسيط من جسم صلب كثافته عالية </a:t>
            </a:r>
            <a:r>
              <a:rPr lang="ar-SA" sz="3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يسمى </a:t>
            </a:r>
            <a:r>
              <a:rPr lang="ar-SA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ثقل البندول، معلق بواسطة خيط طوله </a:t>
            </a:r>
            <a:r>
              <a:rPr lang="en-US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(L)</a:t>
            </a:r>
            <a:r>
              <a:rPr lang="ar-SA" sz="3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وعند سحب ثقل البندول يتحرك جينة وذهابًا.</a:t>
            </a:r>
            <a:endParaRPr lang="ar-SA" sz="3000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89671" y="3182747"/>
            <a:ext cx="825879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قوة الإرجاع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تتناسب طرديًّا مع الإزاحة، ويطلق على هذه الحركة حينئذ حركة توافقية بسيطة. ويحسب الزمن الدوري للبندول باستخدام المعادلة التالية:</a:t>
            </a:r>
            <a:endParaRPr lang="ar-SA" sz="3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716016" y="2420888"/>
            <a:ext cx="4139420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القوة المحصلة تمثل قوة إرجاع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01" y="4797152"/>
            <a:ext cx="6383668" cy="1224136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399665"/>
            <a:ext cx="1861554" cy="259728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9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9688</TotalTime>
  <Words>1508</Words>
  <Application>Microsoft Office PowerPoint</Application>
  <PresentationFormat>عرض على الشاشة (3:4)‏</PresentationFormat>
  <Paragraphs>397</Paragraphs>
  <Slides>86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86</vt:i4>
      </vt:variant>
    </vt:vector>
  </HeadingPairs>
  <TitlesOfParts>
    <vt:vector size="8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6060</cp:revision>
  <dcterms:created xsi:type="dcterms:W3CDTF">2015-01-26T14:26:28Z</dcterms:created>
  <dcterms:modified xsi:type="dcterms:W3CDTF">2017-01-10T17:37:08Z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