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5"/>
  </p:notesMasterIdLst>
  <p:sldIdLst>
    <p:sldId id="257" r:id="rId2"/>
    <p:sldId id="276" r:id="rId3"/>
    <p:sldId id="285" r:id="rId4"/>
    <p:sldId id="384" r:id="rId5"/>
    <p:sldId id="293" r:id="rId6"/>
    <p:sldId id="364" r:id="rId7"/>
    <p:sldId id="279" r:id="rId8"/>
    <p:sldId id="385" r:id="rId9"/>
    <p:sldId id="386" r:id="rId10"/>
    <p:sldId id="387" r:id="rId11"/>
    <p:sldId id="260" r:id="rId12"/>
    <p:sldId id="290" r:id="rId13"/>
    <p:sldId id="301" r:id="rId14"/>
    <p:sldId id="388" r:id="rId15"/>
    <p:sldId id="302" r:id="rId16"/>
    <p:sldId id="389" r:id="rId17"/>
    <p:sldId id="303" r:id="rId18"/>
    <p:sldId id="304" r:id="rId19"/>
    <p:sldId id="271" r:id="rId20"/>
    <p:sldId id="306" r:id="rId21"/>
    <p:sldId id="307" r:id="rId22"/>
    <p:sldId id="308" r:id="rId23"/>
    <p:sldId id="310" r:id="rId24"/>
    <p:sldId id="311" r:id="rId25"/>
    <p:sldId id="312" r:id="rId26"/>
    <p:sldId id="390" r:id="rId27"/>
    <p:sldId id="367" r:id="rId28"/>
    <p:sldId id="316" r:id="rId29"/>
    <p:sldId id="317" r:id="rId30"/>
    <p:sldId id="321" r:id="rId31"/>
    <p:sldId id="391" r:id="rId32"/>
    <p:sldId id="322" r:id="rId33"/>
    <p:sldId id="324" r:id="rId34"/>
    <p:sldId id="325" r:id="rId35"/>
    <p:sldId id="392" r:id="rId36"/>
    <p:sldId id="326" r:id="rId37"/>
    <p:sldId id="327" r:id="rId38"/>
    <p:sldId id="328" r:id="rId39"/>
    <p:sldId id="329" r:id="rId40"/>
    <p:sldId id="394" r:id="rId41"/>
    <p:sldId id="393" r:id="rId42"/>
    <p:sldId id="333" r:id="rId43"/>
    <p:sldId id="395" r:id="rId44"/>
    <p:sldId id="372" r:id="rId45"/>
    <p:sldId id="332" r:id="rId46"/>
    <p:sldId id="335" r:id="rId47"/>
    <p:sldId id="338" r:id="rId48"/>
    <p:sldId id="339" r:id="rId49"/>
    <p:sldId id="396" r:id="rId50"/>
    <p:sldId id="341" r:id="rId51"/>
    <p:sldId id="343" r:id="rId52"/>
    <p:sldId id="397" r:id="rId53"/>
    <p:sldId id="347" r:id="rId54"/>
    <p:sldId id="398" r:id="rId55"/>
    <p:sldId id="349" r:id="rId56"/>
    <p:sldId id="399" r:id="rId57"/>
    <p:sldId id="350" r:id="rId58"/>
    <p:sldId id="400" r:id="rId59"/>
    <p:sldId id="351" r:id="rId60"/>
    <p:sldId id="352" r:id="rId61"/>
    <p:sldId id="353" r:id="rId62"/>
    <p:sldId id="379" r:id="rId63"/>
    <p:sldId id="354" r:id="rId64"/>
    <p:sldId id="380" r:id="rId65"/>
    <p:sldId id="355" r:id="rId66"/>
    <p:sldId id="401" r:id="rId67"/>
    <p:sldId id="356" r:id="rId68"/>
    <p:sldId id="381" r:id="rId69"/>
    <p:sldId id="382" r:id="rId70"/>
    <p:sldId id="383" r:id="rId71"/>
    <p:sldId id="357" r:id="rId72"/>
    <p:sldId id="358" r:id="rId73"/>
    <p:sldId id="362" r:id="rId74"/>
  </p:sldIdLst>
  <p:sldSz cx="9144000" cy="6858000" type="screen4x3"/>
  <p:notesSz cx="6858000" cy="9144000"/>
  <p:custDataLst>
    <p:tags r:id="rId7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0" autoAdjust="0"/>
    <p:restoredTop sz="94658" autoAdjust="0"/>
  </p:normalViewPr>
  <p:slideViewPr>
    <p:cSldViewPr>
      <p:cViewPr varScale="1">
        <p:scale>
          <a:sx n="50" d="100"/>
          <a:sy n="50" d="100"/>
        </p:scale>
        <p:origin x="-96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C9F6EC-2A92-4E24-9AA9-00D34C92065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36CD60-5C61-4ABB-8A82-A17779C37B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95736" y="188640"/>
            <a:ext cx="6408712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الوحدة السابعة </a:t>
            </a: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عالم الرياضة و الألعاب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240360" cy="467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7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6588224" cy="396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32334" y="836712"/>
            <a:ext cx="489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0000FF"/>
                </a:solidFill>
              </a:rPr>
              <a:t>لأنها تقوي اجسامنا وينمي عقولنا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-1115938" y="1815207"/>
            <a:ext cx="4895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الرماية – ركوب الخيل – السباحة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12254" y="2633539"/>
            <a:ext cx="489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0000FF"/>
                </a:solidFill>
              </a:rPr>
              <a:t>لأن القوة تحمي الحق  والعدل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7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4139952" y="1412776"/>
            <a:ext cx="3033164" cy="57606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سامي يتعلم السباحة </a:t>
            </a:r>
            <a:endParaRPr lang="ar-SA" sz="28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4355745" y="44624"/>
            <a:ext cx="2601578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نص الانطلاق </a:t>
            </a:r>
            <a:endParaRPr lang="ar-SA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06" y="2590970"/>
            <a:ext cx="4104456" cy="402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8986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1" y="44624"/>
            <a:ext cx="6728053" cy="57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449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52" y="188640"/>
            <a:ext cx="7611244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7158"/>
            <a:ext cx="6264696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83336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684078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8258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060264" y="44624"/>
            <a:ext cx="202390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التنمية القرائية </a:t>
            </a:r>
            <a:endParaRPr lang="ar-SA" sz="2800" b="1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8028384" y="548680"/>
            <a:ext cx="1008712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أقرأ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691680" y="1268760"/>
            <a:ext cx="7345416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1. أقرأ الجمل التالية قراءة جهرية و أنتبه إلي نطق همزة الوصل في بدء الكلام :</a:t>
            </a:r>
            <a:endParaRPr lang="ar-EG" sz="28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38413"/>
            <a:ext cx="6769352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565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1691680" y="116632"/>
            <a:ext cx="7345416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2. أقرأ ما يلي مع التعبير عن الاعتزاز و الفرح :</a:t>
            </a:r>
            <a:endParaRPr lang="ar-EG" sz="28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547664" y="1556792"/>
            <a:ext cx="7341564" cy="93610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(( يا لروعة ما قمت به ! أنا لم أغرق , و أكاد أشق الماء كالسمكة .....)) </a:t>
            </a:r>
            <a:endParaRPr lang="ar-EG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1449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2123728" y="908720"/>
            <a:ext cx="6912768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1. أختار كلمة من الشراع تؤدي معني الكلمة الملونة :</a:t>
            </a:r>
            <a:endParaRPr lang="ar-EG" sz="28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7236296" y="116632"/>
            <a:ext cx="1800800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أنمي لغتي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436096" y="1557947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ar-SA" sz="2800" dirty="0" smtClean="0"/>
              <a:t>ف</a:t>
            </a:r>
            <a:r>
              <a:rPr lang="ar-SA" sz="2800" dirty="0" smtClean="0">
                <a:solidFill>
                  <a:srgbClr val="FF0000"/>
                </a:solidFill>
              </a:rPr>
              <a:t>أفضي</a:t>
            </a:r>
            <a:r>
              <a:rPr lang="ar-SA" sz="2800" dirty="0" smtClean="0"/>
              <a:t> برغبته إلي أبيه .</a:t>
            </a:r>
            <a:endParaRPr lang="ar-SA" sz="2400" dirty="0" smtClean="0"/>
          </a:p>
          <a:p>
            <a:pPr marL="457200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ar-SA" sz="2800" dirty="0" smtClean="0"/>
              <a:t>انضم إلي </a:t>
            </a:r>
            <a:r>
              <a:rPr lang="ar-SA" sz="2800" dirty="0">
                <a:solidFill>
                  <a:srgbClr val="FF0000"/>
                </a:solidFill>
              </a:rPr>
              <a:t>أترابه</a:t>
            </a:r>
            <a:r>
              <a:rPr lang="ar-SA" sz="2800" dirty="0" smtClean="0"/>
              <a:t>  .</a:t>
            </a:r>
            <a:endParaRPr lang="ar-SA" sz="2400" dirty="0" smtClean="0"/>
          </a:p>
          <a:p>
            <a:pPr marL="457200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ar-SA" sz="2800" dirty="0">
                <a:solidFill>
                  <a:srgbClr val="FF0000"/>
                </a:solidFill>
              </a:rPr>
              <a:t>هلموا</a:t>
            </a:r>
            <a:r>
              <a:rPr lang="ar-SA" sz="2800" dirty="0" smtClean="0"/>
              <a:t> إلي جميعاً  . </a:t>
            </a:r>
            <a:endParaRPr lang="ar-SA" sz="2400" dirty="0" smtClean="0"/>
          </a:p>
          <a:p>
            <a:pPr marL="457200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ar-SA" sz="2800" dirty="0">
                <a:solidFill>
                  <a:srgbClr val="FF0000"/>
                </a:solidFill>
              </a:rPr>
              <a:t>أوعز</a:t>
            </a:r>
            <a:r>
              <a:rPr lang="ar-SA" sz="2800" dirty="0" smtClean="0"/>
              <a:t> إليهم بالاستحمام </a:t>
            </a:r>
            <a:endParaRPr lang="ar-SA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0"/>
            <a:ext cx="2876945" cy="415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52937" y="1916832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0000FF"/>
                </a:solidFill>
              </a:rPr>
              <a:t>كشف</a:t>
            </a:r>
            <a:r>
              <a:rPr lang="ar-SA"/>
              <a:t> </a:t>
            </a:r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7813105" y="2563515"/>
            <a:ext cx="43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4935" y="3014836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0000FF"/>
                </a:solidFill>
              </a:rPr>
              <a:t>أصدقائه</a:t>
            </a:r>
            <a:r>
              <a:rPr lang="ar-SA" sz="4000" b="1" dirty="0">
                <a:solidFill>
                  <a:srgbClr val="0000FF"/>
                </a:solidFill>
              </a:rPr>
              <a:t> 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805563" y="3608561"/>
            <a:ext cx="43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7956624" y="4652764"/>
            <a:ext cx="43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17356" y="4005064"/>
            <a:ext cx="172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0000FF"/>
                </a:solidFill>
              </a:rPr>
              <a:t>أقبلوا</a:t>
            </a:r>
            <a:r>
              <a:rPr lang="ar-SA" sz="4000" b="1">
                <a:solidFill>
                  <a:srgbClr val="0000FF"/>
                </a:solidFill>
              </a:rPr>
              <a:t> </a:t>
            </a:r>
            <a:r>
              <a:rPr lang="ar-SA"/>
              <a:t> </a:t>
            </a:r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7956624" y="5824438"/>
            <a:ext cx="43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211960" y="5157192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0000FF"/>
                </a:solidFill>
              </a:rPr>
              <a:t>أشار </a:t>
            </a:r>
            <a:r>
              <a:rPr lang="ar-SA" sz="4000" b="1">
                <a:solidFill>
                  <a:srgbClr val="0000FF"/>
                </a:solidFill>
              </a:rPr>
              <a:t> </a:t>
            </a:r>
            <a:r>
              <a:rPr lang="ar-SA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351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6" grpId="0"/>
      <p:bldP spid="7" grpId="0" animBg="1"/>
      <p:bldP spid="8" grpId="0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3347864" y="116632"/>
            <a:ext cx="5617224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2. أبحث في النص عن ضد كلمة ( بعد )   :</a:t>
            </a:r>
            <a:endParaRPr lang="ar-EG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3455876" y="3506926"/>
            <a:ext cx="54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800" dirty="0">
                <a:solidFill>
                  <a:srgbClr val="FF0000"/>
                </a:solidFill>
              </a:rPr>
              <a:t>ليس</a:t>
            </a:r>
            <a:r>
              <a:rPr lang="ar-SA" sz="2800" dirty="0" smtClean="0"/>
              <a:t>ت السباحة </a:t>
            </a:r>
            <a:r>
              <a:rPr lang="ar-SA" sz="2800" dirty="0">
                <a:solidFill>
                  <a:srgbClr val="FF0000"/>
                </a:solidFill>
              </a:rPr>
              <a:t>أصعب من </a:t>
            </a:r>
            <a:r>
              <a:rPr lang="ar-SA" sz="2800" dirty="0" smtClean="0"/>
              <a:t>ركوب الدراجة </a:t>
            </a:r>
            <a:endParaRPr lang="ar-SA" sz="2400" dirty="0" smtClean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1043008" y="980728"/>
            <a:ext cx="7921480" cy="100811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3. أبحث في معجم مدرسي عن معني كلمة ( نفذ ) بالرجوع إلي باب ( النون ) :</a:t>
            </a:r>
            <a:endParaRPr lang="ar-EG" sz="28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3347864" y="2132856"/>
            <a:ext cx="5617224" cy="792088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4. أكون جملة أخري علي غرار هذه الجملة : </a:t>
            </a:r>
            <a:endParaRPr lang="ar-EG" sz="2800" b="1" dirty="0"/>
          </a:p>
        </p:txBody>
      </p:sp>
      <p:sp>
        <p:nvSpPr>
          <p:cNvPr id="8" name="مستطيل 7"/>
          <p:cNvSpPr/>
          <p:nvPr/>
        </p:nvSpPr>
        <p:spPr>
          <a:xfrm>
            <a:off x="2303148" y="4293096"/>
            <a:ext cx="54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800" dirty="0" smtClean="0"/>
              <a:t>...............................................</a:t>
            </a:r>
            <a:endParaRPr lang="ar-SA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363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899592" y="908720"/>
            <a:ext cx="8110891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1- أأقرأ العنوان , ثم أخمن أي كلمات التالية يمكن أن ترد في النص : </a:t>
            </a:r>
            <a:endParaRPr lang="ar-SA" sz="2800" dirty="0"/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8172400" y="1844824"/>
            <a:ext cx="83808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1F10E0"/>
                </a:solidFill>
              </a:rPr>
              <a:t>سامي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28" name="مخطط انسيابي: معالجة متعاقبة 27"/>
          <p:cNvSpPr/>
          <p:nvPr/>
        </p:nvSpPr>
        <p:spPr>
          <a:xfrm>
            <a:off x="2771800" y="3284722"/>
            <a:ext cx="6243805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ب. أقرأ النص بسرعة , و أتأكد من صحة اختيار الكلمات :  </a:t>
            </a:r>
            <a:endParaRPr lang="ar-EG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6300192" y="116632"/>
            <a:ext cx="2736904" cy="64807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أقرا و اجيب  :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6997274" y="1844824"/>
            <a:ext cx="1103118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2000" b="1" dirty="0">
                <a:solidFill>
                  <a:srgbClr val="1F10E0"/>
                </a:solidFill>
              </a:rPr>
              <a:t>السباحة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6228184" y="1844824"/>
            <a:ext cx="648072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1F10E0"/>
                </a:solidFill>
              </a:rPr>
              <a:t>أمها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5292080" y="1844824"/>
            <a:ext cx="83808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1F10E0"/>
                </a:solidFill>
              </a:rPr>
              <a:t>البحر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4283968" y="1844824"/>
            <a:ext cx="83808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1F10E0"/>
                </a:solidFill>
              </a:rPr>
              <a:t>أغرق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3301869" y="1844824"/>
            <a:ext cx="83808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1F10E0"/>
                </a:solidFill>
              </a:rPr>
              <a:t>السمكة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1691680" y="1844824"/>
            <a:ext cx="1473800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2000" b="1" dirty="0" smtClean="0">
                <a:solidFill>
                  <a:srgbClr val="1F10E0"/>
                </a:solidFill>
              </a:rPr>
              <a:t>سباحة الظهر </a:t>
            </a:r>
            <a:endParaRPr lang="ar-EG" sz="20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8638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8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41119"/>
            <a:ext cx="1296144" cy="1700249"/>
          </a:xfrm>
          <a:prstGeom prst="rect">
            <a:avLst/>
          </a:prstGeom>
        </p:spPr>
      </p:pic>
      <p:sp>
        <p:nvSpPr>
          <p:cNvPr id="15" name="مخطط انسيابي: معالجة متعاقبة 14"/>
          <p:cNvSpPr/>
          <p:nvPr/>
        </p:nvSpPr>
        <p:spPr>
          <a:xfrm>
            <a:off x="3275856" y="3284984"/>
            <a:ext cx="3096344" cy="100811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مدخل الوحدة </a:t>
            </a:r>
            <a:endParaRPr lang="ar-SA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0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043608" y="107400"/>
            <a:ext cx="7966875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2. أقرأ النص قراءة صامتة مدة خمس دقائق , ثم أجيب عما يلي :</a:t>
            </a:r>
            <a:endParaRPr lang="ar-SA" sz="28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4312313" y="764704"/>
            <a:ext cx="4652175" cy="6480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ما الذي ولد رغبة السباحة عند سامي  ؟ </a:t>
            </a:r>
            <a:endParaRPr lang="ar-EG" sz="24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467544" y="764704"/>
            <a:ext cx="3226188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ما قرأه في كتاب الهوايات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3693732" y="1556792"/>
            <a:ext cx="5242411" cy="6480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محمود و المدرب قدماً نصائح و تعليمات لسامي  :</a:t>
            </a:r>
            <a:endParaRPr lang="ar-EG" sz="2400" b="1" dirty="0"/>
          </a:p>
        </p:txBody>
      </p:sp>
      <p:sp>
        <p:nvSpPr>
          <p:cNvPr id="19" name="مستطيل 18"/>
          <p:cNvSpPr/>
          <p:nvPr/>
        </p:nvSpPr>
        <p:spPr>
          <a:xfrm>
            <a:off x="5436096" y="2348880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أ. أكتب تعليماتها في القائمتين 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043608" y="2348880"/>
            <a:ext cx="3983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ب. أضع عنواناً لكل قائمة 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51947"/>
            <a:ext cx="2491935" cy="96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2491935" cy="96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16" y="3789040"/>
            <a:ext cx="2980175" cy="2385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2952328" cy="2385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2548691" y="6237312"/>
            <a:ext cx="6415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ما الذي حصل عليه سامي بعد أن تعلم السباحة  ؟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939606" y="2996952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 dirty="0">
                <a:solidFill>
                  <a:srgbClr val="FF3399"/>
                </a:solidFill>
              </a:rPr>
              <a:t>الدرس الاول </a:t>
            </a:r>
            <a:endParaRPr lang="en-US" sz="4000" b="1" dirty="0">
              <a:solidFill>
                <a:srgbClr val="FF3399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411760" y="3015357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 dirty="0">
                <a:solidFill>
                  <a:srgbClr val="FF3399"/>
                </a:solidFill>
              </a:rPr>
              <a:t>الدرس الثاني </a:t>
            </a:r>
            <a:endParaRPr lang="en-US" sz="4000" b="1" dirty="0">
              <a:solidFill>
                <a:srgbClr val="FF3399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786511" y="4479503"/>
            <a:ext cx="3744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ابسط أطرافك السفلية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859536" y="4973106"/>
            <a:ext cx="3744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مد ذراعيك ثم الصقها بجسمك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859536" y="5559623"/>
            <a:ext cx="3744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املأ رئتيك بالهواء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403275" y="4365526"/>
            <a:ext cx="3744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ليكن جسمك منحنيا كالقوس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619175" y="4998938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اندفع للإمام للوصول إلى أبعد نقطة ممكنة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619175" y="5624413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لتحافظ على استقامة ذراعيك وقدميك </a:t>
            </a:r>
            <a:endParaRPr lang="en-US" sz="2000" b="1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80868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18" grpId="0" animBg="1"/>
      <p:bldP spid="19" grpId="0"/>
      <p:bldP spid="2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خطط انسيابي: معالجة متعاقبة 22"/>
          <p:cNvSpPr/>
          <p:nvPr/>
        </p:nvSpPr>
        <p:spPr>
          <a:xfrm>
            <a:off x="3059832" y="980728"/>
            <a:ext cx="5922079" cy="72008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1. ما الأسباب التي جعلت سامي يتعلم السباحة بسرعة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755576" y="2276872"/>
            <a:ext cx="8254907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رغبته في تعلم السباحة – مساعدة المدرب – التزامه بتعليمات المدرب</a:t>
            </a:r>
            <a:r>
              <a:rPr lang="ar-SA" sz="4000" b="1" dirty="0">
                <a:solidFill>
                  <a:srgbClr val="0000FF"/>
                </a:solidFill>
              </a:rPr>
              <a:t>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7164288" y="44624"/>
            <a:ext cx="1872808" cy="79208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أفكــــــــر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1979711" y="3573016"/>
            <a:ext cx="7047449" cy="72008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2. أبدي رأيي في تصرف محمود عندما رأي سامياً متردداً في العوم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3105081" y="4869160"/>
            <a:ext cx="595065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هكذا ينبغي ان يكون المدرب الناجح 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65186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خطط انسيابي: معالجة متعاقبة 22"/>
          <p:cNvSpPr/>
          <p:nvPr/>
        </p:nvSpPr>
        <p:spPr>
          <a:xfrm>
            <a:off x="2411760" y="1196752"/>
            <a:ext cx="6570151" cy="129614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أجمع صوراً و معلومات عن رياضة السباحة و أضمنها ملف تعليمي  . 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6732240" y="116632"/>
            <a:ext cx="2304856" cy="79208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أستثمـــــر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6506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060264" y="44624"/>
            <a:ext cx="202390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الدرس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588224" y="554968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الوظيفة النحوية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3779912" y="1268760"/>
            <a:ext cx="3096344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الصفــــــــــة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2915816" y="2996952"/>
            <a:ext cx="6049272" cy="2304256"/>
          </a:xfrm>
          <a:prstGeom prst="flowChartAlternateProcess">
            <a:avLst/>
          </a:prstGeom>
          <a:ln w="57150">
            <a:solidFill>
              <a:schemeClr val="accent1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1F10E0"/>
                </a:solidFill>
              </a:rPr>
              <a:t>السباحة </a:t>
            </a:r>
            <a:r>
              <a:rPr lang="ar-SA" sz="2800" dirty="0">
                <a:solidFill>
                  <a:srgbClr val="FF0000"/>
                </a:solidFill>
              </a:rPr>
              <a:t>السهلة </a:t>
            </a:r>
            <a:r>
              <a:rPr lang="ar-SA" sz="2800" dirty="0" smtClean="0">
                <a:solidFill>
                  <a:prstClr val="black"/>
                </a:solidFill>
              </a:rPr>
              <a:t>نتاج التدريب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prstClr val="black"/>
                </a:solidFill>
              </a:rPr>
              <a:t>اختر لنفسك </a:t>
            </a:r>
            <a:r>
              <a:rPr lang="ar-SA" sz="2800" dirty="0">
                <a:solidFill>
                  <a:srgbClr val="1F10E0"/>
                </a:solidFill>
              </a:rPr>
              <a:t>حجرة </a:t>
            </a:r>
            <a:r>
              <a:rPr lang="ar-SA" sz="2800" dirty="0" smtClean="0">
                <a:solidFill>
                  <a:srgbClr val="FF0000"/>
                </a:solidFill>
              </a:rPr>
              <a:t>صغيرة </a:t>
            </a:r>
            <a:r>
              <a:rPr lang="ar-SA" sz="2800" dirty="0" smtClean="0">
                <a:solidFill>
                  <a:prstClr val="black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prstClr val="black"/>
                </a:solidFill>
              </a:rPr>
              <a:t>أوعز إليهم بالاستحمام </a:t>
            </a:r>
            <a:r>
              <a:rPr lang="ar-SA" sz="2800" dirty="0">
                <a:solidFill>
                  <a:srgbClr val="1F10E0"/>
                </a:solidFill>
              </a:rPr>
              <a:t>بالماء</a:t>
            </a:r>
            <a:r>
              <a:rPr lang="ar-SA" sz="2800" dirty="0" smtClean="0">
                <a:solidFill>
                  <a:prstClr val="black"/>
                </a:solidFill>
              </a:rPr>
              <a:t> </a:t>
            </a:r>
            <a:r>
              <a:rPr lang="ar-SA" sz="2800" dirty="0">
                <a:solidFill>
                  <a:srgbClr val="FF0000"/>
                </a:solidFill>
              </a:rPr>
              <a:t>البارد</a:t>
            </a:r>
            <a:r>
              <a:rPr lang="ar-SA" sz="2800" dirty="0" smtClean="0">
                <a:solidFill>
                  <a:prstClr val="black"/>
                </a:solidFill>
              </a:rPr>
              <a:t> . </a:t>
            </a: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1979712" y="2204864"/>
            <a:ext cx="7030771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أقرأ و ألاحظ الكلمتين الملونتين المتابعتين في كل جملة : </a:t>
            </a:r>
            <a:endParaRPr lang="ar-SA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05638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539552" y="90872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نوع الكلمات : السهلة , صغيرة , البارد  ؟ 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هلي هي أسماء أم أفعال  أم حروف ؟ </a:t>
            </a:r>
            <a:r>
              <a:rPr lang="ar-SA" sz="2400" b="1" dirty="0">
                <a:solidFill>
                  <a:srgbClr val="0070C0"/>
                </a:solidFill>
              </a:rPr>
              <a:t>( ...................... ) </a:t>
            </a:r>
            <a:r>
              <a:rPr lang="ar-SA" sz="2400" b="1" dirty="0" smtClean="0"/>
              <a:t>. 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5292080" y="116632"/>
            <a:ext cx="3718403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2. أجيب عن الأسئلة التالية : </a:t>
            </a:r>
            <a:endParaRPr lang="ar-SA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1547664" y="2165778"/>
            <a:ext cx="7400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أكمل الفراغ بالأسماء  </a:t>
            </a:r>
            <a:r>
              <a:rPr lang="ar-SA" sz="2400" b="1" dirty="0" smtClean="0"/>
              <a:t>السابقة 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ألاحظ أن كلمة </a:t>
            </a:r>
            <a:r>
              <a:rPr lang="ar-SA" sz="2400" b="1" dirty="0">
                <a:solidFill>
                  <a:srgbClr val="0070C0"/>
                </a:solidFill>
              </a:rPr>
              <a:t>.............</a:t>
            </a:r>
            <a:r>
              <a:rPr lang="ar-SA" sz="2400" b="1" dirty="0" smtClean="0"/>
              <a:t> تصف السباحة , و أن كلمة </a:t>
            </a:r>
            <a:r>
              <a:rPr lang="ar-SA" sz="2400" b="1" dirty="0">
                <a:solidFill>
                  <a:srgbClr val="0070C0"/>
                </a:solidFill>
              </a:rPr>
              <a:t>...........</a:t>
            </a:r>
            <a:r>
              <a:rPr lang="ar-SA" sz="2400" b="1" dirty="0" smtClean="0"/>
              <a:t> تصف الحجرة , و إن كلمة </a:t>
            </a:r>
            <a:r>
              <a:rPr lang="ar-SA" sz="2400" b="1" dirty="0">
                <a:solidFill>
                  <a:srgbClr val="0070C0"/>
                </a:solidFill>
              </a:rPr>
              <a:t>..............</a:t>
            </a:r>
            <a:r>
              <a:rPr lang="ar-SA" sz="2400" b="1" dirty="0" smtClean="0"/>
              <a:t> تصف الماء  </a:t>
            </a:r>
            <a:r>
              <a:rPr lang="ar-SA" sz="2400" b="1" dirty="0" smtClean="0">
                <a:solidFill>
                  <a:srgbClr val="0070C0"/>
                </a:solidFill>
              </a:rPr>
              <a:t>.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32683" y="1484784"/>
            <a:ext cx="1655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0000FF"/>
                </a:solidFill>
              </a:rPr>
              <a:t>أسماء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508526" y="2777802"/>
            <a:ext cx="1655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السهلة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04094" y="2780977"/>
            <a:ext cx="1655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صغيرة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211960" y="3281610"/>
            <a:ext cx="1655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البارد  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0058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499992" y="116632"/>
            <a:ext cx="4510491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3. أتأمل الجدول و أكتشف القاعدة : </a:t>
            </a:r>
            <a:endParaRPr lang="ar-SA" sz="2800" b="1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845520"/>
              </p:ext>
            </p:extLst>
          </p:nvPr>
        </p:nvGraphicFramePr>
        <p:xfrm>
          <a:off x="1534606" y="1052736"/>
          <a:ext cx="7501890" cy="33843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60443"/>
                <a:gridCol w="1042432"/>
                <a:gridCol w="1114440"/>
                <a:gridCol w="1073800"/>
                <a:gridCol w="1410775"/>
              </a:tblGrid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الجمل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الصفة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الموصوف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حركة آخر الصفة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/>
                        <a:t>حركة آخر الموصوف</a:t>
                      </a: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السباحة</a:t>
                      </a:r>
                      <a:r>
                        <a:rPr lang="ar-SA" sz="2000" baseline="0" dirty="0" smtClean="0"/>
                        <a:t> السهلة نتاج التدريب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السهلة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السباحة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الضمة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الضمة   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 ُ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اختر لنفسك حجرة</a:t>
                      </a:r>
                      <a:r>
                        <a:rPr lang="ar-SA" sz="2000" baseline="0" dirty="0" smtClean="0"/>
                        <a:t> صغيرة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صغيرة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حجرة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الفتحة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الفتحة  </a:t>
                      </a:r>
                      <a:r>
                        <a:rPr lang="ar-SA" sz="2800" dirty="0" smtClean="0"/>
                        <a:t> 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َ</a:t>
                      </a:r>
                      <a:endParaRPr lang="ar-SA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أوعز إليهم بالاستحمام بالماء البارد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البارد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الماء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الكسرة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الكسرة </a:t>
                      </a:r>
                      <a:r>
                        <a:rPr lang="ar-SA" sz="2000" baseline="0" dirty="0" smtClean="0"/>
                        <a:t>  </a:t>
                      </a:r>
                      <a:r>
                        <a:rPr lang="ar-SA" sz="3600" baseline="0" dirty="0" smtClean="0">
                          <a:solidFill>
                            <a:srgbClr val="FF0000"/>
                          </a:solidFill>
                        </a:rPr>
                        <a:t>ِ</a:t>
                      </a:r>
                      <a:endParaRPr lang="ar-SA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5260007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7308304" y="116632"/>
            <a:ext cx="1702179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و الآن  : </a:t>
            </a:r>
            <a:endParaRPr lang="ar-SA" sz="2800" b="1" dirty="0"/>
          </a:p>
        </p:txBody>
      </p:sp>
      <p:sp>
        <p:nvSpPr>
          <p:cNvPr id="5" name="مستطيل 4"/>
          <p:cNvSpPr/>
          <p:nvPr/>
        </p:nvSpPr>
        <p:spPr>
          <a:xfrm>
            <a:off x="395536" y="76470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ماذا سمينا الكلمات : السهلة , صغيرة , البارد ؟  </a:t>
            </a:r>
            <a:r>
              <a:rPr lang="ar-SA" sz="2400" b="1" dirty="0" smtClean="0">
                <a:solidFill>
                  <a:srgbClr val="0070C0"/>
                </a:solidFill>
              </a:rPr>
              <a:t>( ................. 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و ماذا سمينا : السباحة , حجرة , الماء  ؟ </a:t>
            </a:r>
            <a:r>
              <a:rPr lang="ar-SA" sz="2400" b="1" dirty="0">
                <a:solidFill>
                  <a:srgbClr val="0070C0"/>
                </a:solidFill>
              </a:rPr>
              <a:t>( ....................... </a:t>
            </a:r>
            <a:r>
              <a:rPr lang="ar-SA" sz="2400" b="1" dirty="0" smtClean="0">
                <a:solidFill>
                  <a:srgbClr val="0070C0"/>
                </a:solidFill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أين تقع الصفة قبل الموصوف أم بعده ؟ </a:t>
            </a:r>
            <a:r>
              <a:rPr lang="ar-SA" sz="2400" b="1" dirty="0">
                <a:solidFill>
                  <a:srgbClr val="0070C0"/>
                </a:solidFill>
              </a:rPr>
              <a:t>( ....................... ) </a:t>
            </a:r>
            <a:endParaRPr lang="ar-SA" sz="24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هل لاحظت أن حركة آخر الصفة هي حركة الموصوف نفسها ؟ </a:t>
            </a:r>
            <a:r>
              <a:rPr lang="ar-SA" sz="2400" b="1" dirty="0">
                <a:solidFill>
                  <a:srgbClr val="0070C0"/>
                </a:solidFill>
              </a:rPr>
              <a:t>( </a:t>
            </a:r>
            <a:r>
              <a:rPr lang="ar-SA" sz="2400" b="1" dirty="0" smtClean="0">
                <a:solidFill>
                  <a:srgbClr val="0070C0"/>
                </a:solidFill>
              </a:rPr>
              <a:t>............. 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ماذا أستنتج  ؟  </a:t>
            </a:r>
            <a:endParaRPr lang="ar-SA" sz="24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7308304" y="3645024"/>
            <a:ext cx="1728792" cy="64807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أستنتج 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2699792" y="4437112"/>
            <a:ext cx="6336704" cy="151216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0070C0"/>
                </a:solidFill>
              </a:rPr>
              <a:t>الصفة : اسم يذكر لبيان صفة من صفات , اسم قبله يسمي الموصوف . </a:t>
            </a:r>
            <a:endParaRPr lang="ar-SA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FF0000"/>
                </a:solidFill>
              </a:rPr>
              <a:t>الصفة تتبع الموصوف في الرفع و النصب والجر 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96282" y="761355"/>
            <a:ext cx="1296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0000FF"/>
                </a:solidFill>
              </a:rPr>
              <a:t>صفات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27065" y="1340768"/>
            <a:ext cx="1512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موصوف</a:t>
            </a: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27065" y="1909763"/>
            <a:ext cx="1512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بعده </a:t>
            </a:r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3568" y="2420888"/>
            <a:ext cx="1512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نعم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32508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6732240" y="116632"/>
            <a:ext cx="2304856" cy="64807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أطبق شفهياً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475656" y="980728"/>
            <a:ext cx="7507219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1. أسمي ثلاث ألعاب رياضية أعرفها , و أصف كل واحدة منها بصفة مناسبة  : </a:t>
            </a:r>
            <a:endParaRPr lang="ar-SA" sz="28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3707904" y="2060848"/>
            <a:ext cx="5319136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2. أصف الأشياء التالية بالصفة المناسبة : </a:t>
            </a:r>
            <a:endParaRPr lang="ar-SA" sz="2800" b="1" dirty="0"/>
          </a:p>
        </p:txBody>
      </p:sp>
      <p:sp>
        <p:nvSpPr>
          <p:cNvPr id="7" name="شكل حر 6"/>
          <p:cNvSpPr/>
          <p:nvPr/>
        </p:nvSpPr>
        <p:spPr>
          <a:xfrm>
            <a:off x="1641240" y="3829458"/>
            <a:ext cx="7146272" cy="1831790"/>
          </a:xfrm>
          <a:custGeom>
            <a:avLst/>
            <a:gdLst>
              <a:gd name="connsiteX0" fmla="*/ 7146272 w 7146272"/>
              <a:gd name="connsiteY0" fmla="*/ 1588463 h 1831790"/>
              <a:gd name="connsiteX1" fmla="*/ 4748512 w 7146272"/>
              <a:gd name="connsiteY1" fmla="*/ 44143 h 1831790"/>
              <a:gd name="connsiteX2" fmla="*/ 1375392 w 7146272"/>
              <a:gd name="connsiteY2" fmla="*/ 531823 h 1831790"/>
              <a:gd name="connsiteX3" fmla="*/ 156192 w 7146272"/>
              <a:gd name="connsiteY3" fmla="*/ 1690063 h 1831790"/>
              <a:gd name="connsiteX4" fmla="*/ 54592 w 7146272"/>
              <a:gd name="connsiteY4" fmla="*/ 1771343 h 18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6272" h="1831790">
                <a:moveTo>
                  <a:pt x="7146272" y="1588463"/>
                </a:moveTo>
                <a:cubicBezTo>
                  <a:pt x="6428298" y="904356"/>
                  <a:pt x="5710325" y="220250"/>
                  <a:pt x="4748512" y="44143"/>
                </a:cubicBezTo>
                <a:cubicBezTo>
                  <a:pt x="3786699" y="-131964"/>
                  <a:pt x="2140779" y="257503"/>
                  <a:pt x="1375392" y="531823"/>
                </a:cubicBezTo>
                <a:cubicBezTo>
                  <a:pt x="610005" y="806143"/>
                  <a:pt x="376325" y="1483476"/>
                  <a:pt x="156192" y="1690063"/>
                </a:cubicBezTo>
                <a:cubicBezTo>
                  <a:pt x="-63941" y="1896650"/>
                  <a:pt x="-4675" y="1833996"/>
                  <a:pt x="54592" y="1771343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نجمة مكونة من 10 نقاط 7"/>
          <p:cNvSpPr/>
          <p:nvPr/>
        </p:nvSpPr>
        <p:spPr>
          <a:xfrm>
            <a:off x="7596336" y="3850761"/>
            <a:ext cx="1440160" cy="158417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سبورة</a:t>
            </a:r>
            <a:endParaRPr lang="ar-SA" sz="3200" b="1" dirty="0"/>
          </a:p>
        </p:txBody>
      </p:sp>
      <p:sp>
        <p:nvSpPr>
          <p:cNvPr id="9" name="نجمة مكونة من 10 نقاط 8"/>
          <p:cNvSpPr/>
          <p:nvPr/>
        </p:nvSpPr>
        <p:spPr>
          <a:xfrm>
            <a:off x="6084168" y="3274697"/>
            <a:ext cx="1440160" cy="1584176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النافذة</a:t>
            </a:r>
            <a:endParaRPr lang="ar-SA" sz="3200" b="1" dirty="0"/>
          </a:p>
        </p:txBody>
      </p:sp>
      <p:sp>
        <p:nvSpPr>
          <p:cNvPr id="10" name="نجمة مكونة من 10 نقاط 9"/>
          <p:cNvSpPr/>
          <p:nvPr/>
        </p:nvSpPr>
        <p:spPr>
          <a:xfrm>
            <a:off x="4499992" y="3058673"/>
            <a:ext cx="1440160" cy="1584176"/>
          </a:xfrm>
          <a:prstGeom prst="star10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مروحة</a:t>
            </a:r>
            <a:endParaRPr lang="ar-SA" sz="2800" b="1" dirty="0"/>
          </a:p>
        </p:txBody>
      </p:sp>
      <p:sp>
        <p:nvSpPr>
          <p:cNvPr id="11" name="نجمة مكونة من 10 نقاط 10"/>
          <p:cNvSpPr/>
          <p:nvPr/>
        </p:nvSpPr>
        <p:spPr>
          <a:xfrm>
            <a:off x="2987824" y="3240417"/>
            <a:ext cx="1440160" cy="1584176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باب </a:t>
            </a:r>
            <a:endParaRPr lang="ar-SA" sz="3200" b="1" dirty="0"/>
          </a:p>
        </p:txBody>
      </p:sp>
      <p:sp>
        <p:nvSpPr>
          <p:cNvPr id="12" name="نجمة مكونة من 10 نقاط 11"/>
          <p:cNvSpPr/>
          <p:nvPr/>
        </p:nvSpPr>
        <p:spPr>
          <a:xfrm>
            <a:off x="1547664" y="3998225"/>
            <a:ext cx="1440160" cy="1584176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الطاولة</a:t>
            </a:r>
            <a:endParaRPr lang="ar-SA" sz="2800" b="1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95566" y="5420171"/>
            <a:ext cx="324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علق المعلم السبورة الصغيرة</a:t>
            </a:r>
            <a:r>
              <a:rPr lang="ar-SA" sz="2800" b="1" dirty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794821" y="6237312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نظف العامل باب الصف الجديد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995936" y="4906944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أغلق التلميذة المروحة السريعة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23678" y="5492080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شاهدت النافذة الزجاجية 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265809" y="6237312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أصلح النجار الطاولة المكسورة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9267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الصنف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4860032" y="980728"/>
            <a:ext cx="4150451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أملأ الفراغ بجمل تامة كالمثال  :</a:t>
            </a:r>
            <a:endParaRPr lang="ar-SA" sz="28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619672" y="116632"/>
            <a:ext cx="4738816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جمع المؤنث السالم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2123728" y="2132856"/>
            <a:ext cx="6886755" cy="23042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srgbClr val="FF0000"/>
                </a:solidFill>
              </a:rPr>
              <a:t>هواية </a:t>
            </a:r>
            <a:r>
              <a:rPr lang="ar-SA" sz="2400" dirty="0" smtClean="0">
                <a:solidFill>
                  <a:srgbClr val="0070C0"/>
                </a:solidFill>
              </a:rPr>
              <a:t>  </a:t>
            </a:r>
            <a:r>
              <a:rPr lang="ar-SA" sz="2400" dirty="0" smtClean="0">
                <a:solidFill>
                  <a:srgbClr val="FF0000"/>
                </a:solidFill>
              </a:rPr>
              <a:t>هوايات</a:t>
            </a:r>
            <a:r>
              <a:rPr lang="ar-SA" sz="2400" dirty="0" smtClean="0">
                <a:solidFill>
                  <a:srgbClr val="0070C0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>( يختلف الناس في </a:t>
            </a:r>
            <a:r>
              <a:rPr lang="ar-SA" sz="2400" dirty="0" smtClean="0">
                <a:solidFill>
                  <a:srgbClr val="FF0000"/>
                </a:solidFill>
              </a:rPr>
              <a:t>الهوايات</a:t>
            </a:r>
            <a:r>
              <a:rPr lang="ar-SA" sz="2400" dirty="0" smtClean="0">
                <a:solidFill>
                  <a:schemeClr val="tx1"/>
                </a:solidFill>
              </a:rPr>
              <a:t> التي يمارسونها 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schemeClr val="tx1"/>
                </a:solidFill>
              </a:rPr>
              <a:t>دراجة ...........( ......................................)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>
                <a:solidFill>
                  <a:schemeClr val="tx1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>متسابقة </a:t>
            </a:r>
            <a:r>
              <a:rPr lang="ar-SA" sz="2400" dirty="0">
                <a:solidFill>
                  <a:schemeClr val="tx1"/>
                </a:solidFill>
              </a:rPr>
              <a:t>...........( </a:t>
            </a:r>
            <a:r>
              <a:rPr lang="ar-SA" sz="2400" dirty="0" smtClean="0">
                <a:solidFill>
                  <a:schemeClr val="tx1"/>
                </a:solidFill>
              </a:rPr>
              <a:t>.....................................)</a:t>
            </a:r>
            <a:endParaRPr lang="ar-SA" sz="24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>
                <a:solidFill>
                  <a:schemeClr val="tx1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>شهادة  </a:t>
            </a:r>
            <a:r>
              <a:rPr lang="ar-SA" sz="2400" dirty="0">
                <a:solidFill>
                  <a:schemeClr val="tx1"/>
                </a:solidFill>
              </a:rPr>
              <a:t>...........( .....................................)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schemeClr val="tx1"/>
                </a:solidFill>
              </a:rPr>
              <a:t>دورة ...........( .....................................)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72200" y="2668850"/>
            <a:ext cx="136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B050"/>
                </a:solidFill>
              </a:rPr>
              <a:t>دراجات</a:t>
            </a:r>
            <a:r>
              <a:rPr lang="ar-SA" sz="1200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19872" y="2668850"/>
            <a:ext cx="2879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سباق الدراجات مثير </a:t>
            </a:r>
            <a:r>
              <a:rPr lang="ar-SA" sz="1200" dirty="0"/>
              <a:t> </a:t>
            </a:r>
            <a:endParaRPr lang="en-US" sz="12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56176" y="3068960"/>
            <a:ext cx="1368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B050"/>
                </a:solidFill>
              </a:rPr>
              <a:t>متسابقات</a:t>
            </a:r>
            <a:r>
              <a:rPr lang="ar-SA" sz="1100" dirty="0">
                <a:solidFill>
                  <a:srgbClr val="00B050"/>
                </a:solidFill>
              </a:rPr>
              <a:t> 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55776" y="3068960"/>
            <a:ext cx="3887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كرمت المديرة المتسابقات الفائزات </a:t>
            </a:r>
            <a:endParaRPr lang="en-US" sz="12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28184" y="3429744"/>
            <a:ext cx="136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B050"/>
                </a:solidFill>
              </a:rPr>
              <a:t>شهادات </a:t>
            </a:r>
            <a:r>
              <a:rPr lang="ar-SA" sz="1200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61618" y="3429744"/>
            <a:ext cx="3382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حصلت على شهادات تفوق كثيرة </a:t>
            </a:r>
            <a:endParaRPr lang="en-US" sz="12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555131" y="3836467"/>
            <a:ext cx="4030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شاركت في دورات رياضية مختلفة  </a:t>
            </a:r>
            <a:endParaRPr lang="en-US" sz="12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372200" y="3785667"/>
            <a:ext cx="136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B050"/>
                </a:solidFill>
              </a:rPr>
              <a:t>دورات</a:t>
            </a:r>
            <a:r>
              <a:rPr lang="ar-SA" sz="2000" b="1" dirty="0">
                <a:solidFill>
                  <a:srgbClr val="FF3399"/>
                </a:solidFill>
              </a:rPr>
              <a:t> </a:t>
            </a:r>
            <a:r>
              <a:rPr lang="ar-SA" sz="2000" b="1" dirty="0">
                <a:solidFill>
                  <a:srgbClr val="00B050"/>
                </a:solidFill>
              </a:rPr>
              <a:t> </a:t>
            </a:r>
            <a:r>
              <a:rPr lang="ar-SA" sz="1200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4285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معالجة متعاقبة 18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الأسلوب اللغوي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2843808" y="116632"/>
            <a:ext cx="3514680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نفي المضارع بـ ( لم )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22" name="مخطط انسيابي: معالجة متعاقبة 21"/>
          <p:cNvSpPr/>
          <p:nvPr/>
        </p:nvSpPr>
        <p:spPr>
          <a:xfrm>
            <a:off x="4817172" y="908720"/>
            <a:ext cx="4147317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أملا الفراغ مع الاستعانة بالمثال : </a:t>
            </a:r>
            <a:endParaRPr lang="ar-SA" sz="2800" dirty="0"/>
          </a:p>
        </p:txBody>
      </p:sp>
      <p:sp>
        <p:nvSpPr>
          <p:cNvPr id="14" name="مستطيل 13"/>
          <p:cNvSpPr/>
          <p:nvPr/>
        </p:nvSpPr>
        <p:spPr>
          <a:xfrm>
            <a:off x="1475656" y="1484784"/>
            <a:ext cx="75206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تأخر سامي  .               لم يتأخر سامي 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لعب سالم في الشارع      ............................................. 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حضرت فادية               .............................................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سبح سعيد                  .............................................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أسرع سليم في السباق    .............................................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15281" y="2345481"/>
            <a:ext cx="3636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FF3399"/>
                </a:solidFill>
              </a:rPr>
              <a:t>لم يلعب ْ سالم في الشارع </a:t>
            </a:r>
            <a:r>
              <a:rPr lang="ar-SA" sz="3200" b="1" dirty="0">
                <a:solidFill>
                  <a:srgbClr val="0000FF"/>
                </a:solidFill>
              </a:rPr>
              <a:t> 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14066" y="3065760"/>
            <a:ext cx="3636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3399"/>
                </a:solidFill>
              </a:rPr>
              <a:t>لم تحضرْ فادية </a:t>
            </a: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42058" y="3787055"/>
            <a:ext cx="3636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3399"/>
                </a:solidFill>
              </a:rPr>
              <a:t>لم يسبحْ سعيد </a:t>
            </a:r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79712" y="4505746"/>
            <a:ext cx="3636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3399"/>
                </a:solidFill>
              </a:rPr>
              <a:t>لم يسرعْ سليم في السباق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72432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4572000" y="116632"/>
            <a:ext cx="4409912" cy="54016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أ – </a:t>
            </a:r>
            <a:r>
              <a:rPr lang="ar-SA" sz="2400" b="1" dirty="0" smtClean="0"/>
              <a:t>أتأمل صور الطيور و الحشرات     : </a:t>
            </a:r>
            <a:endParaRPr lang="ar-EG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7" y="836712"/>
            <a:ext cx="2854165" cy="2522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9273"/>
            <a:ext cx="3000118" cy="2445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خطط انسيابي: معالجة متعاقبة 22"/>
          <p:cNvSpPr/>
          <p:nvPr/>
        </p:nvSpPr>
        <p:spPr>
          <a:xfrm>
            <a:off x="1835696" y="1052736"/>
            <a:ext cx="4104455" cy="201622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ماذا أري في الصورة ؟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ماذا تسمي هذه الرياضة ؟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هل هي رياضة قديمة أم حديثة ؟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ما الذي يعجبك في هذه الرياضة ؟</a:t>
            </a:r>
            <a:endParaRPr lang="ar-SA" sz="2400" b="1" dirty="0">
              <a:solidFill>
                <a:srgbClr val="1F10E0"/>
              </a:solidFill>
            </a:endParaRPr>
          </a:p>
        </p:txBody>
      </p:sp>
      <p:sp>
        <p:nvSpPr>
          <p:cNvPr id="25" name="مخطط انسيابي: معالجة متعاقبة 24"/>
          <p:cNvSpPr/>
          <p:nvPr/>
        </p:nvSpPr>
        <p:spPr>
          <a:xfrm>
            <a:off x="5724128" y="3574156"/>
            <a:ext cx="3257784" cy="201622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ما الاسم الذي يطلق علي من يجيد هذه الرياضة ؟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إذا كنت من ممارسي هذه الرياضة أذكر أين أمارسها ؟ </a:t>
            </a:r>
            <a:endParaRPr lang="ar-SA" sz="24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6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/>
          <p:cNvSpPr/>
          <p:nvPr/>
        </p:nvSpPr>
        <p:spPr>
          <a:xfrm>
            <a:off x="6876256" y="692696"/>
            <a:ext cx="1872208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أقرأ الأمثلة : </a:t>
            </a:r>
            <a:endParaRPr lang="ar-SA" sz="2400" b="1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804248" y="44624"/>
            <a:ext cx="2192078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الظاهرة الإملائية </a:t>
            </a:r>
            <a:endParaRPr lang="ar-EG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849408" y="44624"/>
            <a:ext cx="4738816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الألف اللينة في آخر الفعل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2627784" y="1412776"/>
            <a:ext cx="6336704" cy="151216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0070C0"/>
                </a:solidFill>
              </a:rPr>
              <a:t>رأي محمود التردد بادياً علي وجه سامي  . </a:t>
            </a:r>
            <a:endParaRPr lang="ar-SA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FF0000"/>
                </a:solidFill>
              </a:rPr>
              <a:t>دنا محمود منه 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>
                <a:solidFill>
                  <a:srgbClr val="0070C0"/>
                </a:solidFill>
              </a:rPr>
              <a:t>حكي سامي لأصدقائه قصة نجاحه </a:t>
            </a:r>
            <a:endParaRPr lang="ar-EG" sz="2800" dirty="0">
              <a:solidFill>
                <a:srgbClr val="0070C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23728" y="3731548"/>
            <a:ext cx="6872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ألاحظ الجدول , و أميز لماذا كتبت الألف في آخر الأفعال الماضية تارة قائمة ( </a:t>
            </a:r>
            <a:r>
              <a:rPr lang="ar-SA" sz="2400" b="1" dirty="0" smtClean="0">
                <a:solidFill>
                  <a:srgbClr val="FF0000"/>
                </a:solidFill>
              </a:rPr>
              <a:t>أ</a:t>
            </a:r>
            <a:r>
              <a:rPr lang="ar-SA" sz="2400" b="1" dirty="0" smtClean="0"/>
              <a:t> ) و تارة ياء غير منقوطة ( </a:t>
            </a:r>
            <a:r>
              <a:rPr lang="ar-SA" sz="2400" b="1" dirty="0" smtClean="0">
                <a:solidFill>
                  <a:srgbClr val="FF0000"/>
                </a:solidFill>
              </a:rPr>
              <a:t>ي</a:t>
            </a:r>
            <a:r>
              <a:rPr lang="ar-SA" sz="2400" b="1" dirty="0" smtClean="0"/>
              <a:t> ) 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6281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7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17497"/>
              </p:ext>
            </p:extLst>
          </p:nvPr>
        </p:nvGraphicFramePr>
        <p:xfrm>
          <a:off x="1691679" y="260648"/>
          <a:ext cx="7272809" cy="33843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13201"/>
                <a:gridCol w="1506335"/>
                <a:gridCol w="3553273"/>
              </a:tblGrid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الأفعال الماضية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مضارعها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المفعول</a:t>
                      </a:r>
                      <a:r>
                        <a:rPr lang="ar-SA" sz="2400" baseline="0" dirty="0" smtClean="0"/>
                        <a:t> المطلق منها ( مصدرها ) </a:t>
                      </a:r>
                      <a:endParaRPr lang="ar-SA" sz="2400" dirty="0" smtClean="0"/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رأ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ي</a:t>
                      </a:r>
                      <a:r>
                        <a:rPr lang="ar-SA" sz="2800" baseline="0" dirty="0" smtClean="0"/>
                        <a:t>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يري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رأ</a:t>
                      </a:r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ي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ا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دن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ا</a:t>
                      </a:r>
                      <a:r>
                        <a:rPr lang="ar-SA" sz="2800" dirty="0" smtClean="0"/>
                        <a:t>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يدن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SA" sz="2800" dirty="0" smtClean="0"/>
                        <a:t>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دن</a:t>
                      </a:r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اً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حك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ي</a:t>
                      </a:r>
                      <a:r>
                        <a:rPr lang="ar-SA" sz="2800" dirty="0" smtClean="0"/>
                        <a:t>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يحك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ي</a:t>
                      </a:r>
                      <a:r>
                        <a:rPr lang="ar-SA" sz="2800" baseline="0" dirty="0" smtClean="0"/>
                        <a:t>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حكا</a:t>
                      </a:r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ي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ة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5875832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395536" y="116632"/>
            <a:ext cx="8593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ألاحظ  آخر الفعل الماضي ( رأي ماذا انقلبت ألفه ؟ و أين ؟ 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</a:rPr>
              <a:t>انقلبت ألفه في المفعول المطلق ( المصدر )    رأي             رأياً 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ألاحظ آخر الفعل الماضي  ( دنا ) ماذا انقلبت ألفه ؟ و أين ؟ </a:t>
            </a:r>
            <a:r>
              <a:rPr lang="ar-SA" sz="2400" b="1" dirty="0" smtClean="0">
                <a:solidFill>
                  <a:srgbClr val="0070C0"/>
                </a:solidFill>
              </a:rPr>
              <a:t>( ................. )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</a:rPr>
              <a:t>                                                    دنا           .......................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ألاحظ آخر الفعل الماضي  ( دنا ) ماذا انقلبت ألفه ؟ و أين ؟ </a:t>
            </a:r>
            <a:r>
              <a:rPr lang="ar-SA" sz="2400" b="1" dirty="0">
                <a:solidFill>
                  <a:srgbClr val="0070C0"/>
                </a:solidFill>
              </a:rPr>
              <a:t>( ................. )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</a:rPr>
              <a:t>                                                     </a:t>
            </a:r>
            <a:r>
              <a:rPr lang="ar-SA" sz="2400" b="1" dirty="0" smtClean="0">
                <a:solidFill>
                  <a:srgbClr val="0070C0"/>
                </a:solidFill>
              </a:rPr>
              <a:t>بكي          </a:t>
            </a:r>
            <a:r>
              <a:rPr lang="ar-SA" sz="2400" b="1" dirty="0" smtClean="0">
                <a:solidFill>
                  <a:srgbClr val="0070C0"/>
                </a:solidFill>
              </a:rPr>
              <a:t>.......................</a:t>
            </a:r>
            <a:endParaRPr lang="ar-SA" sz="2400" b="1" dirty="0">
              <a:solidFill>
                <a:srgbClr val="0070C0"/>
              </a:solidFill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 flipH="1">
            <a:off x="3131840" y="105273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3347864" y="21328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3203848" y="321297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27807" y="1772816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 smtClean="0">
                <a:solidFill>
                  <a:srgbClr val="0000FF"/>
                </a:solidFill>
              </a:rPr>
              <a:t>دنوا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7544" y="2852936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 smtClean="0">
                <a:solidFill>
                  <a:srgbClr val="0000FF"/>
                </a:solidFill>
              </a:rPr>
              <a:t>بكاءً 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8448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7452320" y="116632"/>
            <a:ext cx="1584776" cy="79208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أستنتج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6"/>
            <a:ext cx="6174457" cy="3312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1601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3563888" y="116632"/>
            <a:ext cx="547260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1- أقرأ الأفعال الماضية , و أتعرف معانيها  :</a:t>
            </a:r>
            <a:endParaRPr lang="ar-S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67" y="1136110"/>
            <a:ext cx="3565376" cy="500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6562"/>
            <a:ext cx="3644328" cy="430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5936" y="1484411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يرمي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38811" y="1987649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يبكي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11836" y="2421036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يروي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54711" y="2921099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يطوي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736" y="3425924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يجفو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7736" y="3860899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يمحو 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356298" y="4364136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يتلو 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283273" y="4865786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يعلو  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029004" y="1772097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8100441" y="2205484"/>
            <a:ext cx="9366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8173466" y="2708722"/>
            <a:ext cx="7921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8173466" y="2780159"/>
            <a:ext cx="7191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4138811" y="3787874"/>
            <a:ext cx="108108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4211836" y="4221261"/>
            <a:ext cx="11509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4283273" y="4292699"/>
            <a:ext cx="10080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4283273" y="4292699"/>
            <a:ext cx="8636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956376" y="3152229"/>
            <a:ext cx="115093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كتبت الألف على صورة الياء لأن أصلها ياء في المضارع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511498" y="5997575"/>
            <a:ext cx="3887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كتبت الألف قائمة  لأن أصلها واو  في المضارع</a:t>
            </a:r>
            <a:r>
              <a:rPr lang="ar-SA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3845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2915816" y="116632"/>
            <a:ext cx="6120681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2- آتي بالمضارع من الأفعال السابقة , و أنطلق  :</a:t>
            </a:r>
            <a:endParaRPr lang="ar-SA" sz="2800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8028384" y="980728"/>
            <a:ext cx="995105" cy="64807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مثال </a:t>
            </a:r>
            <a:endParaRPr lang="ar-SA" sz="2800" dirty="0"/>
          </a:p>
        </p:txBody>
      </p:sp>
      <p:sp>
        <p:nvSpPr>
          <p:cNvPr id="6" name="مستطيل 5"/>
          <p:cNvSpPr/>
          <p:nvPr/>
        </p:nvSpPr>
        <p:spPr>
          <a:xfrm>
            <a:off x="395536" y="1812880"/>
            <a:ext cx="859324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رمي                يرمي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7092280" y="220486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مخطط انسيابي: معالجة متعاقبة 7"/>
          <p:cNvSpPr/>
          <p:nvPr/>
        </p:nvSpPr>
        <p:spPr>
          <a:xfrm>
            <a:off x="1979712" y="2636912"/>
            <a:ext cx="709389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3- أ -  إلام انقلبت الألف في كل فعل مما سبق : واو أم ياء  ؟  </a:t>
            </a:r>
            <a:endParaRPr lang="ar-SA" sz="2800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3419872" y="3573016"/>
            <a:ext cx="565373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3- ب -  أعلل كتابة الألف في الأفعال السابقة : </a:t>
            </a:r>
            <a:endParaRPr lang="ar-SA" sz="2800" dirty="0"/>
          </a:p>
        </p:txBody>
      </p:sp>
      <p:sp>
        <p:nvSpPr>
          <p:cNvPr id="10" name="مستطيل 9"/>
          <p:cNvSpPr/>
          <p:nvPr/>
        </p:nvSpPr>
        <p:spPr>
          <a:xfrm>
            <a:off x="2699792" y="4509120"/>
            <a:ext cx="6288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( نحو : رمي  : كتبت الألف علي صورة الياء ( ي ) : لأن أصلها ياء , فالمضارع يرمي  ) </a:t>
            </a:r>
            <a:endParaRPr lang="ar-SA" sz="2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7803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739556" y="908720"/>
            <a:ext cx="4296941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أقرأ و ألاحظ كتابة الحروف الملونة : </a:t>
            </a:r>
            <a:endParaRPr lang="ar-SA" sz="2400" b="1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الرسم الكتابي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769288" y="116632"/>
            <a:ext cx="5674920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رسم حرفي ( س , ش) بخط النسخ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3773056" y="2996952"/>
            <a:ext cx="5342142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ألاحظ طريقة رسم الحروف تبعاُ لاتجاه الأسهم : </a:t>
            </a:r>
            <a:endParaRPr lang="ar-SA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6440550" cy="951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2590897" cy="2811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48" y="4653136"/>
            <a:ext cx="3856464" cy="93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49922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2843808" y="116632"/>
            <a:ext cx="619268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أعيد  و أرسم الحرفين ( ل ,  لا ) منفردين و متصلين : </a:t>
            </a:r>
            <a:endParaRPr lang="ar-SA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40" y="908720"/>
            <a:ext cx="222324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7536110" y="4149080"/>
            <a:ext cx="1428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800" b="1" dirty="0" smtClean="0"/>
              <a:t>أرسم :</a:t>
            </a:r>
            <a:endParaRPr lang="ar-S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073203" cy="2784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350582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7948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3203848" y="908720"/>
            <a:ext cx="583264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أتناقش مع مجموعتي مع الاستعانة بالأسئلة التالية : </a:t>
            </a:r>
            <a:endParaRPr lang="ar-SA" sz="24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588224" y="116632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التواصل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4427984" y="116632"/>
            <a:ext cx="2016824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أتواصل شفهياُ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75656" y="1740872"/>
            <a:ext cx="7513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أهم الأماكن التي يستطيع الفرد مزاولة الرياضة البدنية فيها ؟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الأوقات التي تمارس فيها الرياضة البدنية  ؟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الرياضة التي يفضلها كل واحد منا  ؟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فائدة الرياضة في حياة الفرد والمجتمع ؟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متي تكون الرياضة مضرة ؟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هناك رياضة للبدن , فهل هناك رياضة للعقل ؟ أمثل لها  . 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2773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خطط انسيابي: معالجة متعاقبة 11"/>
          <p:cNvSpPr/>
          <p:nvPr/>
        </p:nvSpPr>
        <p:spPr>
          <a:xfrm>
            <a:off x="7019672" y="116632"/>
            <a:ext cx="2016824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أتواصل كتابياً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3995937" y="2780928"/>
            <a:ext cx="5040560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أ – ألاحظ الاستمارة التي قام سامي بتعبئتها  : 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1475656" y="836712"/>
            <a:ext cx="751312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عندما أراد سامي الاشتراك في نادي السباحة طلب منه المسؤول تعبئة استمارة التسجيل . 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4106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خطط انسيابي: معالجة متعاقبة 22"/>
          <p:cNvSpPr/>
          <p:nvPr/>
        </p:nvSpPr>
        <p:spPr>
          <a:xfrm>
            <a:off x="1259632" y="1124744"/>
            <a:ext cx="4808888" cy="144016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ما الرياضة التي يمارسها هذا الرياضي ؟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أين نمارس هذه الرياضة هذه الرياضة ؟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ما شروط ممارسة هذه الرياضة ؟  </a:t>
            </a:r>
            <a:endParaRPr lang="ar-SA" sz="2400" b="1" dirty="0">
              <a:solidFill>
                <a:srgbClr val="1F10E0"/>
              </a:solidFill>
            </a:endParaRPr>
          </a:p>
        </p:txBody>
      </p:sp>
      <p:sp>
        <p:nvSpPr>
          <p:cNvPr id="25" name="مخطط انسيابي: معالجة متعاقبة 24"/>
          <p:cNvSpPr/>
          <p:nvPr/>
        </p:nvSpPr>
        <p:spPr>
          <a:xfrm>
            <a:off x="4932040" y="3574156"/>
            <a:ext cx="4137482" cy="201622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ما اسم هذه الرياضة ؟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هل هي رياضة قديمة أم حديثة ؟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هل هي رياضة جماعية أم فردية؟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ما الذي يعجبك فيها ؟ </a:t>
            </a:r>
            <a:endParaRPr lang="ar-SA" sz="2400" b="1" dirty="0">
              <a:solidFill>
                <a:srgbClr val="1F10E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2216646" cy="2731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36" y="476672"/>
            <a:ext cx="282396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3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256584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39275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827584" y="116632"/>
            <a:ext cx="820891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ب – أكتب فقرة قصيرة للتعريف بـ ( سامي ) مع الاستعانة بالمعلومات السابقة : </a:t>
            </a:r>
            <a:endParaRPr lang="ar-SA" sz="2400" b="1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2627784" y="1196752"/>
            <a:ext cx="6336704" cy="403244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0070C0"/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EG" sz="2800" dirty="0">
              <a:solidFill>
                <a:srgbClr val="007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19872" y="1625451"/>
            <a:ext cx="4824412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rgbClr val="0000FF"/>
                </a:solidFill>
              </a:rPr>
              <a:t>سامي طالب في الصف الرابع في مدرسة ابن </a:t>
            </a:r>
            <a:r>
              <a:rPr lang="ar-SA" sz="3600" b="1" dirty="0" err="1">
                <a:solidFill>
                  <a:srgbClr val="0000FF"/>
                </a:solidFill>
              </a:rPr>
              <a:t>الجوزيه</a:t>
            </a:r>
            <a:r>
              <a:rPr lang="ar-SA" sz="3600" b="1" dirty="0">
                <a:solidFill>
                  <a:srgbClr val="0000FF"/>
                </a:solidFill>
              </a:rPr>
              <a:t> الابتدائية  يسكن في شارع عمر بن الخطاب حي السلام  بمدينة </a:t>
            </a:r>
            <a:r>
              <a:rPr lang="ar-SA" sz="3600" b="1" dirty="0" err="1">
                <a:solidFill>
                  <a:srgbClr val="0000FF"/>
                </a:solidFill>
              </a:rPr>
              <a:t>القنقذة</a:t>
            </a:r>
            <a:r>
              <a:rPr lang="ar-SA" sz="3600" b="1" dirty="0">
                <a:solidFill>
                  <a:srgbClr val="0000FF"/>
                </a:solidFill>
              </a:rPr>
              <a:t>  وليس لديه مشكلات صحية</a:t>
            </a:r>
            <a:r>
              <a:rPr lang="ar-SA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11496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44216" cy="7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1499737" y="980728"/>
            <a:ext cx="7560840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أستمع إلي نص ( العصفور ) و القطار , ثم أجيب عن الأسئلة التالية : 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2771801" y="1844824"/>
            <a:ext cx="6192688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ماذا طلب الابن من أبيه أن يشتري له ؟ </a:t>
            </a:r>
            <a:endParaRPr lang="ar-EG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3347865" y="2420888"/>
            <a:ext cx="561662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كلف الابن أبيه أن يشتري له عصفورا كناريا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1475657" y="3068960"/>
            <a:ext cx="7488831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لماذا أصر الأبن أن يشتري له والده الكناري , وليس عصفوراً آخر ؟ </a:t>
            </a:r>
            <a:endParaRPr lang="ar-EG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827584" y="3645024"/>
            <a:ext cx="813690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لان صديقه عبد الوهاب اشترى له أبوه عصفورا أصفر اللون وهو كناري  جميل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339752" y="4293096"/>
            <a:ext cx="6624736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حاول الأب أن يصرف أبنه عن شراء الكناري . فماذا قال له ؟ </a:t>
            </a:r>
            <a:endParaRPr lang="ar-EG" sz="24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539552" y="4869160"/>
            <a:ext cx="8424936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قال له أتريد عصفورا أفضل منه ؟ ثم قال له أشتري لك قطارا ............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2771800" y="5517232"/>
            <a:ext cx="6192687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هل يستجيب الأب لطلب ابنه ؟ لماذا  ؟  </a:t>
            </a:r>
            <a:endParaRPr lang="ar-EG" sz="2400" b="1" dirty="0"/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3347864" y="6093296"/>
            <a:ext cx="561662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نعم – لأنه أصر الابن على العصفور الكناري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22462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44216" cy="7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خطط انسيابي: معالجة متعاقبة 17"/>
          <p:cNvSpPr/>
          <p:nvPr/>
        </p:nvSpPr>
        <p:spPr>
          <a:xfrm>
            <a:off x="2771800" y="1196752"/>
            <a:ext cx="6192687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أذكر رأيي في تصرف الأب مع ابنه ؟ مع التعليل ؟  </a:t>
            </a:r>
            <a:endParaRPr lang="ar-EG" sz="2400" b="1" dirty="0"/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3275856" y="1988840"/>
            <a:ext cx="5616624" cy="100811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تصرف حسن – حتى لا يتعود الابن على تمني ما في يد الغير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16107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4427984" y="116632"/>
            <a:ext cx="4608512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أضع عنواناً في النص و ما لم يعجبني :  </a:t>
            </a:r>
            <a:endParaRPr lang="ar-SA" sz="2400" b="1" dirty="0"/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3779912" y="908720"/>
            <a:ext cx="4392488" cy="68407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................................................</a:t>
            </a:r>
            <a:endParaRPr lang="ar-EG" sz="2400" b="1" dirty="0"/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3203848" y="3212976"/>
            <a:ext cx="5724636" cy="28083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..............................................................</a:t>
            </a:r>
          </a:p>
          <a:p>
            <a:r>
              <a:rPr lang="ar-SA" sz="2400" b="1" dirty="0"/>
              <a:t>..............................................................</a:t>
            </a:r>
            <a:endParaRPr lang="ar-EG" sz="2400" b="1" dirty="0"/>
          </a:p>
          <a:p>
            <a:r>
              <a:rPr lang="ar-SA" sz="2400" b="1" dirty="0" smtClean="0"/>
              <a:t>..............................................................</a:t>
            </a:r>
          </a:p>
          <a:p>
            <a:r>
              <a:rPr lang="ar-SA" sz="2400" b="1" dirty="0" smtClean="0"/>
              <a:t>..............................................................</a:t>
            </a:r>
          </a:p>
          <a:p>
            <a:r>
              <a:rPr lang="ar-SA" sz="2400" b="1" dirty="0" smtClean="0"/>
              <a:t>..............................................................</a:t>
            </a:r>
          </a:p>
          <a:p>
            <a:r>
              <a:rPr lang="ar-SA" sz="2400" b="1" dirty="0"/>
              <a:t>..............................................................</a:t>
            </a:r>
            <a:endParaRPr lang="ar-EG" sz="24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3563888" y="2128312"/>
            <a:ext cx="5513248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أبين ما أعجبني في النص و مالم يعجبني :  </a:t>
            </a:r>
            <a:endParaRPr lang="ar-SA" sz="24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79712" y="908720"/>
            <a:ext cx="5976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0000FF"/>
                </a:solidFill>
              </a:rPr>
              <a:t>أريد عصفورا كناريا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2270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 animBg="1"/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خطط انسيابي: معالجة متعاقبة 25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نص الدعم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مخطط انسيابي: معالجة متعاقبة 26"/>
          <p:cNvSpPr/>
          <p:nvPr/>
        </p:nvSpPr>
        <p:spPr>
          <a:xfrm>
            <a:off x="3707904" y="116632"/>
            <a:ext cx="2506568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ألعاب الطفولة </a:t>
            </a:r>
            <a:endParaRPr lang="ar-EG" sz="32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1"/>
            <a:ext cx="262412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952328" cy="216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36029"/>
            <a:ext cx="5400599" cy="371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0424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68009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005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2051720" y="836712"/>
            <a:ext cx="698477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أضبط أحرف الكلمات التالية ضبطاً صحيحاً مع الاستعانة بالنص : </a:t>
            </a:r>
            <a:endParaRPr lang="ar-SA" sz="2400" b="1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732240" y="116632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التنمية القرائية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1763688" y="2780928"/>
            <a:ext cx="7272809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أقرأ الفقرة الثانية مع مراعاة الوقوف بالسكون عند نهاية كل جملة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5364088" y="116632"/>
            <a:ext cx="1152128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أقرأ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7452320" y="1700808"/>
            <a:ext cx="1476164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تصهل </a:t>
            </a:r>
            <a:endParaRPr lang="ar-SA" sz="24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5778134" y="1700808"/>
            <a:ext cx="1476164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تتوثب</a:t>
            </a:r>
            <a:endParaRPr lang="ar-SA" sz="2400" b="1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4114904" y="1700808"/>
            <a:ext cx="1476164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يجلوننا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2440718" y="1700808"/>
            <a:ext cx="1476164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عصابة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40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788024" y="116632"/>
            <a:ext cx="424847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أصل بين  الكلمة ومعناها :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6804248" y="112474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تتوثب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2932376" y="112474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مهتمة </a:t>
            </a:r>
            <a:endParaRPr lang="ar-SA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6804248" y="184482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مبالية</a:t>
            </a:r>
            <a:endParaRPr lang="ar-SA" sz="2400" b="1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932376" y="184482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حينا </a:t>
            </a:r>
            <a:endParaRPr lang="ar-SA" sz="24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6787688" y="256490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طوراً </a:t>
            </a:r>
            <a:endParaRPr lang="ar-SA" sz="2400" b="1" dirty="0"/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2915816" y="256490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جماعة </a:t>
            </a:r>
            <a:endParaRPr lang="ar-SA" sz="2400" b="1" dirty="0"/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6787688" y="328498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عصابة</a:t>
            </a:r>
            <a:endParaRPr lang="ar-SA" sz="2400" b="1" dirty="0"/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2915816" y="328498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يطردوننا</a:t>
            </a:r>
            <a:endParaRPr lang="ar-SA" sz="2400" b="1" dirty="0"/>
          </a:p>
        </p:txBody>
      </p:sp>
      <p:sp>
        <p:nvSpPr>
          <p:cNvPr id="21" name="مخطط انسيابي: معالجة متعاقبة 20"/>
          <p:cNvSpPr/>
          <p:nvPr/>
        </p:nvSpPr>
        <p:spPr>
          <a:xfrm>
            <a:off x="6787688" y="400506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يجلوننا</a:t>
            </a:r>
            <a:endParaRPr lang="ar-SA" sz="2400" b="1" dirty="0"/>
          </a:p>
        </p:txBody>
      </p:sp>
      <p:sp>
        <p:nvSpPr>
          <p:cNvPr id="22" name="مخطط انسيابي: معالجة متعاقبة 21"/>
          <p:cNvSpPr/>
          <p:nvPr/>
        </p:nvSpPr>
        <p:spPr>
          <a:xfrm>
            <a:off x="2915816" y="400506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تقفز </a:t>
            </a:r>
            <a:endParaRPr lang="ar-SA" sz="2400" b="1" dirty="0"/>
          </a:p>
        </p:txBody>
      </p:sp>
      <p:sp>
        <p:nvSpPr>
          <p:cNvPr id="23" name="مخطط انسيابي: معالجة متعاقبة 22"/>
          <p:cNvSpPr/>
          <p:nvPr/>
        </p:nvSpPr>
        <p:spPr>
          <a:xfrm>
            <a:off x="2932376" y="4725144"/>
            <a:ext cx="2124236" cy="864096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أطراف الاصابع الصلدة </a:t>
            </a:r>
            <a:endParaRPr lang="ar-SA" sz="2400" b="1" dirty="0"/>
          </a:p>
        </p:txBody>
      </p:sp>
      <p:cxnSp>
        <p:nvCxnSpPr>
          <p:cNvPr id="3" name="رابط كسهم مستقيم 2"/>
          <p:cNvCxnSpPr>
            <a:stCxn id="12" idx="1"/>
            <a:endCxn id="22" idx="3"/>
          </p:cNvCxnSpPr>
          <p:nvPr/>
        </p:nvCxnSpPr>
        <p:spPr>
          <a:xfrm flipH="1">
            <a:off x="5040052" y="1448780"/>
            <a:ext cx="1764196" cy="288032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>
            <a:endCxn id="13" idx="3"/>
          </p:cNvCxnSpPr>
          <p:nvPr/>
        </p:nvCxnSpPr>
        <p:spPr>
          <a:xfrm flipH="1" flipV="1">
            <a:off x="5056612" y="1448780"/>
            <a:ext cx="1747636" cy="72008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>
            <a:stCxn id="17" idx="1"/>
          </p:cNvCxnSpPr>
          <p:nvPr/>
        </p:nvCxnSpPr>
        <p:spPr>
          <a:xfrm flipH="1" flipV="1">
            <a:off x="5040052" y="2168860"/>
            <a:ext cx="1747636" cy="72008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>
            <a:endCxn id="18" idx="3"/>
          </p:cNvCxnSpPr>
          <p:nvPr/>
        </p:nvCxnSpPr>
        <p:spPr>
          <a:xfrm flipH="1" flipV="1">
            <a:off x="5040052" y="2888940"/>
            <a:ext cx="1747636" cy="82809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>
            <a:stCxn id="21" idx="1"/>
            <a:endCxn id="20" idx="3"/>
          </p:cNvCxnSpPr>
          <p:nvPr/>
        </p:nvCxnSpPr>
        <p:spPr>
          <a:xfrm flipH="1" flipV="1">
            <a:off x="5040052" y="3609020"/>
            <a:ext cx="1747636" cy="72008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43510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5580112" y="116632"/>
            <a:ext cx="3456385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أصل بين  الكلمة وضدها :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6804248" y="112474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يثور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2932376" y="112474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يكافئ</a:t>
            </a:r>
            <a:endParaRPr lang="ar-SA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6804248" y="184482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يعاقب</a:t>
            </a:r>
            <a:endParaRPr lang="ar-SA" sz="2400" b="1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932376" y="184482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نظهر</a:t>
            </a:r>
            <a:endParaRPr lang="ar-SA" sz="24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6787688" y="256490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نتواري</a:t>
            </a:r>
            <a:endParaRPr lang="ar-SA" sz="2400" b="1" dirty="0"/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2915816" y="256490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يهدأ</a:t>
            </a:r>
            <a:endParaRPr lang="ar-SA" sz="2400" b="1" dirty="0"/>
          </a:p>
        </p:txBody>
      </p:sp>
      <p:cxnSp>
        <p:nvCxnSpPr>
          <p:cNvPr id="9" name="رابط كسهم مستقيم 8"/>
          <p:cNvCxnSpPr>
            <a:stCxn id="12" idx="1"/>
            <a:endCxn id="18" idx="3"/>
          </p:cNvCxnSpPr>
          <p:nvPr/>
        </p:nvCxnSpPr>
        <p:spPr>
          <a:xfrm flipH="1">
            <a:off x="5040052" y="1448780"/>
            <a:ext cx="1764196" cy="144016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15" idx="1"/>
          </p:cNvCxnSpPr>
          <p:nvPr/>
        </p:nvCxnSpPr>
        <p:spPr>
          <a:xfrm flipH="1" flipV="1">
            <a:off x="5040052" y="1448780"/>
            <a:ext cx="1764196" cy="72008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stCxn id="17" idx="1"/>
          </p:cNvCxnSpPr>
          <p:nvPr/>
        </p:nvCxnSpPr>
        <p:spPr>
          <a:xfrm flipH="1" flipV="1">
            <a:off x="5056612" y="2168860"/>
            <a:ext cx="1731076" cy="72008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33008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5580112" y="116631"/>
            <a:ext cx="3473808" cy="576065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2. أ – </a:t>
            </a:r>
            <a:r>
              <a:rPr lang="ar-SA" sz="2400" b="1" dirty="0" smtClean="0"/>
              <a:t>أنظر إلي صور الألعاب : </a:t>
            </a:r>
            <a:endParaRPr lang="ar-EG" sz="2400" b="1" dirty="0"/>
          </a:p>
        </p:txBody>
      </p:sp>
      <p:sp>
        <p:nvSpPr>
          <p:cNvPr id="2" name="سهم إلى اليسار 1"/>
          <p:cNvSpPr/>
          <p:nvPr/>
        </p:nvSpPr>
        <p:spPr>
          <a:xfrm>
            <a:off x="4788024" y="1124744"/>
            <a:ext cx="1728192" cy="968492"/>
          </a:xfrm>
          <a:prstGeom prst="leftArrow">
            <a:avLst>
              <a:gd name="adj1" fmla="val 74188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</a:t>
            </a:r>
            <a:endParaRPr lang="ar-SA" dirty="0"/>
          </a:p>
        </p:txBody>
      </p:sp>
      <p:sp>
        <p:nvSpPr>
          <p:cNvPr id="25" name="سهم إلى اليسار 24"/>
          <p:cNvSpPr/>
          <p:nvPr/>
        </p:nvSpPr>
        <p:spPr>
          <a:xfrm rot="19199066">
            <a:off x="4711337" y="2350650"/>
            <a:ext cx="1737550" cy="1066082"/>
          </a:xfrm>
          <a:prstGeom prst="leftArrow">
            <a:avLst>
              <a:gd name="adj1" fmla="val 74188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</a:t>
            </a:r>
            <a:endParaRPr lang="ar-SA" dirty="0"/>
          </a:p>
        </p:txBody>
      </p:sp>
      <p:sp>
        <p:nvSpPr>
          <p:cNvPr id="26" name="سهم إلى اليسار 25"/>
          <p:cNvSpPr/>
          <p:nvPr/>
        </p:nvSpPr>
        <p:spPr>
          <a:xfrm rot="16200000">
            <a:off x="7230064" y="1755068"/>
            <a:ext cx="1224136" cy="2267745"/>
          </a:xfrm>
          <a:prstGeom prst="leftArrow">
            <a:avLst>
              <a:gd name="adj1" fmla="val 85664"/>
              <a:gd name="adj2" fmla="val 556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/>
            <a:r>
              <a:rPr lang="ar-SA" dirty="0" smtClean="0"/>
              <a:t>........................</a:t>
            </a:r>
            <a:endParaRPr lang="ar-S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7350"/>
            <a:ext cx="2475507" cy="2775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3057525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99656"/>
            <a:ext cx="2753728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خطط انسيابي: معالجة متعاقبة 15"/>
          <p:cNvSpPr/>
          <p:nvPr/>
        </p:nvSpPr>
        <p:spPr>
          <a:xfrm>
            <a:off x="3347864" y="5949280"/>
            <a:ext cx="5634048" cy="836713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/>
              <a:t>ب. بمشاركة مجموعتي أكتب اسم كل لعبة في المكان المناسبة :</a:t>
            </a:r>
            <a:endParaRPr lang="ar-EG" sz="24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9122181">
            <a:off x="5105979" y="2493635"/>
            <a:ext cx="1296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0000FF"/>
                </a:solidFill>
              </a:rPr>
              <a:t>الغميضة </a:t>
            </a:r>
            <a:r>
              <a:rPr lang="ar-SA" b="1" dirty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63444" y="2276872"/>
            <a:ext cx="1296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0000FF"/>
                </a:solidFill>
              </a:rPr>
              <a:t>اللقفة</a:t>
            </a:r>
            <a:r>
              <a:rPr lang="ar-SA" sz="3200" b="1">
                <a:solidFill>
                  <a:srgbClr val="0000FF"/>
                </a:solidFill>
              </a:rPr>
              <a:t>  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47221" y="1268760"/>
            <a:ext cx="1296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 dirty="0">
                <a:solidFill>
                  <a:srgbClr val="0000FF"/>
                </a:solidFill>
              </a:rPr>
              <a:t>التيلة</a:t>
            </a:r>
            <a:r>
              <a:rPr lang="ar-SA" sz="3200" b="1" dirty="0">
                <a:solidFill>
                  <a:srgbClr val="0000FF"/>
                </a:solidFill>
              </a:rPr>
              <a:t>  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1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5" grpId="0" animBg="1"/>
      <p:bldP spid="26" grpId="0" animBg="1"/>
      <p:bldP spid="16" grpId="0" animBg="1"/>
      <p:bldP spid="10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1259632" y="764704"/>
            <a:ext cx="7776865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 . الرسوم المرافقة للنص تمثل ألعاباً مختلفة , أختار لعبة أعرفها و أبين طريقة لعبها : </a:t>
            </a:r>
            <a:endParaRPr lang="ar-SA" sz="24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6804248" y="44624"/>
            <a:ext cx="2232248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أقرا و أجيب  :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مخطط انسيابي: معالجة متعاقبة 22"/>
          <p:cNvSpPr/>
          <p:nvPr/>
        </p:nvSpPr>
        <p:spPr>
          <a:xfrm>
            <a:off x="2843808" y="1844824"/>
            <a:ext cx="619268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1.ب.  أقرأ النص بسرعة , و أذكر عدد اللعب الواردة فيه : </a:t>
            </a:r>
            <a:endParaRPr lang="ar-SA" sz="2400" b="1" dirty="0"/>
          </a:p>
        </p:txBody>
      </p:sp>
      <p:sp>
        <p:nvSpPr>
          <p:cNvPr id="24" name="مستطيل 23"/>
          <p:cNvSpPr/>
          <p:nvPr/>
        </p:nvSpPr>
        <p:spPr>
          <a:xfrm>
            <a:off x="1979712" y="350100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الألعاب التي زاولها الكاتب في طفولته في هذا النص  ؟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في النص لعبتان إحداهما مزعجة و الأخرى مؤذية , أحددهما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هل ألعاب النص فردية أو جماعية ؟ ما الفرق بينهما  ؟  </a:t>
            </a:r>
            <a:endParaRPr lang="ar-SA" sz="2400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1259632" y="2636912"/>
            <a:ext cx="7776865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2. أقرا النص قراءة صامتة مدة أربع دقائق , ثم اجيب عن الأسئلة التالية : </a:t>
            </a:r>
            <a:endParaRPr lang="ar-SA" sz="24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06661" y="4134024"/>
            <a:ext cx="6481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لعبة القطار البخاري – عصابة من اللصوص  وضابط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1600" y="4797152"/>
            <a:ext cx="7489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مجموعة من الخيل ( مزعجة ) – وضع العصابة على العين كرة القدم</a:t>
            </a:r>
            <a:r>
              <a:rPr lang="ar-SA" sz="2800" b="1" dirty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5733256"/>
            <a:ext cx="80648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ألعاب جماعية تؤدى مع عدد من المشاركين </a:t>
            </a:r>
          </a:p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والفردية تؤدى بشخص واحد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35704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3" grpId="0" animBg="1"/>
      <p:bldP spid="24" grpId="0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6804248" y="908720"/>
            <a:ext cx="2232249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1. أتأمل الرسم : </a:t>
            </a:r>
            <a:endParaRPr lang="ar-SA" sz="2400" b="1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7308304" y="116632"/>
            <a:ext cx="1728192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أفكــــــر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88024" y="1696740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الفرق بين القاطرة و المركبة  ؟ </a:t>
            </a:r>
            <a:endParaRPr lang="ar-S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6952"/>
            <a:ext cx="3989992" cy="187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خطط انسيابي: معالجة متعاقبة 8"/>
          <p:cNvSpPr/>
          <p:nvPr/>
        </p:nvSpPr>
        <p:spPr>
          <a:xfrm>
            <a:off x="3062064" y="4193481"/>
            <a:ext cx="5976665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2. أين يمكن أن يمارس الأولاد هذه الألعاب الجماعية  ؟ </a:t>
            </a:r>
            <a:endParaRPr lang="ar-SA" sz="2400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44998" y="2636912"/>
            <a:ext cx="5688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0000FF"/>
                </a:solidFill>
              </a:rPr>
              <a:t>القاطرة هي التي تقوم بسحب المركبة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16435" y="3136975"/>
            <a:ext cx="5688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المركبة تتبع القاطرة في سيرها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99792" y="5157192"/>
            <a:ext cx="5688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0000FF"/>
                </a:solidFill>
              </a:rPr>
              <a:t>في الأماكن المخصصة للعلب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5051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7236296" y="188640"/>
            <a:ext cx="1728192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أستثمـــــر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1835696" y="1196752"/>
            <a:ext cx="7056783" cy="201622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ما فائدة هذه الألعاب الجماعية  ؟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أبحث عن أسماء خمس ألعاب إلكترونية حديثة مع وصف أهمها من وجهة نطري واضمنها ملف تعلمي . </a:t>
            </a:r>
            <a:endParaRPr lang="ar-SA" sz="24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31949" y="3933056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0000FF"/>
                </a:solidFill>
              </a:rPr>
              <a:t>تقرب النفوس وتعود الأولاد على التعاون 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4010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060264" y="44624"/>
            <a:ext cx="202390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الدرس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526403" y="554968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الصنف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2987824" y="764704"/>
            <a:ext cx="3370664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جمع المؤنث السالم </a:t>
            </a:r>
            <a:endParaRPr lang="ar-EG" sz="32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474338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72598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1403648" y="116632"/>
            <a:ext cx="7632850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آتي بجمع المؤنث السالم , لكل كلمة ملونة , و أكتب الجمع محل النقط : </a:t>
            </a:r>
            <a:endParaRPr lang="ar-SA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683568" y="105273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كنا نكون قطاراً بخارياً مؤلفاً من </a:t>
            </a:r>
            <a:r>
              <a:rPr lang="ar-SA" sz="2400" b="1" dirty="0" smtClean="0">
                <a:solidFill>
                  <a:srgbClr val="FF0000"/>
                </a:solidFill>
              </a:rPr>
              <a:t>قاطرة</a:t>
            </a:r>
            <a:r>
              <a:rPr lang="ar-SA" sz="2400" b="1" dirty="0" smtClean="0"/>
              <a:t> .          ( .................... )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الفتيان يملكون </a:t>
            </a:r>
            <a:r>
              <a:rPr lang="ar-SA" sz="2400" b="1" dirty="0">
                <a:solidFill>
                  <a:srgbClr val="FF0000"/>
                </a:solidFill>
              </a:rPr>
              <a:t>مهارة</a:t>
            </a:r>
            <a:r>
              <a:rPr lang="ar-SA" sz="2400" b="1" dirty="0" smtClean="0"/>
              <a:t> عالية .                       ( .................... )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تجد الأسرة اللذة العظيمة في الاستماع إلي </a:t>
            </a:r>
            <a:r>
              <a:rPr lang="ar-SA" sz="2400" b="1" dirty="0">
                <a:solidFill>
                  <a:srgbClr val="FF0000"/>
                </a:solidFill>
              </a:rPr>
              <a:t>الحكاية</a:t>
            </a:r>
            <a:r>
              <a:rPr lang="ar-SA" sz="2400" b="1" dirty="0"/>
              <a:t> المفيدة ( .................... ) </a:t>
            </a:r>
            <a:endParaRPr lang="ar-SA" sz="2400" b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تلعب </a:t>
            </a:r>
            <a:r>
              <a:rPr lang="ar-SA" sz="2400" b="1" dirty="0">
                <a:solidFill>
                  <a:srgbClr val="FF0000"/>
                </a:solidFill>
              </a:rPr>
              <a:t>الفتاة</a:t>
            </a:r>
            <a:r>
              <a:rPr lang="ar-SA" sz="2400" b="1" dirty="0"/>
              <a:t> بالعرائس القطنية . </a:t>
            </a:r>
            <a:r>
              <a:rPr lang="ar-SA" sz="2400" b="1" dirty="0" smtClean="0"/>
              <a:t>                     ( </a:t>
            </a:r>
            <a:r>
              <a:rPr lang="ar-SA" sz="2400" b="1" dirty="0"/>
              <a:t>.................... ) </a:t>
            </a:r>
            <a:endParaRPr lang="ar-SA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24026" y="1052736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0000FF"/>
                </a:solidFill>
              </a:rPr>
              <a:t>قاطرات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3728" y="1556792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0000FF"/>
                </a:solidFill>
              </a:rPr>
              <a:t>مهارات 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8888" y="2139876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00FF"/>
                </a:solidFill>
              </a:rPr>
              <a:t>الحكايات </a:t>
            </a:r>
            <a:r>
              <a:rPr lang="ar-SA" sz="1600"/>
              <a:t> </a:t>
            </a:r>
            <a:endParaRPr lang="en-US" sz="16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3728" y="270892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0000FF"/>
                </a:solidFill>
              </a:rPr>
              <a:t>الفتيات</a:t>
            </a:r>
            <a:r>
              <a:rPr lang="ar-SA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60611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4" grpId="0"/>
      <p:bldP spid="5" grpId="0"/>
      <p:bldP spid="6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الاسلوب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2339752" y="116632"/>
            <a:ext cx="3862419" cy="57606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نفي المضارع بـ ( لن )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1187624" y="908720"/>
            <a:ext cx="7848874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أملأ الفراغ بالكلمة المناسبة مما في الشكل , و أضع الفتحة علي آخرها , ثم أقروها  : </a:t>
            </a:r>
            <a:endParaRPr lang="ar-SA" sz="2400" b="1" dirty="0"/>
          </a:p>
        </p:txBody>
      </p:sp>
      <p:sp>
        <p:nvSpPr>
          <p:cNvPr id="15" name="شكل حر 14"/>
          <p:cNvSpPr/>
          <p:nvPr/>
        </p:nvSpPr>
        <p:spPr>
          <a:xfrm>
            <a:off x="1641240" y="2615609"/>
            <a:ext cx="7146272" cy="1831790"/>
          </a:xfrm>
          <a:custGeom>
            <a:avLst/>
            <a:gdLst>
              <a:gd name="connsiteX0" fmla="*/ 7146272 w 7146272"/>
              <a:gd name="connsiteY0" fmla="*/ 1588463 h 1831790"/>
              <a:gd name="connsiteX1" fmla="*/ 4748512 w 7146272"/>
              <a:gd name="connsiteY1" fmla="*/ 44143 h 1831790"/>
              <a:gd name="connsiteX2" fmla="*/ 1375392 w 7146272"/>
              <a:gd name="connsiteY2" fmla="*/ 531823 h 1831790"/>
              <a:gd name="connsiteX3" fmla="*/ 156192 w 7146272"/>
              <a:gd name="connsiteY3" fmla="*/ 1690063 h 1831790"/>
              <a:gd name="connsiteX4" fmla="*/ 54592 w 7146272"/>
              <a:gd name="connsiteY4" fmla="*/ 1771343 h 18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6272" h="1831790">
                <a:moveTo>
                  <a:pt x="7146272" y="1588463"/>
                </a:moveTo>
                <a:cubicBezTo>
                  <a:pt x="6428298" y="904356"/>
                  <a:pt x="5710325" y="220250"/>
                  <a:pt x="4748512" y="44143"/>
                </a:cubicBezTo>
                <a:cubicBezTo>
                  <a:pt x="3786699" y="-131964"/>
                  <a:pt x="2140779" y="257503"/>
                  <a:pt x="1375392" y="531823"/>
                </a:cubicBezTo>
                <a:cubicBezTo>
                  <a:pt x="610005" y="806143"/>
                  <a:pt x="376325" y="1483476"/>
                  <a:pt x="156192" y="1690063"/>
                </a:cubicBezTo>
                <a:cubicBezTo>
                  <a:pt x="-63941" y="1896650"/>
                  <a:pt x="-4675" y="1833996"/>
                  <a:pt x="54592" y="1771343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نجمة مكونة من 10 نقاط 15"/>
          <p:cNvSpPr/>
          <p:nvPr/>
        </p:nvSpPr>
        <p:spPr>
          <a:xfrm>
            <a:off x="7596336" y="2636912"/>
            <a:ext cx="1440160" cy="158417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أستاثر</a:t>
            </a:r>
            <a:r>
              <a:rPr lang="ar-SA" sz="2800" b="1" dirty="0" smtClean="0"/>
              <a:t> </a:t>
            </a:r>
            <a:endParaRPr lang="ar-SA" sz="3200" b="1" dirty="0"/>
          </a:p>
        </p:txBody>
      </p:sp>
      <p:sp>
        <p:nvSpPr>
          <p:cNvPr id="17" name="نجمة مكونة من 10 نقاط 16"/>
          <p:cNvSpPr/>
          <p:nvPr/>
        </p:nvSpPr>
        <p:spPr>
          <a:xfrm>
            <a:off x="6084168" y="2060848"/>
            <a:ext cx="1440160" cy="1584176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ألعب</a:t>
            </a:r>
            <a:endParaRPr lang="ar-SA" sz="3200" b="1" dirty="0"/>
          </a:p>
        </p:txBody>
      </p:sp>
      <p:sp>
        <p:nvSpPr>
          <p:cNvPr id="18" name="نجمة مكونة من 10 نقاط 17"/>
          <p:cNvSpPr/>
          <p:nvPr/>
        </p:nvSpPr>
        <p:spPr>
          <a:xfrm>
            <a:off x="4499992" y="1844824"/>
            <a:ext cx="1440160" cy="1584176"/>
          </a:xfrm>
          <a:prstGeom prst="star10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أزاول</a:t>
            </a:r>
            <a:endParaRPr lang="ar-SA" sz="2800" b="1" dirty="0"/>
          </a:p>
        </p:txBody>
      </p:sp>
      <p:sp>
        <p:nvSpPr>
          <p:cNvPr id="19" name="نجمة مكونة من 10 نقاط 18"/>
          <p:cNvSpPr/>
          <p:nvPr/>
        </p:nvSpPr>
        <p:spPr>
          <a:xfrm>
            <a:off x="2987824" y="2026568"/>
            <a:ext cx="1440160" cy="1584176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أسبح </a:t>
            </a:r>
            <a:endParaRPr lang="ar-SA" sz="3200" b="1" dirty="0"/>
          </a:p>
        </p:txBody>
      </p:sp>
      <p:sp>
        <p:nvSpPr>
          <p:cNvPr id="20" name="نجمة مكونة من 10 نقاط 19"/>
          <p:cNvSpPr/>
          <p:nvPr/>
        </p:nvSpPr>
        <p:spPr>
          <a:xfrm>
            <a:off x="1547664" y="2784376"/>
            <a:ext cx="1440160" cy="1584176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أستعمل </a:t>
            </a:r>
            <a:endParaRPr lang="ar-SA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1859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1619672" y="116632"/>
            <a:ext cx="7416824" cy="367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لن .......................... في أوقات الواجبات . </a:t>
            </a:r>
            <a:endParaRPr lang="ar-SA" sz="2400" b="1" dirty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لن .......................... في الأشياء الخطرة في الألعاب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لن .......................... بالألعاب وحدي 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لن .......................... في السيول و المستنقعات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لن .......................... اللعب إلا في الأماكن المخصصة له . </a:t>
            </a:r>
            <a:endParaRPr lang="ar-SA" sz="24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515496" y="116632"/>
            <a:ext cx="14414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800" b="1">
                <a:solidFill>
                  <a:srgbClr val="0000FF"/>
                </a:solidFill>
              </a:rPr>
              <a:t>ألعب</a:t>
            </a:r>
            <a:r>
              <a:rPr lang="ar-SA"/>
              <a:t> </a:t>
            </a:r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659512" y="855662"/>
            <a:ext cx="1441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0000FF"/>
                </a:solidFill>
              </a:rPr>
              <a:t>أستعمل</a:t>
            </a:r>
            <a:r>
              <a:rPr lang="ar-SA" sz="1400"/>
              <a:t> </a:t>
            </a:r>
            <a:endParaRPr lang="en-US" sz="140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587654" y="1647378"/>
            <a:ext cx="1441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0000FF"/>
                </a:solidFill>
              </a:rPr>
              <a:t>أستأثر </a:t>
            </a:r>
            <a:r>
              <a:rPr lang="ar-SA" sz="1400"/>
              <a:t> </a:t>
            </a:r>
            <a:endParaRPr lang="en-US" sz="140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516216" y="2367086"/>
            <a:ext cx="1441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0000FF"/>
                </a:solidFill>
              </a:rPr>
              <a:t>أسبح  </a:t>
            </a:r>
            <a:r>
              <a:rPr lang="ar-SA" sz="1400"/>
              <a:t> </a:t>
            </a:r>
            <a:endParaRPr lang="en-US" sz="140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514926" y="3087365"/>
            <a:ext cx="1441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 dirty="0">
                <a:solidFill>
                  <a:srgbClr val="0000FF"/>
                </a:solidFill>
              </a:rPr>
              <a:t>أزاول   </a:t>
            </a:r>
            <a:r>
              <a:rPr lang="ar-SA" sz="1400" dirty="0"/>
              <a:t> 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57249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739556" y="908720"/>
            <a:ext cx="4296941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أقرأ و ألاحظ كتابة الحروف الملونة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الرسم الكتابي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331640" y="116632"/>
            <a:ext cx="4882832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رسم الحرفين ( ق , ي ) بخط النسخ </a:t>
            </a:r>
            <a:endParaRPr lang="ar-EG" sz="3200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60" y="1772816"/>
            <a:ext cx="4462636" cy="217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6127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عالجة متعاقبة 8"/>
          <p:cNvSpPr/>
          <p:nvPr/>
        </p:nvSpPr>
        <p:spPr>
          <a:xfrm>
            <a:off x="3707904" y="188640"/>
            <a:ext cx="5342142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ألاحظ طريقة رسم الحروف تبعاُ لاتجاه الأسهم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600400" cy="219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48966"/>
            <a:ext cx="2527428" cy="5188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49571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3203848" y="116632"/>
            <a:ext cx="583264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أعيد  و أرسم الحرفين ( ق , ي  ) منفردا و متصلا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536110" y="4149080"/>
            <a:ext cx="1428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800" b="1" dirty="0" smtClean="0">
                <a:solidFill>
                  <a:prstClr val="black"/>
                </a:solidFill>
              </a:rPr>
              <a:t>أرسم :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8720"/>
            <a:ext cx="1800200" cy="106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56" y="1220959"/>
            <a:ext cx="4025578" cy="2580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30" y="4005064"/>
            <a:ext cx="3967522" cy="271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0375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1547664" y="116631"/>
            <a:ext cx="7506256" cy="774217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2. </a:t>
            </a:r>
            <a:r>
              <a:rPr lang="ar-SA" sz="2400" b="1" dirty="0" smtClean="0"/>
              <a:t>أستمع إلي الإعلان عن النادي الصيفي . ثم أقرأ الجمل التالية , وأحدد مدي صحة ورودها في النص بوضع دائرة حول الإشارة المناسبة : </a:t>
            </a:r>
            <a:endParaRPr lang="ar-EG" sz="2400" b="1" dirty="0"/>
          </a:p>
        </p:txBody>
      </p:sp>
      <p:sp>
        <p:nvSpPr>
          <p:cNvPr id="12" name="مستطيل 11"/>
          <p:cNvSpPr/>
          <p:nvPr/>
        </p:nvSpPr>
        <p:spPr>
          <a:xfrm>
            <a:off x="971600" y="1124744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/>
              <a:t>المدربون متحمسون و عندهم خبرة واسعة </a:t>
            </a:r>
            <a:r>
              <a:rPr lang="ar-SA" sz="2800" dirty="0" smtClean="0"/>
              <a:t>.       </a:t>
            </a:r>
            <a:r>
              <a:rPr lang="ar-SA" sz="3600" b="1" dirty="0" smtClean="0">
                <a:solidFill>
                  <a:srgbClr val="00B050"/>
                </a:solidFill>
                <a:latin typeface="Adobe نسخ Medium"/>
                <a:cs typeface="Adobe نسخ Medium"/>
              </a:rPr>
              <a:t>√</a:t>
            </a:r>
            <a:r>
              <a:rPr lang="ar-SA" sz="36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   </a:t>
            </a:r>
            <a:r>
              <a:rPr lang="ar-SA" sz="44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  <a:endParaRPr lang="ar-SA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/>
              <a:t>توجد العديد من النشاطات للأطفال في هذا النادي </a:t>
            </a:r>
            <a:r>
              <a:rPr lang="ar-SA" sz="2800" dirty="0" smtClean="0"/>
              <a:t>.    </a:t>
            </a:r>
            <a:r>
              <a:rPr lang="ar-SA" sz="3600" b="1" dirty="0">
                <a:solidFill>
                  <a:srgbClr val="00B050"/>
                </a:solidFill>
                <a:latin typeface="Adobe نسخ Medium"/>
                <a:cs typeface="Adobe نسخ Medium"/>
              </a:rPr>
              <a:t>√</a:t>
            </a:r>
            <a:r>
              <a:rPr lang="ar-SA" sz="36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   </a:t>
            </a:r>
            <a:r>
              <a:rPr lang="ar-SA" sz="44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  <a:endParaRPr lang="ar-SA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/>
              <a:t>نلتزم الآداب الإسلامية في التعامل و اللباس </a:t>
            </a:r>
            <a:r>
              <a:rPr lang="ar-SA" sz="2800" dirty="0" smtClean="0"/>
              <a:t>.    </a:t>
            </a:r>
            <a:r>
              <a:rPr lang="ar-SA" sz="3600" b="1" dirty="0">
                <a:solidFill>
                  <a:srgbClr val="00B050"/>
                </a:solidFill>
                <a:latin typeface="Adobe نسخ Medium"/>
                <a:cs typeface="Adobe نسخ Medium"/>
              </a:rPr>
              <a:t>√</a:t>
            </a:r>
            <a:r>
              <a:rPr lang="ar-SA" sz="36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   </a:t>
            </a:r>
            <a:r>
              <a:rPr lang="ar-SA" sz="44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  <a:endParaRPr lang="ar-SA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/>
              <a:t>توجد ثلاثة ملاعب لكرة السلة في النادي  </a:t>
            </a:r>
            <a:r>
              <a:rPr lang="ar-SA" sz="2800" dirty="0" smtClean="0"/>
              <a:t>.  </a:t>
            </a:r>
            <a:r>
              <a:rPr lang="ar-SA" sz="3600" b="1" dirty="0" smtClean="0">
                <a:solidFill>
                  <a:srgbClr val="00B050"/>
                </a:solidFill>
                <a:latin typeface="Adobe نسخ Medium"/>
                <a:cs typeface="Adobe نسخ Medium"/>
              </a:rPr>
              <a:t>√</a:t>
            </a:r>
            <a:r>
              <a:rPr lang="ar-SA" sz="36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   </a:t>
            </a:r>
            <a:r>
              <a:rPr lang="ar-SA" sz="44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/>
              <a:t>يتوافر في النادي ركوب الزوارق الصغيرة لمحبي المغامرة . </a:t>
            </a:r>
            <a:r>
              <a:rPr lang="ar-SA" sz="4000" b="1" dirty="0" smtClean="0">
                <a:solidFill>
                  <a:srgbClr val="00B050"/>
                </a:solidFill>
                <a:latin typeface="Adobe نسخ Medium"/>
                <a:cs typeface="Adobe نسخ Medium"/>
              </a:rPr>
              <a:t>√</a:t>
            </a:r>
            <a:r>
              <a:rPr lang="ar-SA" sz="40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  </a:t>
            </a:r>
            <a:r>
              <a:rPr lang="ar-SA" sz="48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  <a:endParaRPr lang="ar-SA" sz="3600" dirty="0"/>
          </a:p>
        </p:txBody>
      </p:sp>
      <p:sp>
        <p:nvSpPr>
          <p:cNvPr id="2" name="شكل بيضاوي 1"/>
          <p:cNvSpPr/>
          <p:nvPr/>
        </p:nvSpPr>
        <p:spPr>
          <a:xfrm>
            <a:off x="3275856" y="1196752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2925924" y="1916832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3419872" y="2547392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1763688" y="393305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 animBg="1"/>
      <p:bldP spid="5" grpId="0" animBg="1"/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3779912" y="44624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التواصل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732240" y="836712"/>
            <a:ext cx="2232248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أتواصل شفهياً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2267744" y="1556792"/>
            <a:ext cx="6768753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سبق أن حددت اللعبتين : المزعجة و المؤدية الواردتين في النص , و الآن أتحدث عنهما و أبدي رأيي فيهما  . </a:t>
            </a:r>
            <a:endParaRPr lang="ar-SA" sz="2400" b="1" dirty="0"/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2051720" y="2924944"/>
            <a:ext cx="6912768" cy="108012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2. أتحدث مدة دقيقتين دون توقف عن لعبتي التي أحبها , كيف حصلت عليها ؟ و متي كان ذلك </a:t>
            </a:r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50586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/>
          <p:cNvSpPr/>
          <p:nvPr/>
        </p:nvSpPr>
        <p:spPr>
          <a:xfrm>
            <a:off x="6732240" y="116632"/>
            <a:ext cx="2232248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أتواصل كتابياً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2123729" y="980728"/>
            <a:ext cx="6912768" cy="201622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أكتب عن ألعابي التي العبها مع أصحابي : ما أسماؤها ؟ و ما طريقة لعبها ؟ و أين نلعبها ؟ و متي ؟ و من هم أصحابي الذين ألعب معهم ؟ و طيف ينتهي لعبنا ( بفرح , باتفاق , بخلاف ) هل غضب منا أحد ؟ ما شعوري منا أحد ؟ ما شعوري و أنا ألعب مع أصحابي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83568" y="299695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أتذكر خطوات الكتابة التي سبق أن تدربت عليها 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أبدا الكتابة  ( كما ترد في ذهني ) في ورقة خارجية , و لا أشغل بالي بالتصحيح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أراجع ما كتبت مع مراعاة 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 </a:t>
            </a:r>
            <a:r>
              <a:rPr lang="ar-SA" sz="2400" b="1" dirty="0" smtClean="0"/>
              <a:t>أ. تسلسل الأفكار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 </a:t>
            </a:r>
            <a:r>
              <a:rPr lang="ar-SA" sz="2400" b="1" dirty="0" smtClean="0"/>
              <a:t>ب. وضوح الأفكار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ج. تصحيح أخطاء القواعد و الإملاء و الترقيم ( أستعين بزملائي ومعلمي في عملية التصحيح ) .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6789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3568" y="17876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أعيد كتابة الموضوع بعد  المراجعة و التصحيح علي ظهر الورقة نفسها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أكتب الموضوع بطريقة الفقرات في المكان المخصص من كتاب النشاط في صورته النهائية بخط واضح  و جميل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أقروه جيداً , ثم أضع له عنواناً مناسباً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أتبع هذه الطريقة في كل ما أكتب : فقرة بطاقة , رسالة , قصة .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89673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/>
          <p:cNvSpPr/>
          <p:nvPr/>
        </p:nvSpPr>
        <p:spPr>
          <a:xfrm>
            <a:off x="4427984" y="44624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النص الشعري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4283968" y="5373216"/>
            <a:ext cx="3024334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كـــرة القـــــــدم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60960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1617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733356" cy="427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77746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331640" y="836712"/>
            <a:ext cx="7704857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أقرأ النص في سرعة و انطلاق , ثم أكتب المطلوب علي المخطط  التالي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5220072" y="1772816"/>
            <a:ext cx="3744416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عنوان القصيدة  :</a:t>
            </a:r>
            <a:endParaRPr lang="ar-EG" sz="2400" b="1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5220072" y="2564904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كرة القدم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5220072" y="3356992"/>
            <a:ext cx="3759735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اســـــــــم الشاعــــــــــر </a:t>
            </a:r>
            <a:endParaRPr lang="ar-EG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5307398" y="4149080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معروف الرصافي</a:t>
            </a:r>
            <a:r>
              <a:rPr lang="ar-SA" sz="3600" b="1" dirty="0">
                <a:solidFill>
                  <a:srgbClr val="0000FF"/>
                </a:solidFill>
              </a:rPr>
              <a:t>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7164288" y="116632"/>
            <a:ext cx="1915871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أقرأ و أكتشف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5220071" y="4869160"/>
            <a:ext cx="3759735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عــــــــــــدد الأبيــــــــــــــــــات </a:t>
            </a:r>
            <a:endParaRPr lang="ar-EG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5307397" y="5661248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سبعة أبيات </a:t>
            </a:r>
            <a:r>
              <a:rPr lang="ar-SA" sz="3600" b="1" dirty="0">
                <a:solidFill>
                  <a:srgbClr val="0000FF"/>
                </a:solidFill>
              </a:rPr>
              <a:t> 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37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7" grpId="0" animBg="1"/>
      <p:bldP spid="8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331640" y="116632"/>
            <a:ext cx="7704857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ينتهي كل بيت من أبيات القصيدة  بحرف يكون موحداً , أحدده  :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5307397" y="1340768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96373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2555775" y="764704"/>
            <a:ext cx="643226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أقرأ النص قراءة صامتة , ثم أصل بين الكلمة و معناها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7092280" y="44624"/>
            <a:ext cx="1915871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أنمي لغتي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840252" y="162880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تراض </a:t>
            </a:r>
            <a:endParaRPr lang="ar-SA" sz="2400" b="1" dirty="0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2968380" y="162880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أغلي الرأس </a:t>
            </a:r>
            <a:endParaRPr lang="ar-SA" sz="24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6840252" y="234888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معترك</a:t>
            </a:r>
            <a:endParaRPr lang="ar-SA" sz="2400" b="1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2968380" y="234888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تدرب</a:t>
            </a:r>
            <a:endParaRPr lang="ar-SA" sz="2400" b="1" dirty="0"/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6823692" y="306896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تساق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2951820" y="306896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العقول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6823692" y="378904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هوت </a:t>
            </a:r>
            <a:endParaRPr lang="ar-SA" sz="24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2951820" y="378904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مكان القتال</a:t>
            </a:r>
            <a:endParaRPr lang="ar-SA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6823692" y="450912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الهام</a:t>
            </a:r>
            <a:endParaRPr lang="ar-SA" sz="2400" b="1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951820" y="450912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تقاد </a:t>
            </a:r>
            <a:endParaRPr lang="ar-SA" sz="24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2968380" y="5373216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سقطت </a:t>
            </a:r>
            <a:endParaRPr lang="ar-SA" sz="2400" b="1" dirty="0"/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6823692" y="5373216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الأحلام</a:t>
            </a:r>
            <a:endParaRPr lang="ar-SA" sz="2400" b="1" dirty="0"/>
          </a:p>
        </p:txBody>
      </p:sp>
      <p:cxnSp>
        <p:nvCxnSpPr>
          <p:cNvPr id="19" name="رابط كسهم مستقيم 18"/>
          <p:cNvCxnSpPr>
            <a:stCxn id="7" idx="1"/>
            <a:endCxn id="10" idx="3"/>
          </p:cNvCxnSpPr>
          <p:nvPr/>
        </p:nvCxnSpPr>
        <p:spPr>
          <a:xfrm flipH="1">
            <a:off x="5092616" y="1952836"/>
            <a:ext cx="1747636" cy="72008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endCxn id="14" idx="3"/>
          </p:cNvCxnSpPr>
          <p:nvPr/>
        </p:nvCxnSpPr>
        <p:spPr>
          <a:xfrm flipH="1">
            <a:off x="5076056" y="2672916"/>
            <a:ext cx="1747636" cy="144016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11" idx="1"/>
            <a:endCxn id="17" idx="3"/>
          </p:cNvCxnSpPr>
          <p:nvPr/>
        </p:nvCxnSpPr>
        <p:spPr>
          <a:xfrm flipH="1">
            <a:off x="5092616" y="3392996"/>
            <a:ext cx="1731076" cy="230425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>
            <a:stCxn id="15" idx="1"/>
            <a:endCxn id="8" idx="3"/>
          </p:cNvCxnSpPr>
          <p:nvPr/>
        </p:nvCxnSpPr>
        <p:spPr>
          <a:xfrm flipH="1" flipV="1">
            <a:off x="5092616" y="1952836"/>
            <a:ext cx="1731076" cy="288032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>
            <a:stCxn id="18" idx="1"/>
            <a:endCxn id="12" idx="3"/>
          </p:cNvCxnSpPr>
          <p:nvPr/>
        </p:nvCxnSpPr>
        <p:spPr>
          <a:xfrm flipH="1" flipV="1">
            <a:off x="5076056" y="3392996"/>
            <a:ext cx="1747636" cy="230425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630229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475656" y="116632"/>
            <a:ext cx="7560841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« شرعوا الرؤوس « معناها : « رفعوا الرؤوس « أستخدمها في جملة مفيدة 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1462648" y="1772816"/>
            <a:ext cx="7560841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أحاول  التعرف إلي معني كلمة ( جمام ) من خلال الجملة التالية : 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     فاللهو من تعب العقول جمام  . </a:t>
            </a:r>
            <a:endParaRPr lang="ar-SA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44918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عالجة متعاقبة 8"/>
          <p:cNvSpPr/>
          <p:nvPr/>
        </p:nvSpPr>
        <p:spPr>
          <a:xfrm>
            <a:off x="4680011" y="908720"/>
            <a:ext cx="4284477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 – ما فائدة ممارسة الرياضة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3347864" y="1700808"/>
            <a:ext cx="5529299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تقوية الجسم وتنشيط العقل وتعلم التعاون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4680011" y="2852936"/>
            <a:ext cx="4299796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بماذا يسوق الأطفال الكرة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5307398" y="3645024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يسوقون الكرة بأرجلهم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7164288" y="116632"/>
            <a:ext cx="1915871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أفهم و أحلل</a:t>
            </a:r>
            <a:endParaRPr lang="ar-EG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3131840" y="4725144"/>
            <a:ext cx="5847967" cy="79235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متي يلجأ اللاعبون إلي استعمال رؤوسهم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5307397" y="5661248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عندما ترتفع الكرة عاليا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516001" y="116632"/>
            <a:ext cx="643226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أقرأ النص قراءة صامتة , ثم أجيب عن الأسئلة التالية : </a:t>
            </a:r>
            <a:endParaRPr lang="ar-SA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54902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1331640" y="1340768"/>
            <a:ext cx="7704856" cy="100811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4. </a:t>
            </a:r>
            <a:r>
              <a:rPr lang="ar-SA" sz="2400" b="1" dirty="0" smtClean="0"/>
              <a:t>أستعين بخريطة (نادي الفتيان الصيفي , في تحديد , أي من الجمل التالية صائب , و أيها خطأ , مع التصحيح </a:t>
            </a:r>
            <a:endParaRPr lang="ar-SA" sz="2400" b="1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3423124" y="116632"/>
            <a:ext cx="3741164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خريطة نادي الفتيان الصيفي </a:t>
            </a:r>
            <a:endParaRPr lang="ar-EG" sz="2800" b="1" dirty="0">
              <a:solidFill>
                <a:srgbClr val="1F10E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0" y="3212976"/>
            <a:ext cx="61561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0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عالجة متعاقبة 8"/>
          <p:cNvSpPr/>
          <p:nvPr/>
        </p:nvSpPr>
        <p:spPr>
          <a:xfrm>
            <a:off x="2915815" y="908720"/>
            <a:ext cx="6048673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4– متي يذهب الأطفال للعب  بالكرة  ؟ . 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5220072" y="1700808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عندما ينتهون من أعمالهم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2483768" y="2852936"/>
            <a:ext cx="6496039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5- ما الشيء الممنوع في كرة القدم 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5307398" y="3789040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لمس الكرة باليد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7164288" y="116632"/>
            <a:ext cx="1915871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أفهم و أحلل</a:t>
            </a:r>
            <a:endParaRPr lang="ar-EG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2518631" y="4797152"/>
            <a:ext cx="6496039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6- نمرن الأجسام بالرياضة , فبماذا نمرن العقول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4716017" y="5733256"/>
            <a:ext cx="4283336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0000FF"/>
                </a:solidFill>
              </a:rPr>
              <a:t>نمرن العقول بالقراءة والتفكير 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6179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7" grpId="0" animBg="1"/>
      <p:bldP spid="8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2339751" y="1052474"/>
            <a:ext cx="662473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فيما يلي نشرح لأحد أبيات النص أقراؤه , ثم احدد البيت 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467544" y="1988578"/>
            <a:ext cx="8568952" cy="1008374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1F10E0"/>
                </a:solidFill>
              </a:rPr>
              <a:t>تتحرك الكرة بين اللاعبين وكل منهم يبدل ما يستطيع من جهد نحو الوصول إليها .</a:t>
            </a:r>
            <a:endParaRPr lang="ar-SA" sz="2400" b="1" dirty="0">
              <a:solidFill>
                <a:srgbClr val="1F10E0"/>
              </a:solidFill>
            </a:endParaRP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7308302" y="116632"/>
            <a:ext cx="1771857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أتذوق </a:t>
            </a:r>
            <a:endParaRPr lang="ar-EG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3419872" y="3284984"/>
            <a:ext cx="5616624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أختار من النص بيتاً أعجبني و أشرح معناه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4211959" y="4221088"/>
            <a:ext cx="4868199" cy="792088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العقل السليم في الجسم السليم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3664242" y="5373216"/>
            <a:ext cx="5372254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ما البيت الذي يناسب هذه الحكمة في القصيدة  ؟ </a:t>
            </a:r>
            <a:endParaRPr lang="ar-SA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0813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2" grpId="0" animBg="1"/>
      <p:bldP spid="14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979712" y="116632"/>
            <a:ext cx="7056785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4- جعل الشاعر لعبة كرة القدم معتركاً وصداماً , فما الفرق بين هذه اللعبة والمعركة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1331640" y="1340768"/>
            <a:ext cx="7498704" cy="936104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800" dirty="0" smtClean="0">
                <a:solidFill>
                  <a:schemeClr val="tx1"/>
                </a:solidFill>
              </a:rPr>
              <a:t>....................................................................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2627785" y="2996952"/>
            <a:ext cx="6408712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أحفظ القصيدة , ثم أنشدها إنشاداً جميلاً . </a:t>
            </a:r>
            <a:endParaRPr lang="ar-SA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412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936256" y="2708920"/>
            <a:ext cx="575945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etal">
              <a:extrusionClr>
                <a:srgbClr val="2032B8"/>
              </a:extrusionClr>
            </a:sp3d>
          </a:bodyPr>
          <a:lstStyle/>
          <a:p>
            <a:r>
              <a:rPr lang="ar-S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6A5DC"/>
                    </a:gs>
                    <a:gs pos="100000">
                      <a:srgbClr val="C8FBF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تم بحمد الله  تعالي </a:t>
            </a:r>
            <a:endParaRPr lang="ar-S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36A5DC"/>
                  </a:gs>
                  <a:gs pos="100000">
                    <a:srgbClr val="C8FBF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4" y="4581128"/>
            <a:ext cx="1458888" cy="1913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2739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71600" y="26064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/>
              <a:t>ملعب السلة يجاور ملعب كرة القدم .       </a:t>
            </a:r>
            <a:r>
              <a:rPr lang="ar-SA" sz="3600" b="1" dirty="0" smtClean="0">
                <a:solidFill>
                  <a:srgbClr val="00B050"/>
                </a:solidFill>
                <a:latin typeface="Adobe نسخ Medium"/>
                <a:cs typeface="Adobe نسخ Medium"/>
              </a:rPr>
              <a:t>√</a:t>
            </a:r>
            <a:r>
              <a:rPr lang="ar-SA" sz="36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   </a:t>
            </a:r>
            <a:r>
              <a:rPr lang="ar-SA" sz="44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latin typeface="Adobe نسخ Medium"/>
                <a:cs typeface="Adobe نسخ Medium"/>
              </a:rPr>
              <a:t>.............................................................................................................................................</a:t>
            </a:r>
            <a:endParaRPr lang="ar-SA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/>
              <a:t>ملعب كرة القدم يقع جنوب ملعب التنس </a:t>
            </a:r>
            <a:r>
              <a:rPr lang="ar-SA" sz="2800" dirty="0" smtClean="0"/>
              <a:t>.    </a:t>
            </a:r>
            <a:r>
              <a:rPr lang="ar-SA" sz="3600" b="1" dirty="0">
                <a:solidFill>
                  <a:srgbClr val="00B050"/>
                </a:solidFill>
                <a:latin typeface="Adobe نسخ Medium"/>
                <a:cs typeface="Adobe نسخ Medium"/>
              </a:rPr>
              <a:t>√</a:t>
            </a:r>
            <a:r>
              <a:rPr lang="ar-SA" sz="36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   </a:t>
            </a:r>
            <a:r>
              <a:rPr lang="ar-SA" sz="44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latin typeface="Adobe نسخ Medium"/>
                <a:cs typeface="Adobe نسخ Medium"/>
              </a:rPr>
              <a:t>.............................................................................................................................................</a:t>
            </a:r>
            <a:endParaRPr lang="ar-SA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/>
              <a:t>هناك ممر للبولينغ خلف حوض السباحة و ملعب التنس </a:t>
            </a:r>
            <a:r>
              <a:rPr lang="ar-SA" sz="2800" dirty="0" smtClean="0"/>
              <a:t>.    </a:t>
            </a:r>
            <a:r>
              <a:rPr lang="ar-SA" sz="3600" b="1" dirty="0">
                <a:solidFill>
                  <a:srgbClr val="00B050"/>
                </a:solidFill>
                <a:latin typeface="Adobe نسخ Medium"/>
                <a:cs typeface="Adobe نسخ Medium"/>
              </a:rPr>
              <a:t>√</a:t>
            </a:r>
            <a:r>
              <a:rPr lang="ar-SA" sz="36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 </a:t>
            </a:r>
            <a:r>
              <a:rPr lang="ar-SA" sz="44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3200" dirty="0" smtClean="0">
                <a:latin typeface="Adobe نسخ Medium"/>
                <a:cs typeface="Adobe نسخ Medium"/>
              </a:rPr>
              <a:t>.</a:t>
            </a:r>
            <a:r>
              <a:rPr lang="ar-SA" sz="2400" dirty="0" smtClean="0">
                <a:latin typeface="Adobe نسخ Medium"/>
                <a:cs typeface="Adobe نسخ Medium"/>
              </a:rPr>
              <a:t>............................................................................................................................................</a:t>
            </a:r>
            <a:endParaRPr lang="ar-SA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/>
              <a:t>ملعب كرة السلة بين المطعم و ملعب كرة القدم </a:t>
            </a:r>
            <a:r>
              <a:rPr lang="ar-SA" sz="2800" dirty="0" smtClean="0"/>
              <a:t>.  </a:t>
            </a:r>
            <a:r>
              <a:rPr lang="ar-SA" sz="3600" b="1" dirty="0" smtClean="0">
                <a:solidFill>
                  <a:srgbClr val="00B050"/>
                </a:solidFill>
                <a:latin typeface="Adobe نسخ Medium"/>
                <a:cs typeface="Adobe نسخ Medium"/>
              </a:rPr>
              <a:t>√</a:t>
            </a:r>
            <a:r>
              <a:rPr lang="ar-SA" sz="36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   </a:t>
            </a:r>
            <a:r>
              <a:rPr lang="ar-SA" sz="4400" b="1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latin typeface="Adobe نسخ Medium"/>
                <a:cs typeface="Adobe نسخ Medium"/>
              </a:rPr>
              <a:t>.............................................................................................................................................</a:t>
            </a:r>
            <a:endParaRPr lang="ar-SA" sz="4400" b="1" dirty="0" smtClean="0">
              <a:solidFill>
                <a:srgbClr val="FF0000"/>
              </a:solidFill>
              <a:latin typeface="Adobe نسخ Medium"/>
              <a:cs typeface="Adobe نسخ Medium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3419872" y="33265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1475656" y="2420888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2627784" y="357301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1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71600" y="98072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/>
              <a:t>نحب الرياضة لأنها تقوي أجسامنا , وعضلاتنا , وقد أوصانا بها الإسلام , فقال </a:t>
            </a:r>
            <a:r>
              <a:rPr lang="ar-SA" sz="2800" dirty="0" smtClean="0">
                <a:sym typeface="AGA Arabesque"/>
              </a:rPr>
              <a:t> </a:t>
            </a:r>
            <a:r>
              <a:rPr lang="ar-SA" sz="2800" dirty="0" smtClean="0">
                <a:solidFill>
                  <a:srgbClr val="FF0000"/>
                </a:solidFill>
                <a:sym typeface="AGA Arabesque"/>
              </a:rPr>
              <a:t>( المؤمن القوي خير و أحب إلي الله من المؤمن الضعيف و في كل خير ) </a:t>
            </a:r>
            <a:r>
              <a:rPr lang="ar-SA" sz="2800" dirty="0" smtClean="0">
                <a:sym typeface="AGA Arabesque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ym typeface="AGA Arabesque"/>
              </a:rPr>
              <a:t>و الرياضة كما نجدها في التمرينات الرياضية نجدها في الرمي و السباحة و ركوب الخيل و غيرها 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ym typeface="AGA Arabesque"/>
              </a:rPr>
              <a:t>قال عمر بن الخطاب  : </a:t>
            </a:r>
          </a:p>
          <a:p>
            <a:r>
              <a:rPr lang="ar-SA" sz="2800" dirty="0" smtClean="0">
                <a:solidFill>
                  <a:srgbClr val="FF0000"/>
                </a:solidFill>
                <a:sym typeface="AGA Arabesque"/>
              </a:rPr>
              <a:t>(( علموا أولادكم السباحة  و الرماية وركوب الخيل ))  </a:t>
            </a:r>
            <a:r>
              <a:rPr lang="ar-SA" sz="2800" dirty="0" smtClean="0">
                <a:solidFill>
                  <a:srgbClr val="FF0000"/>
                </a:solidFill>
              </a:rPr>
              <a:t> </a:t>
            </a:r>
            <a:endParaRPr lang="ar-SA" sz="4400" b="1" dirty="0" smtClean="0">
              <a:solidFill>
                <a:srgbClr val="FF0000"/>
              </a:solidFill>
              <a:latin typeface="Adobe نسخ Medium"/>
              <a:cs typeface="Adobe نسخ Medium"/>
            </a:endParaRPr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3419872" y="116632"/>
            <a:ext cx="5616624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5</a:t>
            </a:r>
            <a:r>
              <a:rPr lang="ar-SA" sz="3200" dirty="0" smtClean="0"/>
              <a:t>. </a:t>
            </a:r>
            <a:r>
              <a:rPr lang="ar-SA" sz="2400" b="1" dirty="0" smtClean="0"/>
              <a:t>أقرأ الفقرة التالية , ثم اجيب عن الأسئلة بعدها : </a:t>
            </a:r>
            <a:endParaRPr lang="ar-SA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65104"/>
            <a:ext cx="1800200" cy="222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91" y="4509120"/>
            <a:ext cx="2146297" cy="185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07" y="4581128"/>
            <a:ext cx="1912017" cy="178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0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7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2598</Words>
  <Application>Microsoft Office PowerPoint</Application>
  <PresentationFormat>عرض على الشاشة (3:4)‏</PresentationFormat>
  <Paragraphs>444</Paragraphs>
  <Slides>73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73</vt:i4>
      </vt:variant>
    </vt:vector>
  </HeadingPairs>
  <TitlesOfParts>
    <vt:vector size="74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TARK</cp:lastModifiedBy>
  <cp:revision>1397</cp:revision>
  <dcterms:created xsi:type="dcterms:W3CDTF">2014-09-23T15:14:45Z</dcterms:created>
  <dcterms:modified xsi:type="dcterms:W3CDTF">2014-12-09T14:50:33Z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E95D21C8-D0AB-452F-AF8E-D65DD84391D8</vt:lpwstr>
  </property>
  <property fmtid="{D5CDD505-2E9C-101B-9397-08002B2CF9AE}" pid="3" name="ArticulatePath">
    <vt:lpwstr>عرض تقديمي من Microsoft PowerPoint جديد</vt:lpwstr>
  </property>
</Properties>
</file>