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3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2" r:id="rId57"/>
    <p:sldId id="323" r:id="rId58"/>
    <p:sldId id="324" r:id="rId59"/>
    <p:sldId id="325" r:id="rId60"/>
    <p:sldId id="326" r:id="rId61"/>
    <p:sldId id="327" r:id="rId62"/>
    <p:sldId id="328" r:id="rId63"/>
    <p:sldId id="329" r:id="rId64"/>
    <p:sldId id="330" r:id="rId65"/>
    <p:sldId id="331" r:id="rId66"/>
    <p:sldId id="332" r:id="rId67"/>
    <p:sldId id="333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4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7" r:id="rId92"/>
  </p:sldIdLst>
  <p:sldSz cx="9144000" cy="6858000" type="screen4x3"/>
  <p:notesSz cx="6858000" cy="9144000"/>
  <p:custDataLst>
    <p:tags r:id="rId9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B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010" autoAdjust="0"/>
  </p:normalViewPr>
  <p:slideViewPr>
    <p:cSldViewPr>
      <p:cViewPr varScale="1">
        <p:scale>
          <a:sx n="57" d="100"/>
          <a:sy n="57" d="100"/>
        </p:scale>
        <p:origin x="-7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E0AC2B7-7B6A-4A86-92B4-446DEECCFEC1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AD5FF07-616E-443F-BED6-78EF017B57E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95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87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64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88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93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89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32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90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4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E43CD-7737-4771-8E2A-7FF6E6AAA527}" type="slidenum">
              <a:rPr lang="ar-SA" smtClean="0">
                <a:solidFill>
                  <a:prstClr val="black"/>
                </a:solidFill>
              </a:rPr>
              <a:pPr/>
              <a:t>91</a:t>
            </a:fld>
            <a:endParaRPr lang="ar-S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416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85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94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8004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3120533728"/>
      </p:ext>
    </p:extLst>
  </p:cSld>
  <p:clrMapOvr>
    <a:masterClrMapping/>
  </p:clrMapOvr>
  <p:transition spd="slow"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عنوان ومحتوى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شكل بيضاوي 9">
            <a:hlinkClick r:id="" action="ppaction://hlinkshowjump?jump=nextslide"/>
          </p:cNvPr>
          <p:cNvSpPr/>
          <p:nvPr userDrawn="1"/>
        </p:nvSpPr>
        <p:spPr>
          <a:xfrm>
            <a:off x="6865052" y="5517232"/>
            <a:ext cx="2278948" cy="1224136"/>
          </a:xfrm>
          <a:prstGeom prst="ellips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400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دخول</a:t>
            </a:r>
          </a:p>
        </p:txBody>
      </p:sp>
    </p:spTree>
    <p:extLst>
      <p:ext uri="{BB962C8B-B14F-4D97-AF65-F5344CB8AC3E}">
        <p14:creationId xmlns:p14="http://schemas.microsoft.com/office/powerpoint/2010/main" val="3407539909"/>
      </p:ext>
    </p:extLst>
  </p:cSld>
  <p:clrMapOvr>
    <a:masterClrMapping/>
  </p:clrMapOvr>
  <p:transition spd="slow"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721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30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04388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598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3064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055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599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849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9C514-CCE2-4646-A372-45B05731A03E}" type="datetimeFigureOut">
              <a:rPr lang="ar-SA" smtClean="0"/>
              <a:t>04/12/1438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75A08F-17D9-4CEA-BB0E-2D9AC5AD0E1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50384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m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39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41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3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audio" Target="../media/audio1.wav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5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7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48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49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3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m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8.tm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tm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5.tm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66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68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70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72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76.tm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m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tm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81.tm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tm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tm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tm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tmp"/><Relationship Id="rId2" Type="http://schemas.openxmlformats.org/officeDocument/2006/relationships/image" Target="../media/image8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mp"/><Relationship Id="rId2" Type="http://schemas.openxmlformats.org/officeDocument/2006/relationships/image" Target="../media/image9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tmp"/><Relationship Id="rId2" Type="http://schemas.openxmlformats.org/officeDocument/2006/relationships/image" Target="../media/image9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tmp"/><Relationship Id="rId2" Type="http://schemas.openxmlformats.org/officeDocument/2006/relationships/image" Target="../media/image9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6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tmp"/><Relationship Id="rId2" Type="http://schemas.openxmlformats.org/officeDocument/2006/relationships/image" Target="../media/image9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tmp"/><Relationship Id="rId2" Type="http://schemas.openxmlformats.org/officeDocument/2006/relationships/image" Target="../media/image99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1.tm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tmp"/><Relationship Id="rId2" Type="http://schemas.openxmlformats.org/officeDocument/2006/relationships/image" Target="../media/image10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05.tmp"/><Relationship Id="rId4" Type="http://schemas.openxmlformats.org/officeDocument/2006/relationships/image" Target="../media/image104.tmp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tmp"/><Relationship Id="rId2" Type="http://schemas.openxmlformats.org/officeDocument/2006/relationships/image" Target="../media/image10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08.tmp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tmp"/><Relationship Id="rId2" Type="http://schemas.openxmlformats.org/officeDocument/2006/relationships/image" Target="../media/image10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tmp"/><Relationship Id="rId2" Type="http://schemas.openxmlformats.org/officeDocument/2006/relationships/image" Target="../media/image11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3.tmp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tmp"/><Relationship Id="rId2" Type="http://schemas.openxmlformats.org/officeDocument/2006/relationships/image" Target="../media/image11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16.tmp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7.tmp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tmp"/><Relationship Id="rId2" Type="http://schemas.openxmlformats.org/officeDocument/2006/relationships/image" Target="../media/image11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tmp"/><Relationship Id="rId2" Type="http://schemas.openxmlformats.org/officeDocument/2006/relationships/image" Target="../media/image120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tmp"/><Relationship Id="rId2" Type="http://schemas.openxmlformats.org/officeDocument/2006/relationships/image" Target="../media/image12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10" Type="http://schemas.openxmlformats.org/officeDocument/2006/relationships/audio" Target="NULL"/><Relationship Id="rId4" Type="http://schemas.openxmlformats.org/officeDocument/2006/relationships/audio" Target="../media/audio2.wav"/><Relationship Id="rId9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tmp"/><Relationship Id="rId2" Type="http://schemas.openxmlformats.org/officeDocument/2006/relationships/image" Target="../media/image12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tmp"/><Relationship Id="rId2" Type="http://schemas.openxmlformats.org/officeDocument/2006/relationships/image" Target="../media/image12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8.tmp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tmp"/><Relationship Id="rId2" Type="http://schemas.openxmlformats.org/officeDocument/2006/relationships/image" Target="../media/image12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32.tmp"/><Relationship Id="rId4" Type="http://schemas.openxmlformats.org/officeDocument/2006/relationships/image" Target="../media/image131.tmp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tmp"/><Relationship Id="rId2" Type="http://schemas.openxmlformats.org/officeDocument/2006/relationships/image" Target="../media/image13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tmp"/><Relationship Id="rId2" Type="http://schemas.openxmlformats.org/officeDocument/2006/relationships/image" Target="../media/image13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tmp"/><Relationship Id="rId2" Type="http://schemas.openxmlformats.org/officeDocument/2006/relationships/image" Target="../media/image137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40.tmp"/><Relationship Id="rId4" Type="http://schemas.openxmlformats.org/officeDocument/2006/relationships/image" Target="../media/image139.tmp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tmp"/><Relationship Id="rId2" Type="http://schemas.openxmlformats.org/officeDocument/2006/relationships/image" Target="../media/image14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tmp"/><Relationship Id="rId2" Type="http://schemas.openxmlformats.org/officeDocument/2006/relationships/image" Target="../media/image14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tmp"/><Relationship Id="rId2" Type="http://schemas.openxmlformats.org/officeDocument/2006/relationships/image" Target="../media/image14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tmp"/><Relationship Id="rId2" Type="http://schemas.openxmlformats.org/officeDocument/2006/relationships/image" Target="../media/image14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tmp"/><Relationship Id="rId2" Type="http://schemas.openxmlformats.org/officeDocument/2006/relationships/image" Target="../media/image14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1.tmp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2.tmp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tmp"/><Relationship Id="rId2" Type="http://schemas.openxmlformats.org/officeDocument/2006/relationships/image" Target="../media/image15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5.tmp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57.tmp"/><Relationship Id="rId7" Type="http://schemas.openxmlformats.org/officeDocument/2006/relationships/image" Target="../media/image161.tmp"/><Relationship Id="rId2" Type="http://schemas.openxmlformats.org/officeDocument/2006/relationships/image" Target="../media/image15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tmp"/><Relationship Id="rId5" Type="http://schemas.openxmlformats.org/officeDocument/2006/relationships/image" Target="../media/image159.tmp"/><Relationship Id="rId4" Type="http://schemas.openxmlformats.org/officeDocument/2006/relationships/image" Target="../media/image158.tmp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tmp"/><Relationship Id="rId2" Type="http://schemas.openxmlformats.org/officeDocument/2006/relationships/image" Target="../media/image162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tmp"/><Relationship Id="rId2" Type="http://schemas.openxmlformats.org/officeDocument/2006/relationships/image" Target="../media/image164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66.tmp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tmp"/><Relationship Id="rId2" Type="http://schemas.openxmlformats.org/officeDocument/2006/relationships/image" Target="../media/image16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tmp"/><Relationship Id="rId2" Type="http://schemas.openxmlformats.org/officeDocument/2006/relationships/image" Target="../media/image16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audio" Target="NUL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tmp"/><Relationship Id="rId2" Type="http://schemas.openxmlformats.org/officeDocument/2006/relationships/image" Target="../media/image17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tmp"/><Relationship Id="rId2" Type="http://schemas.openxmlformats.org/officeDocument/2006/relationships/image" Target="../media/image173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tmp"/><Relationship Id="rId2" Type="http://schemas.openxmlformats.org/officeDocument/2006/relationships/image" Target="../media/image175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tmp"/><Relationship Id="rId2" Type="http://schemas.openxmlformats.org/officeDocument/2006/relationships/image" Target="../media/image17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tmp"/><Relationship Id="rId2" Type="http://schemas.openxmlformats.org/officeDocument/2006/relationships/image" Target="../media/image17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tmp"/><Relationship Id="rId2" Type="http://schemas.openxmlformats.org/officeDocument/2006/relationships/image" Target="../media/image18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6.tmp"/><Relationship Id="rId5" Type="http://schemas.microsoft.com/office/2007/relationships/hdphoto" Target="../media/hdphoto1.wdp"/><Relationship Id="rId4" Type="http://schemas.openxmlformats.org/officeDocument/2006/relationships/image" Target="../media/image18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audio" Target="../media/audio2.wav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0.tmp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2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0" y="3861048"/>
            <a:ext cx="3994595" cy="92333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5400" b="1" dirty="0">
                <a:solidFill>
                  <a:srgbClr val="FF0000"/>
                </a:solidFill>
                <a:latin typeface="Franklin Gothic Book"/>
              </a:rPr>
              <a:t>انكسار الضوء</a:t>
            </a:r>
            <a:endParaRPr lang="ar-EG" sz="5400" b="1" dirty="0">
              <a:solidFill>
                <a:srgbClr val="FF0000"/>
              </a:solidFill>
              <a:latin typeface="Franklin Gothic Book"/>
            </a:endParaRPr>
          </a:p>
        </p:txBody>
      </p:sp>
      <p:sp>
        <p:nvSpPr>
          <p:cNvPr id="21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232334" y="494386"/>
            <a:ext cx="4846907" cy="16004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الفصل </a:t>
            </a:r>
            <a:r>
              <a:rPr lang="ar-SA" sz="4400" b="1" kern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الحادي عشر</a:t>
            </a:r>
            <a:endParaRPr lang="en-US" sz="4400" b="1" kern="0" dirty="0" smtClean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Flow-Bold"/>
              <a:cs typeface="Arial"/>
            </a:endParaRPr>
          </a:p>
          <a:p>
            <a:pPr algn="ctr">
              <a:defRPr/>
            </a:pPr>
            <a:r>
              <a:rPr lang="ar-SA" altLang="ar-SA" sz="5400" b="1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الانكسار والعدسات</a:t>
            </a:r>
            <a:endParaRPr lang="ar-SA" altLang="ar-SA" sz="5400" b="1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22" name="مستطيل 1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11560" y="3030051"/>
            <a:ext cx="3058491" cy="830997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800" b="1" kern="0" dirty="0" smtClean="0">
                <a:ln w="11430"/>
                <a:solidFill>
                  <a:srgbClr val="002060"/>
                </a:solidFill>
                <a:latin typeface="GEFlow-Bold"/>
              </a:rPr>
              <a:t>الدرس الاول</a:t>
            </a:r>
            <a:endParaRPr lang="ar-SA" sz="4800" b="1" kern="0" dirty="0" smtClean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مربع نص 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مربع نص 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851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558" y="379412"/>
            <a:ext cx="1781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83" y="981075"/>
            <a:ext cx="73263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مستطيل مستدير الزوايا 12"/>
          <p:cNvSpPr/>
          <p:nvPr/>
        </p:nvSpPr>
        <p:spPr>
          <a:xfrm>
            <a:off x="4248150" y="3113521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02" y="3838294"/>
            <a:ext cx="7104220" cy="2425235"/>
          </a:xfrm>
          <a:prstGeom prst="rect">
            <a:avLst/>
          </a:prstGeom>
        </p:spPr>
      </p:pic>
      <p:grpSp>
        <p:nvGrpSpPr>
          <p:cNvPr id="14" name="مجموعة 13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15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6000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213225" y="2276475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122363"/>
            <a:ext cx="719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19883"/>
            <a:ext cx="2488723" cy="1136157"/>
          </a:xfrm>
          <a:prstGeom prst="rect">
            <a:avLst/>
          </a:prstGeom>
        </p:spPr>
      </p:pic>
      <p:grpSp>
        <p:nvGrpSpPr>
          <p:cNvPr id="17" name="مجموعة 1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93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356100" y="2276475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76672"/>
            <a:ext cx="659171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409706"/>
            <a:ext cx="5783817" cy="2035419"/>
          </a:xfrm>
          <a:prstGeom prst="rect">
            <a:avLst/>
          </a:prstGeom>
        </p:spPr>
      </p:pic>
      <p:grpSp>
        <p:nvGrpSpPr>
          <p:cNvPr id="17" name="مجموعة 1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3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367213" y="1844675"/>
            <a:ext cx="12969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1" y="332656"/>
            <a:ext cx="6842125" cy="1271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893" y="3448422"/>
            <a:ext cx="4412213" cy="908398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28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432300" y="2078038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821" y="404664"/>
            <a:ext cx="705167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86" y="3429000"/>
            <a:ext cx="6725228" cy="162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1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511675" y="2427288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6989763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430" y="4117071"/>
            <a:ext cx="2848840" cy="1184349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43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511675" y="2427288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6768752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54" y="3612378"/>
            <a:ext cx="5981042" cy="2048870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50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535488" y="2205038"/>
            <a:ext cx="1295400" cy="4333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1157"/>
            <a:ext cx="669674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589" y="3398036"/>
            <a:ext cx="5761900" cy="1471124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26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مستدير الزوايا 12"/>
          <p:cNvSpPr/>
          <p:nvPr/>
        </p:nvSpPr>
        <p:spPr>
          <a:xfrm>
            <a:off x="4572000" y="2060575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5227"/>
            <a:ext cx="7051675" cy="141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617" y="3086101"/>
            <a:ext cx="5158166" cy="2359024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4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272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مستطيل 19"/>
          <p:cNvSpPr/>
          <p:nvPr/>
        </p:nvSpPr>
        <p:spPr>
          <a:xfrm>
            <a:off x="204490" y="3034666"/>
            <a:ext cx="3994150" cy="13239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SA" sz="4000" b="1" dirty="0">
                <a:solidFill>
                  <a:srgbClr val="FF0000"/>
                </a:solidFill>
              </a:rPr>
              <a:t>العدسات المحدّبة والمقعرّة</a:t>
            </a:r>
            <a:endParaRPr lang="ar-EG" sz="4000" b="1" dirty="0">
              <a:solidFill>
                <a:srgbClr val="FF0000"/>
              </a:solidFill>
            </a:endParaRPr>
          </a:p>
        </p:txBody>
      </p:sp>
      <p:sp>
        <p:nvSpPr>
          <p:cNvPr id="22" name="مستطيل 11"/>
          <p:cNvSpPr>
            <a:spLocks noChangeArrowheads="1"/>
          </p:cNvSpPr>
          <p:nvPr/>
        </p:nvSpPr>
        <p:spPr bwMode="auto">
          <a:xfrm>
            <a:off x="685639" y="2060848"/>
            <a:ext cx="3058491" cy="707886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4000" b="1" kern="0" dirty="0">
                <a:ln w="11430"/>
                <a:solidFill>
                  <a:srgbClr val="002060"/>
                </a:solidFill>
                <a:latin typeface="GEFlow-Bold"/>
              </a:rPr>
              <a:t>الدرس </a:t>
            </a:r>
            <a:r>
              <a:rPr lang="ar-SA" sz="4000" b="1" kern="0" dirty="0">
                <a:ln w="11430"/>
                <a:solidFill>
                  <a:srgbClr val="002060"/>
                </a:solidFill>
                <a:latin typeface="GEFlow-Bold"/>
              </a:rPr>
              <a:t>الثاني</a:t>
            </a:r>
            <a:endParaRPr lang="ar-SA" sz="4000" b="1" kern="0" dirty="0">
              <a:ln w="11430"/>
              <a:solidFill>
                <a:srgbClr val="002060"/>
              </a:solidFill>
              <a:latin typeface="Franklin Gothic Book"/>
            </a:endParaRPr>
          </a:p>
        </p:txBody>
      </p:sp>
      <p:sp>
        <p:nvSpPr>
          <p:cNvPr id="6" name="مستطيل 11"/>
          <p:cNvSpPr>
            <a:spLocks noChangeArrowheads="1"/>
          </p:cNvSpPr>
          <p:nvPr/>
        </p:nvSpPr>
        <p:spPr bwMode="auto">
          <a:xfrm>
            <a:off x="285720" y="214290"/>
            <a:ext cx="4846907" cy="1600438"/>
          </a:xfrm>
          <a:prstGeom prst="rect">
            <a:avLst/>
          </a:prstGeom>
          <a:noFill/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4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الفصل </a:t>
            </a:r>
            <a:r>
              <a:rPr lang="ar-SA" sz="4400" b="1" kern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EFlow-Bold"/>
              </a:rPr>
              <a:t>الحادي عشر</a:t>
            </a:r>
            <a:endParaRPr lang="en-US" sz="4400" b="1" kern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EFlow-Bold"/>
              <a:cs typeface="Arial"/>
            </a:endParaRPr>
          </a:p>
          <a:p>
            <a:pPr algn="ctr">
              <a:defRPr/>
            </a:pPr>
            <a:r>
              <a:rPr lang="ar-SA" altLang="ar-SA" sz="5400" b="1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الانكسار والعدسات</a:t>
            </a:r>
            <a:endParaRPr lang="ar-SA" altLang="ar-SA" sz="5400" b="1" dirty="0">
              <a:solidFill>
                <a:srgbClr val="00B0F0"/>
              </a:solidFill>
              <a:latin typeface="Franklin Gothic Book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8204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835695" y="93298"/>
            <a:ext cx="2881216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6093757" y="173259"/>
            <a:ext cx="2510691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انكسار الضوء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21" y="1150652"/>
            <a:ext cx="8712968" cy="1414252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584158" y="1364962"/>
            <a:ext cx="8132754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akkal Majalla" pitchFamily="2" charset="-78"/>
                <a:cs typeface="Sakkal Majalla" pitchFamily="2" charset="-78"/>
              </a:rPr>
              <a:t>انحراف الأشعة الضوئية عند مرورها بالحد الفاصل بين وسطين مختلفين.</a:t>
            </a:r>
            <a:endParaRPr lang="ar-SA" sz="32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مربع نص 29"/>
              <p:cNvSpPr txBox="1"/>
              <p:nvPr/>
            </p:nvSpPr>
            <p:spPr>
              <a:xfrm>
                <a:off x="5580112" y="2802994"/>
                <a:ext cx="3371777" cy="553998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000" b="1" dirty="0" smtClean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زاوية السقوط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1</a:t>
                </a:r>
                <a:r>
                  <a:rPr lang="ar-SA" sz="3000" b="1" dirty="0" smtClean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3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Sakkal Majalla" pitchFamily="2" charset="-78"/>
                      </a:rPr>
                      <m:t>𝜽</m:t>
                    </m:r>
                  </m:oMath>
                </a14:m>
                <a:endParaRPr lang="ar-SA" sz="3000" b="1" dirty="0">
                  <a:solidFill>
                    <a:srgbClr val="FFFF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0" name="مربع نص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802994"/>
                <a:ext cx="3371777" cy="5539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مجموعة 37"/>
          <p:cNvGrpSpPr/>
          <p:nvPr/>
        </p:nvGrpSpPr>
        <p:grpSpPr>
          <a:xfrm>
            <a:off x="755576" y="3665904"/>
            <a:ext cx="8209871" cy="623414"/>
            <a:chOff x="6091124" y="820894"/>
            <a:chExt cx="3052876" cy="787896"/>
          </a:xfrm>
        </p:grpSpPr>
        <p:sp>
          <p:nvSpPr>
            <p:cNvPr id="39" name="مستطيل 38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40" name="مخطط انسيابي: معالجة متعاقبة 3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41" name="مربع نص 40"/>
          <p:cNvSpPr txBox="1"/>
          <p:nvPr/>
        </p:nvSpPr>
        <p:spPr>
          <a:xfrm>
            <a:off x="467544" y="3717032"/>
            <a:ext cx="830832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وهي الزاوية المحصورة بين العمود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المقام واتجاه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الشعاع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الساقط.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مربع نص 32"/>
              <p:cNvSpPr txBox="1"/>
              <p:nvPr/>
            </p:nvSpPr>
            <p:spPr>
              <a:xfrm>
                <a:off x="5580112" y="4473887"/>
                <a:ext cx="3371777" cy="553998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000" b="1" dirty="0" smtClean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زاوية الانكسار </a:t>
                </a:r>
                <a:r>
                  <a:rPr lang="en-US" sz="3000" b="1" dirty="0" smtClean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2</a:t>
                </a:r>
                <a:r>
                  <a:rPr lang="ar-SA" sz="3000" b="1" dirty="0" smtClean="0">
                    <a:solidFill>
                      <a:schemeClr val="bg1"/>
                    </a:solidFill>
                    <a:latin typeface="Sakkal Majalla" pitchFamily="2" charset="-78"/>
                    <a:cs typeface="Sakkal Majalla" pitchFamily="2" charset="-78"/>
                  </a:rPr>
                  <a:t> </a:t>
                </a:r>
                <a14:m>
                  <m:oMath xmlns:m="http://schemas.openxmlformats.org/officeDocument/2006/math">
                    <m:r>
                      <a:rPr lang="ar-SA" sz="3000" b="1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  <a:cs typeface="Sakkal Majalla" pitchFamily="2" charset="-78"/>
                      </a:rPr>
                      <m:t>𝜽</m:t>
                    </m:r>
                  </m:oMath>
                </a14:m>
                <a:endParaRPr lang="ar-SA" sz="3000" b="1" dirty="0">
                  <a:solidFill>
                    <a:srgbClr val="FFFF0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33" name="مربع نص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473887"/>
                <a:ext cx="3371777" cy="55399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مجموعة 33"/>
          <p:cNvGrpSpPr/>
          <p:nvPr/>
        </p:nvGrpSpPr>
        <p:grpSpPr>
          <a:xfrm>
            <a:off x="755576" y="5181850"/>
            <a:ext cx="8209871" cy="623414"/>
            <a:chOff x="6091124" y="820894"/>
            <a:chExt cx="3052876" cy="787896"/>
          </a:xfrm>
        </p:grpSpPr>
        <p:sp>
          <p:nvSpPr>
            <p:cNvPr id="35" name="مستطيل 34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white"/>
                </a:solidFill>
              </a:endParaRPr>
            </a:p>
          </p:txBody>
        </p:sp>
        <p:sp>
          <p:nvSpPr>
            <p:cNvPr id="36" name="مخطط انسيابي: معالجة متعاقبة 3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b="1">
                <a:solidFill>
                  <a:prstClr val="black"/>
                </a:solidFill>
              </a:endParaRPr>
            </a:p>
          </p:txBody>
        </p:sp>
      </p:grpSp>
      <p:sp>
        <p:nvSpPr>
          <p:cNvPr id="37" name="مربع نص 36"/>
          <p:cNvSpPr txBox="1"/>
          <p:nvPr/>
        </p:nvSpPr>
        <p:spPr>
          <a:xfrm>
            <a:off x="467544" y="5232978"/>
            <a:ext cx="830832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وهي الزاوية المحصورة بين العمود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المقام واتجاه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الشعاع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المنكسر.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مربع نص 2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مربع نص 2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7957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41" grpId="0"/>
      <p:bldP spid="33" grpId="0" animBg="1"/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835695" y="93298"/>
            <a:ext cx="2881216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6093757" y="173259"/>
            <a:ext cx="2510691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أنواع العدسات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21" y="1558141"/>
            <a:ext cx="8712968" cy="1087671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584158" y="1593573"/>
            <a:ext cx="81327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قطعة من مادة شفافة، مثل الزجاج أو البلاستيك، تستخدم في تجميع الضوء أو تفريقه وتكوين الصور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7161312" y="908720"/>
            <a:ext cx="182005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العدسة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3221742" y="3356992"/>
            <a:ext cx="5742746" cy="1087671"/>
            <a:chOff x="6091124" y="820894"/>
            <a:chExt cx="3052876" cy="787896"/>
          </a:xfrm>
        </p:grpSpPr>
        <p:sp>
          <p:nvSpPr>
            <p:cNvPr id="26" name="مستطيل 25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7" name="مخطط انسيابي: معالجة متعاقبة 26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8" name="مربع نص 27"/>
          <p:cNvSpPr txBox="1"/>
          <p:nvPr/>
        </p:nvSpPr>
        <p:spPr>
          <a:xfrm>
            <a:off x="2843808" y="3392424"/>
            <a:ext cx="587310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تكون أكثر سمكا عند الوسط  مما عند الأطراف. وتسمى العدسة المجمِّعة.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7161313" y="2736801"/>
            <a:ext cx="1820048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المحدبة: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31" name="مجموعة 30"/>
          <p:cNvGrpSpPr/>
          <p:nvPr/>
        </p:nvGrpSpPr>
        <p:grpSpPr>
          <a:xfrm>
            <a:off x="3203848" y="5070082"/>
            <a:ext cx="5742746" cy="1087671"/>
            <a:chOff x="6091124" y="820894"/>
            <a:chExt cx="3052876" cy="787896"/>
          </a:xfrm>
        </p:grpSpPr>
        <p:sp>
          <p:nvSpPr>
            <p:cNvPr id="32" name="مستطيل 31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42" name="مخطط انسيابي: معالجة متعاقبة 41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43" name="مربع نص 42"/>
          <p:cNvSpPr txBox="1"/>
          <p:nvPr/>
        </p:nvSpPr>
        <p:spPr>
          <a:xfrm>
            <a:off x="7143419" y="4459178"/>
            <a:ext cx="1820048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المقعرة: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3203848" y="5149641"/>
            <a:ext cx="551306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تكون أدق وأرق عند الوسط مما عند الطرفين. وتسمى العدسة المفرِّقة.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4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8" y="3263189"/>
            <a:ext cx="2969930" cy="1218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" y="4663405"/>
            <a:ext cx="2993954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" name="مجموعة 32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5549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0" grpId="0" animBg="1"/>
      <p:bldP spid="28" grpId="0"/>
      <p:bldP spid="29" grpId="0" animBg="1"/>
      <p:bldP spid="43" grpId="0" animBg="1"/>
      <p:bldP spid="4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5835695" y="93298"/>
            <a:ext cx="2881216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6093757" y="173259"/>
            <a:ext cx="2510691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معادلتا العدسة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1052736"/>
            <a:ext cx="8132754" cy="135731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مجموعة 33"/>
          <p:cNvGrpSpPr/>
          <p:nvPr/>
        </p:nvGrpSpPr>
        <p:grpSpPr>
          <a:xfrm>
            <a:off x="251521" y="2773377"/>
            <a:ext cx="8712968" cy="1087671"/>
            <a:chOff x="6091124" y="820894"/>
            <a:chExt cx="3052876" cy="787896"/>
          </a:xfrm>
        </p:grpSpPr>
        <p:sp>
          <p:nvSpPr>
            <p:cNvPr id="35" name="مستطيل 34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6" name="مخطط انسيابي: معالجة متعاقبة 3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7" name="مربع نص 36"/>
          <p:cNvSpPr txBox="1"/>
          <p:nvPr/>
        </p:nvSpPr>
        <p:spPr>
          <a:xfrm>
            <a:off x="584158" y="2808809"/>
            <a:ext cx="81327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وتستخدم معادلة التكبير في العدسات الكروية الرقيقة كالتي استخدمت في المرايا الكروية.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4158" y="4304497"/>
            <a:ext cx="8132754" cy="142875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pic>
      <p:grpSp>
        <p:nvGrpSpPr>
          <p:cNvPr id="17" name="مجموعة 16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9437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2712005" y="93298"/>
            <a:ext cx="6004906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043228" y="173259"/>
            <a:ext cx="5561221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العدسات المحدّبة والصور الحقيقية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21" y="980728"/>
            <a:ext cx="8712968" cy="1087671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584158" y="1016160"/>
            <a:ext cx="81327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defRPr/>
            </a:pP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أشعة الشمس تصل إلى الأرض بصورة متوازية تقريبا. وتتجمع الأشعة بعد انكسارها بوساطة العدسة عند البؤرة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F )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 ) للعدسة.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586814" y="2675828"/>
            <a:ext cx="2323400" cy="553998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مخطّط الأشعة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3" name="Picture 10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51521" y="2191955"/>
            <a:ext cx="4955629" cy="142184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34" name="مستطيل 33"/>
          <p:cNvSpPr>
            <a:spLocks noChangeArrowheads="1"/>
          </p:cNvSpPr>
          <p:nvPr/>
        </p:nvSpPr>
        <p:spPr bwMode="auto">
          <a:xfrm>
            <a:off x="5290054" y="3573016"/>
            <a:ext cx="3674435" cy="193899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وفقا لمخطط الأشعة، ستحتاج إلى استخدام شعاعين فقط لتحديد موقع صورة نقطة على جسم</a:t>
            </a:r>
            <a:endParaRPr lang="ar-SA" altLang="en-US" sz="3000" b="1" dirty="0" smtClean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789040"/>
            <a:ext cx="4930275" cy="2088232"/>
          </a:xfrm>
          <a:prstGeom prst="rect">
            <a:avLst/>
          </a:prstGeom>
          <a:solidFill>
            <a:schemeClr val="accent2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</p:pic>
      <p:grpSp>
        <p:nvGrpSpPr>
          <p:cNvPr id="19" name="مجموعة 18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2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879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9" grpId="0" animBg="1"/>
      <p:bldP spid="3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3345108" y="93298"/>
            <a:ext cx="5371803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3705633" y="173259"/>
            <a:ext cx="4898815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حالات تكون الصورة في العدسات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7" name="مستطيل 5"/>
          <p:cNvGrpSpPr>
            <a:grpSpLocks/>
          </p:cNvGrpSpPr>
          <p:nvPr/>
        </p:nvGrpSpPr>
        <p:grpSpPr bwMode="auto">
          <a:xfrm>
            <a:off x="755576" y="3616498"/>
            <a:ext cx="8172995" cy="1036638"/>
            <a:chOff x="1536" y="2435"/>
            <a:chExt cx="3802" cy="653"/>
          </a:xfrm>
        </p:grpSpPr>
        <p:pic>
          <p:nvPicPr>
            <p:cNvPr id="18" name="مستطيل 5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2435"/>
              <a:ext cx="3802" cy="622"/>
            </a:xfrm>
            <a:prstGeom prst="rect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pic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548" y="2448"/>
              <a:ext cx="3782" cy="640"/>
            </a:xfrm>
            <a:prstGeom prst="rect">
              <a:avLst/>
            </a:prstGeom>
            <a:ln w="19050">
              <a:solidFill>
                <a:srgbClr val="FF0000"/>
              </a:solidFill>
              <a:prstDash val="dash"/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ar-SA" altLang="en-US" sz="3000" b="1" dirty="0">
                  <a:solidFill>
                    <a:schemeClr val="tx2"/>
                  </a:solidFill>
                  <a:latin typeface="Sakkal Majalla" pitchFamily="2" charset="-78"/>
                  <a:cs typeface="Sakkal Majalla" pitchFamily="2" charset="-78"/>
                </a:rPr>
                <a:t>اذا كان الجسم على بعد مساو لضعف البعد البؤري </a:t>
              </a:r>
              <a:r>
                <a:rPr lang="en-US" altLang="en-US" sz="3000" b="1" dirty="0">
                  <a:solidFill>
                    <a:schemeClr val="tx2"/>
                  </a:solidFill>
                  <a:latin typeface="Sakkal Majalla" pitchFamily="2" charset="-78"/>
                  <a:cs typeface="Sakkal Majalla" pitchFamily="2" charset="-78"/>
                </a:rPr>
                <a:t>2</a:t>
              </a:r>
              <a:r>
                <a:rPr lang="en-US" altLang="en-US" sz="3000" b="1" i="1" dirty="0">
                  <a:solidFill>
                    <a:schemeClr val="tx2"/>
                  </a:solidFill>
                  <a:latin typeface="Sakkal Majalla" pitchFamily="2" charset="-78"/>
                  <a:cs typeface="Sakkal Majalla" pitchFamily="2" charset="-78"/>
                </a:rPr>
                <a:t>F</a:t>
              </a:r>
              <a:r>
                <a:rPr lang="ar-SA" altLang="en-US" sz="3000" b="1" dirty="0">
                  <a:solidFill>
                    <a:schemeClr val="tx2"/>
                  </a:solidFill>
                  <a:latin typeface="Sakkal Majalla" pitchFamily="2" charset="-78"/>
                  <a:cs typeface="Sakkal Majalla" pitchFamily="2" charset="-78"/>
                </a:rPr>
                <a:t>:</a:t>
              </a:r>
              <a:r>
                <a:rPr lang="ar-SA" altLang="en-US" sz="3000" b="1" dirty="0">
                  <a:latin typeface="Sakkal Majalla" pitchFamily="2" charset="-78"/>
                  <a:cs typeface="Sakkal Majalla" pitchFamily="2" charset="-78"/>
                </a:rPr>
                <a:t> تكون الصورة حقيقية مقلوبة مساوية للجسم</a:t>
              </a:r>
            </a:p>
          </p:txBody>
        </p:sp>
      </p:grpSp>
      <p:sp>
        <p:nvSpPr>
          <p:cNvPr id="20" name="مستطيل 19"/>
          <p:cNvSpPr>
            <a:spLocks noChangeArrowheads="1"/>
          </p:cNvSpPr>
          <p:nvPr/>
        </p:nvSpPr>
        <p:spPr bwMode="auto">
          <a:xfrm>
            <a:off x="781372" y="1001718"/>
            <a:ext cx="8154901" cy="1015663"/>
          </a:xfrm>
          <a:prstGeom prst="rect">
            <a:avLst/>
          </a:prstGeom>
          <a:ln w="19050">
            <a:solidFill>
              <a:srgbClr val="FF0000"/>
            </a:solidFill>
            <a:prstDash val="dash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ar-SA" altLang="en-US" sz="3000" b="1" dirty="0" smtClean="0">
                <a:solidFill>
                  <a:schemeClr val="folHlink"/>
                </a:solidFill>
                <a:latin typeface="Sakkal Majalla" pitchFamily="2" charset="-78"/>
                <a:cs typeface="Sakkal Majalla" pitchFamily="2" charset="-78"/>
              </a:rPr>
              <a:t>اذا كان الجسم على بعد اكبر من ضعفي البعد</a:t>
            </a: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 البؤري </a:t>
            </a:r>
            <a:r>
              <a:rPr lang="en-US" altLang="en-US" sz="3000" b="1" dirty="0" smtClean="0">
                <a:latin typeface="Sakkal Majalla" pitchFamily="2" charset="-78"/>
                <a:cs typeface="Sakkal Majalla" pitchFamily="2" charset="-78"/>
              </a:rPr>
              <a:t>2</a:t>
            </a:r>
            <a:r>
              <a:rPr lang="en-US" altLang="en-US" sz="3000" b="1" i="1" dirty="0" smtClean="0">
                <a:latin typeface="Sakkal Majalla" pitchFamily="2" charset="-78"/>
                <a:cs typeface="Sakkal Majalla" pitchFamily="2" charset="-78"/>
              </a:rPr>
              <a:t>F</a:t>
            </a: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 : تكون الصورة حقيقية مقلوبة مصغرة </a:t>
            </a:r>
          </a:p>
        </p:txBody>
      </p:sp>
      <p:pic>
        <p:nvPicPr>
          <p:cNvPr id="22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32856"/>
            <a:ext cx="6264695" cy="1338421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3303"/>
            <a:ext cx="6264695" cy="140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8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1" name="مستطيل 5"/>
          <p:cNvSpPr>
            <a:spLocks noChangeArrowheads="1"/>
          </p:cNvSpPr>
          <p:nvPr/>
        </p:nvSpPr>
        <p:spPr bwMode="auto">
          <a:xfrm>
            <a:off x="683568" y="692696"/>
            <a:ext cx="8151906" cy="553998"/>
          </a:xfrm>
          <a:prstGeom prst="rect">
            <a:avLst/>
          </a:prstGeom>
          <a:ln>
            <a:solidFill>
              <a:srgbClr val="FF0000"/>
            </a:solidFill>
            <a:prstDash val="dash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إذا كان الجسم بين </a:t>
            </a:r>
            <a:r>
              <a:rPr lang="en-US" altLang="en-US" sz="3000" b="1" dirty="0" smtClean="0">
                <a:latin typeface="Sakkal Majalla" pitchFamily="2" charset="-78"/>
                <a:cs typeface="Sakkal Majalla" pitchFamily="2" charset="-78"/>
              </a:rPr>
              <a:t>F</a:t>
            </a: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 و  2</a:t>
            </a:r>
            <a:r>
              <a:rPr lang="en-US" altLang="en-US" sz="3000" b="1" dirty="0" smtClean="0">
                <a:latin typeface="Sakkal Majalla" pitchFamily="2" charset="-78"/>
                <a:cs typeface="Sakkal Majalla" pitchFamily="2" charset="-78"/>
              </a:rPr>
              <a:t>F</a:t>
            </a: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 : فإن الصورة ستكون حقيقية مقلوبة مكبرة</a:t>
            </a:r>
          </a:p>
        </p:txBody>
      </p:sp>
      <p:pic>
        <p:nvPicPr>
          <p:cNvPr id="2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771" y="1390710"/>
            <a:ext cx="6489613" cy="203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مجموعة 24"/>
          <p:cNvGrpSpPr/>
          <p:nvPr/>
        </p:nvGrpSpPr>
        <p:grpSpPr>
          <a:xfrm>
            <a:off x="1763688" y="3376825"/>
            <a:ext cx="6004906" cy="764704"/>
            <a:chOff x="2339752" y="0"/>
            <a:chExt cx="4536504" cy="764704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7" name="مستطيل مستدير الزوايا 26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8" name="مربع نص 27"/>
          <p:cNvSpPr txBox="1"/>
          <p:nvPr/>
        </p:nvSpPr>
        <p:spPr>
          <a:xfrm>
            <a:off x="2094911" y="3446130"/>
            <a:ext cx="5561221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العدسات المحدّبة والصور الوهمية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ستطيل 5"/>
          <p:cNvSpPr>
            <a:spLocks noChangeArrowheads="1"/>
          </p:cNvSpPr>
          <p:nvPr/>
        </p:nvSpPr>
        <p:spPr bwMode="auto">
          <a:xfrm>
            <a:off x="735507" y="4429561"/>
            <a:ext cx="8099967" cy="1015663"/>
          </a:xfrm>
          <a:prstGeom prst="rect">
            <a:avLst/>
          </a:prstGeom>
          <a:ln>
            <a:solidFill>
              <a:srgbClr val="FF0000"/>
            </a:solidFill>
            <a:prstDash val="dash"/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إذا كان الجسم على بعد أقل من </a:t>
            </a:r>
            <a:r>
              <a:rPr lang="en-US" altLang="en-US" sz="3000" b="1" dirty="0" smtClean="0">
                <a:latin typeface="Sakkal Majalla" pitchFamily="2" charset="-78"/>
                <a:cs typeface="Sakkal Majalla" pitchFamily="2" charset="-78"/>
              </a:rPr>
              <a:t>F</a:t>
            </a: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 : فإن الصورة ستكون وهمية، ومعتدلة ومكبرة</a:t>
            </a:r>
          </a:p>
        </p:txBody>
      </p:sp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2567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6657961" y="112154"/>
            <a:ext cx="2309431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العدسة المقعرة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5"/>
          <p:cNvSpPr>
            <a:spLocks noChangeArrowheads="1"/>
          </p:cNvSpPr>
          <p:nvPr/>
        </p:nvSpPr>
        <p:spPr bwMode="auto">
          <a:xfrm>
            <a:off x="323529" y="757153"/>
            <a:ext cx="8643864" cy="101566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ar-SA" altLang="en-US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إذا كان الجسم على أي بعد من عدسة مقعرة </a:t>
            </a:r>
            <a:r>
              <a:rPr lang="ar-SA" altLang="en-US" sz="3000" b="1" dirty="0" smtClean="0">
                <a:solidFill>
                  <a:schemeClr val="hlink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 فإن الصورة ستكون وهمية معتدلة مصغرة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5"/>
          <a:stretch>
            <a:fillRect/>
          </a:stretch>
        </p:blipFill>
        <p:spPr bwMode="auto">
          <a:xfrm>
            <a:off x="1063261" y="1844824"/>
            <a:ext cx="7397171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مجموعة 17"/>
          <p:cNvGrpSpPr/>
          <p:nvPr/>
        </p:nvGrpSpPr>
        <p:grpSpPr>
          <a:xfrm>
            <a:off x="4581456" y="3429000"/>
            <a:ext cx="4311024" cy="764704"/>
            <a:chOff x="2339752" y="0"/>
            <a:chExt cx="4536504" cy="764704"/>
          </a:xfrm>
        </p:grpSpPr>
        <p:sp>
          <p:nvSpPr>
            <p:cNvPr id="19" name="مستطيل مستدير الزوايا 18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0" name="مستطيل مستدير الزوايا 19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2" name="مربع نص 21"/>
          <p:cNvSpPr txBox="1"/>
          <p:nvPr/>
        </p:nvSpPr>
        <p:spPr>
          <a:xfrm>
            <a:off x="4581456" y="3498305"/>
            <a:ext cx="4198562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عيوب العدسات الكروية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6657960" y="4293096"/>
            <a:ext cx="2309431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الزوغان الكروي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ستطيل 5"/>
          <p:cNvSpPr>
            <a:spLocks noChangeArrowheads="1"/>
          </p:cNvSpPr>
          <p:nvPr/>
        </p:nvSpPr>
        <p:spPr bwMode="auto">
          <a:xfrm>
            <a:off x="323528" y="4938095"/>
            <a:ext cx="8643864" cy="101566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ar-SA" altLang="en-US" sz="3000" b="1">
                <a:latin typeface="Sakkal Majalla" pitchFamily="2" charset="-78"/>
                <a:cs typeface="Sakkal Majalla" pitchFamily="2" charset="-78"/>
              </a:rPr>
              <a:t>عدم قدرة العدسة الكروية على تجميع الأشعة المتوازية جميعها في نقطة واحدة</a:t>
            </a:r>
            <a:endParaRPr lang="ar-SA" alt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88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2" grpId="0"/>
      <p:bldP spid="23" grpId="0" animBg="1"/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3" name="مربع نص 22"/>
          <p:cNvSpPr txBox="1"/>
          <p:nvPr/>
        </p:nvSpPr>
        <p:spPr>
          <a:xfrm>
            <a:off x="6657960" y="116632"/>
            <a:ext cx="2309431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الزوغان اللوني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ستطيل 5"/>
          <p:cNvSpPr>
            <a:spLocks noChangeArrowheads="1"/>
          </p:cNvSpPr>
          <p:nvPr/>
        </p:nvSpPr>
        <p:spPr bwMode="auto">
          <a:xfrm>
            <a:off x="3345108" y="761631"/>
            <a:ext cx="5622284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ar-SA" altLang="en-US" sz="3000" b="1" dirty="0">
                <a:latin typeface="Sakkal Majalla" pitchFamily="2" charset="-78"/>
                <a:cs typeface="Sakkal Majalla" pitchFamily="2" charset="-78"/>
              </a:rPr>
              <a:t>ويظهر الجسم من خلال العدسة محاطا بالألوان.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5835696" y="1916832"/>
            <a:ext cx="313445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العدسات </a:t>
            </a:r>
            <a:r>
              <a:rPr lang="ar-SA" sz="3000" b="1" dirty="0" err="1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اللالونية</a:t>
            </a:r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4" name="مستطيل 5"/>
          <p:cNvSpPr>
            <a:spLocks noChangeArrowheads="1"/>
          </p:cNvSpPr>
          <p:nvPr/>
        </p:nvSpPr>
        <p:spPr bwMode="auto">
          <a:xfrm>
            <a:off x="827584" y="2604222"/>
            <a:ext cx="8142564" cy="1015663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ar-SA" altLang="en-US" sz="3000" b="1" dirty="0" smtClean="0">
                <a:latin typeface="Sakkal Majalla" pitchFamily="2" charset="-78"/>
                <a:cs typeface="Sakkal Majalla" pitchFamily="2" charset="-78"/>
              </a:rPr>
              <a:t>وهي نظام مكون من عدستين أو أكثر، كعدسة محدبة مع عدسة مقعرة لهما معاملا انكسار مختلفين.</a:t>
            </a:r>
            <a:endParaRPr lang="ar-SA" altLang="en-US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60" y="908720"/>
            <a:ext cx="3165596" cy="163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مستطيل 5"/>
          <p:cNvSpPr>
            <a:spLocks noChangeArrowheads="1"/>
          </p:cNvSpPr>
          <p:nvPr/>
        </p:nvSpPr>
        <p:spPr bwMode="auto">
          <a:xfrm>
            <a:off x="1835696" y="3756350"/>
            <a:ext cx="7128792" cy="553998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r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ar-SA" altLang="en-US" sz="3000" b="1" dirty="0">
                <a:latin typeface="Sakkal Majalla" pitchFamily="2" charset="-78"/>
                <a:cs typeface="Sakkal Majalla" pitchFamily="2" charset="-78"/>
              </a:rPr>
              <a:t>وتعمل العدسات </a:t>
            </a:r>
            <a:r>
              <a:rPr lang="ar-SA" altLang="en-US" sz="3000" b="1" dirty="0" err="1">
                <a:latin typeface="Sakkal Majalla" pitchFamily="2" charset="-78"/>
                <a:cs typeface="Sakkal Majalla" pitchFamily="2" charset="-78"/>
              </a:rPr>
              <a:t>اللالونية</a:t>
            </a:r>
            <a:r>
              <a:rPr lang="ar-SA" altLang="en-US" sz="3000" b="1" dirty="0">
                <a:latin typeface="Sakkal Majalla" pitchFamily="2" charset="-78"/>
                <a:cs typeface="Sakkal Majalla" pitchFamily="2" charset="-78"/>
              </a:rPr>
              <a:t> على تقليل عيب الزوغان اللوني</a:t>
            </a:r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38" y="4437385"/>
            <a:ext cx="4898866" cy="158390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18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 animBg="1"/>
      <p:bldP spid="21" grpId="0" animBg="1"/>
      <p:bldP spid="24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456853"/>
            <a:ext cx="1914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052735"/>
            <a:ext cx="7243762" cy="1568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مستطيل مستدير الزوايا 15"/>
          <p:cNvSpPr/>
          <p:nvPr/>
        </p:nvSpPr>
        <p:spPr>
          <a:xfrm>
            <a:off x="4768850" y="2736850"/>
            <a:ext cx="12969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907" y="3501008"/>
            <a:ext cx="6420873" cy="2770208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72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814888" y="3005138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6689924" cy="232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5859902" cy="1937356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909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079261" y="3553212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657" y="404663"/>
            <a:ext cx="5356848" cy="150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048"/>
            <a:ext cx="3236912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293096"/>
            <a:ext cx="4459598" cy="1951073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338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355976" y="93298"/>
            <a:ext cx="4648967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803207" y="173259"/>
            <a:ext cx="408927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قانون </a:t>
            </a:r>
            <a:r>
              <a:rPr lang="ar-SA" sz="3500" b="1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سنل</a:t>
            </a:r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 في الانكسار 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251521" y="1052736"/>
            <a:ext cx="8712968" cy="2350356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584158" y="1267046"/>
                <a:ext cx="8132754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3000" b="1" dirty="0" smtClean="0">
                    <a:solidFill>
                      <a:srgbClr val="FF0000"/>
                    </a:solidFill>
                    <a:latin typeface="Sakkal Majalla" pitchFamily="2" charset="-78"/>
                    <a:cs typeface="Sakkal Majalla" pitchFamily="2" charset="-78"/>
                  </a:rPr>
                  <a:t>n1sin</a:t>
                </a:r>
                <a14:m>
                  <m:oMath xmlns:m="http://schemas.openxmlformats.org/officeDocument/2006/math"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𝒔𝒊𝒏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𝜽</m:t>
                    </m:r>
                    <m:r>
                      <a:rPr lang="en-US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endParaRPr lang="ar-SA" sz="3000" b="1" dirty="0">
                  <a:solidFill>
                    <a:srgbClr val="FF0000"/>
                  </a:solidFill>
                  <a:latin typeface="Sakkal Majalla" pitchFamily="2" charset="-78"/>
                  <a:cs typeface="Sakkal Majalla" pitchFamily="2" charset="-78"/>
                </a:endParaRPr>
              </a:p>
              <a:p>
                <a:r>
                  <a:rPr lang="ar-SA" sz="3000" b="1" dirty="0">
                    <a:latin typeface="Sakkal Majalla" pitchFamily="2" charset="-78"/>
                    <a:cs typeface="Sakkal Majalla" pitchFamily="2" charset="-78"/>
                  </a:rPr>
                  <a:t>حاصل ضرب معامل انكسار الوسط الأول في جيب زاوية السقوط يساوي حاصل ضرب معامل انكسار الوسط الثاني في جيب زاوية الانكسار.</a:t>
                </a:r>
                <a:endParaRPr lang="ar-SA" sz="3000" b="1" dirty="0">
                  <a:solidFill>
                    <a:srgbClr val="7030A0"/>
                  </a:solidFill>
                  <a:latin typeface="Sakkal Majalla" pitchFamily="2" charset="-78"/>
                  <a:cs typeface="Sakkal Majalla" pitchFamily="2" charset="-78"/>
                </a:endParaRP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158" y="1267046"/>
                <a:ext cx="8132754" cy="1938992"/>
              </a:xfrm>
              <a:prstGeom prst="rect">
                <a:avLst/>
              </a:prstGeom>
              <a:blipFill rotWithShape="1">
                <a:blip r:embed="rId6"/>
                <a:stretch>
                  <a:fillRect t="-2830" r="-1724" b="-8805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مجموعة 24"/>
          <p:cNvGrpSpPr/>
          <p:nvPr/>
        </p:nvGrpSpPr>
        <p:grpSpPr>
          <a:xfrm>
            <a:off x="5181796" y="3600400"/>
            <a:ext cx="3782692" cy="764704"/>
            <a:chOff x="2339752" y="0"/>
            <a:chExt cx="4536504" cy="764704"/>
          </a:xfrm>
        </p:grpSpPr>
        <p:sp>
          <p:nvSpPr>
            <p:cNvPr id="26" name="مستطيل مستدير الزوايا 25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7" name="مستطيل مستدير الزوايا 26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8" name="مربع نص 27"/>
          <p:cNvSpPr txBox="1"/>
          <p:nvPr/>
        </p:nvSpPr>
        <p:spPr>
          <a:xfrm>
            <a:off x="5361924" y="3680361"/>
            <a:ext cx="3490101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تطبيق قانون </a:t>
            </a:r>
            <a:r>
              <a:rPr lang="ar-SA" sz="3500" b="1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سنل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755576" y="4509120"/>
            <a:ext cx="7782370" cy="147732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عندما ينتقل الضوء ينتقل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من مادة ذات معامل انكسار قليل إلى مادة معامل انكسارها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أكبر (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( n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1 &lt; n 2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فإن حزمة الضوء تنحرف مقتربة من العمود المقام على السطح الفاصل. 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2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1279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8" grpId="0"/>
      <p:bldP spid="29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716463" y="2262188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32656"/>
            <a:ext cx="6624736" cy="164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477" y="3212976"/>
            <a:ext cx="5760638" cy="2520280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92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508500" y="2439988"/>
            <a:ext cx="12969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008" y="385758"/>
            <a:ext cx="6398480" cy="189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08" y="4083932"/>
            <a:ext cx="4497759" cy="1152552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80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ستطيل مستدير الزوايا 15"/>
          <p:cNvSpPr/>
          <p:nvPr/>
        </p:nvSpPr>
        <p:spPr>
          <a:xfrm>
            <a:off x="4470400" y="2679700"/>
            <a:ext cx="1296988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29" y="404664"/>
            <a:ext cx="4924168" cy="169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9" y="915987"/>
            <a:ext cx="323850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751" y="4149080"/>
            <a:ext cx="6974286" cy="1649324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67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114785" y="294446"/>
            <a:ext cx="4163577" cy="769441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rgbClr val="C2AD8D">
                <a:shade val="25000"/>
                <a:satMod val="150000"/>
              </a:srgbClr>
            </a:contourClr>
          </a:sp3d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ar-SA" sz="4400" b="1" kern="0" dirty="0">
                <a:solidFill>
                  <a:srgbClr val="FF0000"/>
                </a:solidFill>
                <a:latin typeface="Franklin Gothic Book"/>
              </a:rPr>
              <a:t>الفصل  الحادي عشر </a:t>
            </a:r>
          </a:p>
        </p:txBody>
      </p:sp>
      <p:sp>
        <p:nvSpPr>
          <p:cNvPr id="7" name="موجة مزدوجة 6"/>
          <p:cNvSpPr/>
          <p:nvPr/>
        </p:nvSpPr>
        <p:spPr>
          <a:xfrm>
            <a:off x="-451234" y="1355781"/>
            <a:ext cx="5040560" cy="776965"/>
          </a:xfrm>
          <a:prstGeom prst="doubleWave">
            <a:avLst/>
          </a:prstGeom>
          <a:noFill/>
          <a:ln w="9525" cap="flat" cmpd="sng" algn="ctr">
            <a:noFill/>
            <a:prstDash val="solid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rtlCol="1" anchor="ctr"/>
          <a:lstStyle/>
          <a:p>
            <a:pPr algn="ctr">
              <a:defRPr/>
            </a:pPr>
            <a:r>
              <a:rPr lang="ar-SA" altLang="ar-SA" sz="5400" b="1" kern="0" dirty="0">
                <a:solidFill>
                  <a:prstClr val="black"/>
                </a:solidFill>
                <a:latin typeface="Franklin Gothic Book"/>
                <a:cs typeface="Times New Roman" pitchFamily="18" charset="0"/>
              </a:rPr>
              <a:t>الانكسار والعدسات</a:t>
            </a:r>
            <a:endParaRPr lang="ar-SA" altLang="ar-SA" sz="5400" b="1" kern="0" dirty="0">
              <a:solidFill>
                <a:srgbClr val="00B0F0"/>
              </a:solidFill>
              <a:latin typeface="Franklin Gothic Book"/>
            </a:endParaRPr>
          </a:p>
        </p:txBody>
      </p:sp>
      <p:sp>
        <p:nvSpPr>
          <p:cNvPr id="8" name="مستطيل 10"/>
          <p:cNvSpPr>
            <a:spLocks noChangeArrowheads="1"/>
          </p:cNvSpPr>
          <p:nvPr/>
        </p:nvSpPr>
        <p:spPr bwMode="auto">
          <a:xfrm>
            <a:off x="114785" y="2780928"/>
            <a:ext cx="3809143" cy="1108075"/>
          </a:xfrm>
          <a:prstGeom prst="rect">
            <a:avLst/>
          </a:prstGeom>
          <a:gradFill rotWithShape="1">
            <a:gsLst>
              <a:gs pos="0">
                <a:srgbClr val="F96A1B">
                  <a:shade val="51000"/>
                  <a:satMod val="130000"/>
                </a:srgbClr>
              </a:gs>
              <a:gs pos="80000">
                <a:srgbClr val="F96A1B">
                  <a:shade val="93000"/>
                  <a:satMod val="130000"/>
                </a:srgbClr>
              </a:gs>
              <a:gs pos="100000">
                <a:srgbClr val="F96A1B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F96A1B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SA" sz="6600" b="1" kern="0" dirty="0">
                <a:solidFill>
                  <a:srgbClr val="FFFF00"/>
                </a:solidFill>
                <a:latin typeface="GEFlow-Bold"/>
              </a:rPr>
              <a:t>الدرس الثالث </a:t>
            </a:r>
            <a:endParaRPr lang="ar-SA" sz="6600" kern="0" dirty="0">
              <a:solidFill>
                <a:srgbClr val="FFFF00"/>
              </a:solidFill>
              <a:latin typeface="Franklin Gothic Book"/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0" y="4708525"/>
            <a:ext cx="4067944" cy="825500"/>
          </a:xfrm>
          <a:prstGeom prst="roundRect">
            <a:avLst>
              <a:gd name="adj" fmla="val 0"/>
            </a:avLst>
          </a:prstGeom>
          <a:noFill/>
          <a:ln w="25400" cap="flat" cmpd="sng" algn="ctr">
            <a:noFill/>
            <a:prstDash val="solid"/>
          </a:ln>
          <a:effectLst/>
        </p:spPr>
        <p:txBody>
          <a:bodyPr rtlCol="1" anchor="ctr"/>
          <a:lstStyle/>
          <a:p>
            <a:pPr algn="ctr">
              <a:defRPr/>
            </a:pPr>
            <a:r>
              <a:rPr lang="ar-SA" sz="4800" b="1" kern="0" dirty="0">
                <a:solidFill>
                  <a:srgbClr val="FF0000"/>
                </a:solidFill>
                <a:latin typeface="Franklin Gothic Book"/>
              </a:rPr>
              <a:t>تطبيقات العدسات</a:t>
            </a:r>
            <a:endParaRPr lang="ar-EG" sz="4800" b="1" kern="0" dirty="0">
              <a:solidFill>
                <a:srgbClr val="FF0000"/>
              </a:solidFill>
              <a:latin typeface="Franklin Gothic Book"/>
            </a:endParaRPr>
          </a:p>
        </p:txBody>
      </p:sp>
      <p:grpSp>
        <p:nvGrpSpPr>
          <p:cNvPr id="10" name="مجموعة 9"/>
          <p:cNvGrpSpPr/>
          <p:nvPr/>
        </p:nvGrpSpPr>
        <p:grpSpPr>
          <a:xfrm>
            <a:off x="-36512" y="6116554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747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515175" y="93298"/>
            <a:ext cx="4201736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932041" y="173259"/>
            <a:ext cx="3672408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العدسات في العينين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0" name="مربع نص 29"/>
          <p:cNvSpPr txBox="1"/>
          <p:nvPr/>
        </p:nvSpPr>
        <p:spPr>
          <a:xfrm>
            <a:off x="7076942" y="2105251"/>
            <a:ext cx="182005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تكوين الصور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755576" y="980728"/>
            <a:ext cx="813690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ينتقل الضوء المنبعث أو المنعكس عن الجسم إلى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داخل العين خلال القرنية.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755576" y="3429000"/>
            <a:ext cx="8136904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العدسة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هي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المسؤولة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عن التجميع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الدقيق الذي يسمح لك برؤية الأجسام البعيدة والقريبة بوضوح تام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762417" y="2780928"/>
            <a:ext cx="8136904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يتجمع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الضوء الداخل إلى العين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أساسا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بوساطة القرنية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6" name="مستطيل 35"/>
          <p:cNvSpPr/>
          <p:nvPr/>
        </p:nvSpPr>
        <p:spPr>
          <a:xfrm>
            <a:off x="755576" y="4543960"/>
            <a:ext cx="8136904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عندما ترتخي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العضلات تتركز صورة الجسم البعيد على الشبكية. وعندما تنقبض العضلات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يقل البعد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البؤري للعدسة، مما يسمح لصور الأجسام القريبة بأن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تتجمع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على الشبكية.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9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186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7079271" y="188640"/>
            <a:ext cx="182005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قصر النظر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991834" y="908720"/>
            <a:ext cx="7907487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عيب بصري حيث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يكون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البعد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البؤري للعين أقل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من البعد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البؤري للعين السليمة، مما لا يمكِّنها من تجميع الضوء على الشبكية،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فتتكون الصور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أمام الشبكية. 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059037" y="2514962"/>
            <a:ext cx="182005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قصر النظر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1043608" y="3277433"/>
            <a:ext cx="7835479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وتستخدم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عدسات مقعرة لتصحيح ذلك بتفريق الضوء </a:t>
            </a:r>
            <a:r>
              <a:rPr lang="en-US" sz="3000" b="1" dirty="0" smtClean="0">
                <a:latin typeface="Sakkal Majalla" pitchFamily="2" charset="-78"/>
                <a:cs typeface="Sakkal Majalla" pitchFamily="2" charset="-78"/>
              </a:rPr>
              <a:t>،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لذا يؤدي ذلك إلى زيادة بعد الصور عن العدسة، وتكوين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الصور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على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الشبكية.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758" y="4582774"/>
            <a:ext cx="3371850" cy="122366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24" y="4582774"/>
            <a:ext cx="3429000" cy="1223669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295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7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7072430" y="188640"/>
            <a:ext cx="182005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طول النظر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27584" y="764704"/>
            <a:ext cx="805600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عيب بصري حيث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يكون</a:t>
            </a:r>
            <a:r>
              <a:rPr lang="ar-EG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البعد البؤري للعين </a:t>
            </a:r>
            <a:r>
              <a:rPr lang="ar-EG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اكبر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sz="30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من البعد البؤري للعين السليمة، مما لا يمكِّنها من تجميع الضوء على الشبكية، فتتكون الصور </a:t>
            </a:r>
            <a:r>
              <a:rPr lang="ar-EG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خلف </a:t>
            </a:r>
            <a:r>
              <a:rPr lang="ar-SA" sz="3000" b="1" dirty="0" smtClean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الشبكية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43" y="2348880"/>
            <a:ext cx="3771113" cy="120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مربع نص 21"/>
          <p:cNvSpPr txBox="1"/>
          <p:nvPr/>
        </p:nvSpPr>
        <p:spPr>
          <a:xfrm>
            <a:off x="6657961" y="3307050"/>
            <a:ext cx="2254369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علاج طول النظر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827584" y="3861048"/>
            <a:ext cx="808339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وتستخدم عدسات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محدبة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 لتصحيح ذلك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العيب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إذ تكوِّن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صورا</a:t>
            </a:r>
            <a:endParaRPr lang="ar-EG" sz="3000" b="1" dirty="0">
              <a:latin typeface="Sakkal Majalla" pitchFamily="2" charset="-78"/>
              <a:cs typeface="Sakkal Majalla" pitchFamily="2" charset="-78"/>
            </a:endParaRPr>
          </a:p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وهمية أبعد عن العين من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أجسامها ومن ثم تتكون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على الشبكية.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709" y="5013176"/>
            <a:ext cx="3469252" cy="1029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مجموعة 15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5" grpId="0" animBg="1"/>
      <p:bldP spid="22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4256015" y="393553"/>
            <a:ext cx="4608512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التلسكوب (المنظار الفلكي) الكاسر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491880" y="1579710"/>
            <a:ext cx="5374288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يستخدم المنظار الفلكي الكاسر العدسات لتقريب الأجسام البعيدة وتكبير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صورها.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7452320" y="3356992"/>
            <a:ext cx="1467563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المنظار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611560" y="3910990"/>
            <a:ext cx="8308323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يكوّن المنظار مثل المنظار الفلكي الكاسر صورًا مكبرة للأجسام البعيدة.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590" y="4653136"/>
            <a:ext cx="5543722" cy="130940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260" y="400723"/>
            <a:ext cx="1475656" cy="3373639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3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285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7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30" name="مربع نص 29"/>
          <p:cNvSpPr txBox="1"/>
          <p:nvPr/>
        </p:nvSpPr>
        <p:spPr>
          <a:xfrm>
            <a:off x="6756281" y="44624"/>
            <a:ext cx="2206566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آلات التصوير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682477" y="598622"/>
            <a:ext cx="8282011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عندما يحمل الشخص آلة التصوير لالتقاط صورة فإنه يضغط زر </a:t>
            </a:r>
            <a:r>
              <a:rPr lang="ar-EG" sz="3000" b="1" dirty="0" err="1">
                <a:latin typeface="Sakkal Majalla" pitchFamily="2" charset="-78"/>
                <a:cs typeface="Sakkal Majalla" pitchFamily="2" charset="-78"/>
              </a:rPr>
              <a:t>الغالق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، الذي يرفع المرآة لفترة وجيزة، وبدل أن يتجه الضوء إلى المنشور فإنه ينتقل في خط مستقيم ليكون صورة على الفيلم.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6084168" y="3379058"/>
            <a:ext cx="2926646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المجهر (الميكروسكوب)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2560857" y="4077072"/>
            <a:ext cx="6423525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للمجهر عدستان محدبتان مثل المنظار الفلكي، إحداهما شيئية والأخر </a:t>
            </a:r>
            <a:r>
              <a:rPr lang="ar-EG" sz="3000" b="1" dirty="0" smtClean="0">
                <a:latin typeface="Sakkal Majalla" pitchFamily="2" charset="-78"/>
                <a:cs typeface="Sakkal Majalla" pitchFamily="2" charset="-78"/>
              </a:rPr>
              <a:t>ى عينية . ويستخدم </a:t>
            </a:r>
            <a:r>
              <a:rPr lang="ar-EG" sz="3000" b="1" dirty="0">
                <a:latin typeface="Sakkal Majalla" pitchFamily="2" charset="-78"/>
                <a:cs typeface="Sakkal Majalla" pitchFamily="2" charset="-78"/>
              </a:rPr>
              <a:t>المجهر في مشاهدة الأجسام الصغيرة</a:t>
            </a:r>
            <a:endParaRPr lang="ar-EG" sz="3000" b="1" dirty="0">
              <a:solidFill>
                <a:srgbClr val="00CC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09" y="2161575"/>
            <a:ext cx="4679890" cy="149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42441"/>
            <a:ext cx="2088232" cy="238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مجموعة 16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1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2524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6" grpId="0" animBg="1"/>
      <p:bldP spid="15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87" y="404664"/>
            <a:ext cx="249416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7031038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مستطيل مستدير الزوايا 13"/>
          <p:cNvSpPr/>
          <p:nvPr/>
        </p:nvSpPr>
        <p:spPr>
          <a:xfrm>
            <a:off x="4824413" y="2276475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742" y="3252788"/>
            <a:ext cx="6902608" cy="2192337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6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48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sp>
        <p:nvSpPr>
          <p:cNvPr id="29" name="مستطيل 28"/>
          <p:cNvSpPr>
            <a:spLocks noChangeArrowheads="1"/>
          </p:cNvSpPr>
          <p:nvPr/>
        </p:nvSpPr>
        <p:spPr bwMode="auto">
          <a:xfrm>
            <a:off x="1239610" y="548680"/>
            <a:ext cx="7782370" cy="1477328"/>
          </a:xfrm>
          <a:prstGeom prst="rect">
            <a:avLst/>
          </a:prstGeom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عندما ينتقل الضوء ينتقل من مادة ذات معامل انكسار كبير إلى مادة معامل انكسارها أقل ( </a:t>
            </a:r>
            <a:r>
              <a:rPr lang="en-US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( n 2 &lt; n 1 </a:t>
            </a:r>
            <a:r>
              <a:rPr lang="ar-SA" sz="3000" b="1" dirty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فإن حزمة الضوء تنحرف مبتعدة من العمود المقام على السطح الفاصل. </a:t>
            </a:r>
          </a:p>
        </p:txBody>
      </p:sp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/>
          <a:stretch>
            <a:fillRect/>
          </a:stretch>
        </p:blipFill>
        <p:spPr bwMode="auto">
          <a:xfrm>
            <a:off x="251520" y="2276872"/>
            <a:ext cx="444542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26859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126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03702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821238" y="2422525"/>
            <a:ext cx="1296987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4664"/>
            <a:ext cx="707824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31" y="3573016"/>
            <a:ext cx="6450778" cy="2088232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1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356100" y="1893888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368648"/>
            <a:ext cx="6697599" cy="1260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1942827" y="3293915"/>
            <a:ext cx="6121946" cy="2837456"/>
            <a:chOff x="5801892" y="3111824"/>
            <a:chExt cx="3019846" cy="127848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892" y="3111824"/>
              <a:ext cx="3019846" cy="695422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1892" y="3809206"/>
              <a:ext cx="3019846" cy="581106"/>
            </a:xfrm>
            <a:prstGeom prst="rect">
              <a:avLst/>
            </a:prstGeom>
          </p:spPr>
        </p:pic>
      </p:grpSp>
      <p:grpSp>
        <p:nvGrpSpPr>
          <p:cNvPr id="13" name="مجموعة 12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9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572000" y="1412776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736" y="404664"/>
            <a:ext cx="699244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293" y="2348880"/>
            <a:ext cx="5910814" cy="3550390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588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500563" y="3036888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58" y="364014"/>
            <a:ext cx="7259638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005064"/>
            <a:ext cx="5431664" cy="2270471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312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4500563" y="3036888"/>
            <a:ext cx="1295400" cy="43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dirty="0">
                <a:solidFill>
                  <a:prstClr val="white"/>
                </a:solidFill>
              </a:rPr>
              <a:t>الإجابــــــــة 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92" y="423689"/>
            <a:ext cx="6996112" cy="235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285" y="3989616"/>
            <a:ext cx="5674265" cy="2342922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-52616" y="-27384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12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3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145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204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81" y="404664"/>
            <a:ext cx="7134643" cy="177528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39" y="2582855"/>
            <a:ext cx="7071709" cy="2189384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19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863" y="788072"/>
            <a:ext cx="6914267" cy="292896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902" y="4126794"/>
            <a:ext cx="7330902" cy="1606462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827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8080"/>
            <a:ext cx="7263382" cy="12105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559" y="1809164"/>
            <a:ext cx="6714504" cy="4387084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724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59" y="445822"/>
            <a:ext cx="7224111" cy="126295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40" y="1916832"/>
            <a:ext cx="6526637" cy="1419692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569134"/>
            <a:ext cx="7277789" cy="2471063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437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07" y="456150"/>
            <a:ext cx="6228184" cy="314319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81" y="3938203"/>
            <a:ext cx="7003610" cy="1074973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67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355976" y="93298"/>
            <a:ext cx="4648967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803207" y="173259"/>
            <a:ext cx="408927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النموذج الموجي في الانكسار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23529" y="1196752"/>
            <a:ext cx="8712968" cy="1296144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656166" y="1340768"/>
            <a:ext cx="81327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سرعة الضوء في أي وسط </a:t>
            </a:r>
            <a:r>
              <a:rPr lang="en-US" sz="30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V</a:t>
            </a:r>
            <a:endParaRPr lang="ar-SA" sz="3000" b="1" dirty="0" smtClean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الطول الموجي للضوء في أي وسط أقصر من الطول الموجي له في الفراغ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.</a:t>
            </a:r>
            <a:endParaRPr lang="ar-SA" sz="3000" b="1" dirty="0">
              <a:solidFill>
                <a:srgbClr val="7030A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2" name="مستطيل 21"/>
          <p:cNvSpPr>
            <a:spLocks noChangeArrowheads="1"/>
          </p:cNvSpPr>
          <p:nvPr/>
        </p:nvSpPr>
        <p:spPr bwMode="auto">
          <a:xfrm>
            <a:off x="1904100" y="350934"/>
            <a:ext cx="171406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square">
            <a:spAutoFit/>
          </a:bodyPr>
          <a:lstStyle/>
          <a:p>
            <a:pPr lvl="0" algn="l"/>
            <a:r>
              <a:rPr lang="el-GR" sz="4800" b="1" dirty="0">
                <a:solidFill>
                  <a:srgbClr val="FF0000"/>
                </a:solidFill>
                <a:latin typeface="Arial"/>
                <a:cs typeface="Amoriah" pitchFamily="2" charset="-78"/>
              </a:rPr>
              <a:t>λ</a:t>
            </a:r>
            <a:r>
              <a:rPr lang="en-US" sz="4800" b="1" dirty="0" smtClean="0">
                <a:solidFill>
                  <a:srgbClr val="FF0000"/>
                </a:solidFill>
                <a:latin typeface="Arial"/>
                <a:cs typeface="Amoriah" pitchFamily="2" charset="-78"/>
              </a:rPr>
              <a:t>=v/f</a:t>
            </a:r>
            <a:endParaRPr lang="ar-SA" sz="4800" b="1" dirty="0">
              <a:solidFill>
                <a:srgbClr val="FF0000"/>
              </a:solidFill>
              <a:cs typeface="Amoriah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323528" y="2564904"/>
            <a:ext cx="8712968" cy="1296144"/>
            <a:chOff x="6091124" y="820894"/>
            <a:chExt cx="3052876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0" name="مخطط انسيابي: معالجة متعاقبة 2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656165" y="2708920"/>
            <a:ext cx="81327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معادلة تربط زاويتي السقوط والانكسار بالطول الموجي للضوء في كل وسط.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26" y="3996630"/>
            <a:ext cx="3588370" cy="656506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97151"/>
            <a:ext cx="6048672" cy="1245139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" y="4797152"/>
            <a:ext cx="2685664" cy="1245138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مجموعة 2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مربع نص 2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مربع نص 2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128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988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9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22" grpId="0" build="p" animBg="1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281" y="332656"/>
            <a:ext cx="6516216" cy="373219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07247"/>
            <a:ext cx="7812865" cy="194421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276" y="5517232"/>
            <a:ext cx="2858337" cy="977852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83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9" y="441200"/>
            <a:ext cx="7125735" cy="124866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908789"/>
            <a:ext cx="4316470" cy="100643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99" y="3229036"/>
            <a:ext cx="7088385" cy="132294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6682338" cy="1440880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35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05" y="901669"/>
            <a:ext cx="7840331" cy="87114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35696" y="2180183"/>
            <a:ext cx="6876256" cy="4343400"/>
            <a:chOff x="6094211" y="1989138"/>
            <a:chExt cx="3049789" cy="2219634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211" y="1989138"/>
              <a:ext cx="3038899" cy="419158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4211" y="2408296"/>
              <a:ext cx="3049789" cy="1800476"/>
            </a:xfrm>
            <a:prstGeom prst="rect">
              <a:avLst/>
            </a:prstGeom>
          </p:spPr>
        </p:pic>
      </p:grpSp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99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21334"/>
            <a:ext cx="6228184" cy="486667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213829"/>
            <a:ext cx="5369559" cy="1281157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8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79650"/>
            <a:ext cx="7101933" cy="121131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923" y="1795749"/>
            <a:ext cx="5593714" cy="1266868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61" y="3062617"/>
            <a:ext cx="6168181" cy="3534735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610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02" y="623161"/>
            <a:ext cx="5868144" cy="19762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259427" y="2898273"/>
            <a:ext cx="6806654" cy="3470330"/>
            <a:chOff x="5044804" y="2862208"/>
            <a:chExt cx="4101602" cy="1559212"/>
          </a:xfrm>
        </p:grpSpPr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804" y="2862208"/>
              <a:ext cx="4067743" cy="781159"/>
            </a:xfrm>
            <a:prstGeom prst="rect">
              <a:avLst/>
            </a:prstGeom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4804" y="3649787"/>
              <a:ext cx="4101602" cy="771633"/>
            </a:xfrm>
            <a:prstGeom prst="rect">
              <a:avLst/>
            </a:prstGeom>
          </p:spPr>
        </p:pic>
      </p:grpSp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11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409" y="544065"/>
            <a:ext cx="5531062" cy="5679049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286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55449"/>
            <a:ext cx="6632180" cy="235637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211" y="3252788"/>
            <a:ext cx="6591730" cy="2624484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150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4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64" y="476672"/>
            <a:ext cx="6957437" cy="190637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569" y="2599066"/>
            <a:ext cx="6660232" cy="3319933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976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543416"/>
            <a:ext cx="6570079" cy="231705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690" y="3084066"/>
            <a:ext cx="6064150" cy="3106941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1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25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2" y="359178"/>
            <a:ext cx="6664295" cy="1413638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مربع نص 25"/>
          <p:cNvSpPr txBox="1"/>
          <p:nvPr/>
        </p:nvSpPr>
        <p:spPr>
          <a:xfrm>
            <a:off x="6372200" y="1988840"/>
            <a:ext cx="252028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معامل الانكسار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27" name="مستطيل 26"/>
          <p:cNvSpPr>
            <a:spLocks noChangeArrowheads="1"/>
          </p:cNvSpPr>
          <p:nvPr/>
        </p:nvSpPr>
        <p:spPr bwMode="auto">
          <a:xfrm>
            <a:off x="2699792" y="2762807"/>
            <a:ext cx="6192688" cy="1015663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باستخدام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خاصية التعدي للمساواة،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فإن المعادلتين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السابقتين تؤديان </a:t>
            </a:r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إلى المعادلة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التالية: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800773"/>
            <a:ext cx="2520280" cy="98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49" y="4064793"/>
            <a:ext cx="8380331" cy="1668463"/>
          </a:xfrm>
          <a:prstGeom prst="rect">
            <a:avLst/>
          </a:prstGeom>
          <a:noFill/>
          <a:ln w="9525">
            <a:solidFill>
              <a:srgbClr val="00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مجموعة 14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1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338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10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build="p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03" y="424807"/>
            <a:ext cx="5790406" cy="58851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94" y="4544749"/>
            <a:ext cx="2274831" cy="1480787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811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95736" y="534234"/>
            <a:ext cx="6732240" cy="3899527"/>
            <a:chOff x="5021186" y="897625"/>
            <a:chExt cx="4122814" cy="239110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8626" y="897625"/>
              <a:ext cx="4115374" cy="762106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1186" y="1659731"/>
              <a:ext cx="4093665" cy="1629002"/>
            </a:xfrm>
            <a:prstGeom prst="rect">
              <a:avLst/>
            </a:prstGeom>
          </p:spPr>
        </p:pic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10360"/>
            <a:ext cx="2257303" cy="1418305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4080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13" y="516996"/>
            <a:ext cx="7664594" cy="146078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270" y="1890120"/>
            <a:ext cx="3921040" cy="82430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373" y="2979303"/>
            <a:ext cx="8041663" cy="144674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527" y="4981264"/>
            <a:ext cx="2003003" cy="824767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4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63" y="877636"/>
            <a:ext cx="7698337" cy="341545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844106"/>
            <a:ext cx="2368912" cy="1049859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720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606" y="352718"/>
            <a:ext cx="6259959" cy="598769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09120"/>
            <a:ext cx="3111784" cy="1317157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151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309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81" y="610861"/>
            <a:ext cx="7077891" cy="250096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08" y="2472409"/>
            <a:ext cx="2040176" cy="996904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044" y="3469312"/>
            <a:ext cx="6483131" cy="183484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365294"/>
            <a:ext cx="3121002" cy="1040333"/>
          </a:xfrm>
          <a:prstGeom prst="rect">
            <a:avLst/>
          </a:prstGeom>
        </p:spPr>
      </p:pic>
      <p:grpSp>
        <p:nvGrpSpPr>
          <p:cNvPr id="10" name="مجموعة 9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مربع نص 11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13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18" y="548680"/>
            <a:ext cx="7014206" cy="304056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616" y="4693919"/>
            <a:ext cx="2602450" cy="958799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192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364" y="392405"/>
            <a:ext cx="6876256" cy="449967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573" y="4892076"/>
            <a:ext cx="5138911" cy="1649526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681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76" y="412758"/>
            <a:ext cx="5679642" cy="404770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453" y="4448893"/>
            <a:ext cx="5201541" cy="2148494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79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782380"/>
            <a:ext cx="7309445" cy="319891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653136"/>
            <a:ext cx="2582885" cy="1016667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2025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4" name="مجموعة 3"/>
          <p:cNvGrpSpPr/>
          <p:nvPr/>
        </p:nvGrpSpPr>
        <p:grpSpPr>
          <a:xfrm>
            <a:off x="4355976" y="93298"/>
            <a:ext cx="4648967" cy="764704"/>
            <a:chOff x="2339752" y="0"/>
            <a:chExt cx="4536504" cy="764704"/>
          </a:xfrm>
        </p:grpSpPr>
        <p:sp>
          <p:nvSpPr>
            <p:cNvPr id="2" name="مستطيل مستدير الزوايا 1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" name="مستطيل مستدير الزوايا 2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5" name="مربع نص 4"/>
          <p:cNvSpPr txBox="1"/>
          <p:nvPr/>
        </p:nvSpPr>
        <p:spPr>
          <a:xfrm>
            <a:off x="4803207" y="173259"/>
            <a:ext cx="4089274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الانعكاس الكلي الداخلي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23529" y="2780928"/>
            <a:ext cx="8712968" cy="1296144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656166" y="2924944"/>
            <a:ext cx="813275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زاوية تتكون عند زاوية سقوط معينة حيث ينكسر الشعاع على امتداد الحد الفاصل بين الوسطين ،وتكون زاوية الانكسار ° </a:t>
            </a:r>
            <a:r>
              <a:rPr lang="en-US" sz="3000" b="1" dirty="0">
                <a:latin typeface="Sakkal Majalla" pitchFamily="2" charset="-78"/>
                <a:cs typeface="Sakkal Majalla" pitchFamily="2" charset="-78"/>
              </a:rPr>
              <a:t>90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323528" y="4255928"/>
            <a:ext cx="8712968" cy="1621344"/>
            <a:chOff x="6091124" y="820894"/>
            <a:chExt cx="3052876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0" name="مخطط انسيابي: معالجة متعاقبة 2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656165" y="4363368"/>
            <a:ext cx="8132754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الانعكاس الكلي الداخلي: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يحدث عندما ينتقل الضوء من وسط معامل انكساره كبير إلى وسط معامل انكساره أقل ويسقط الضوء على الحد الفاصل بزاوية أكبر من الزاوية الحرجة</a:t>
            </a:r>
          </a:p>
        </p:txBody>
      </p:sp>
      <p:sp>
        <p:nvSpPr>
          <p:cNvPr id="25" name="مجسم مشطوف الحواف 24"/>
          <p:cNvSpPr/>
          <p:nvPr/>
        </p:nvSpPr>
        <p:spPr>
          <a:xfrm>
            <a:off x="6084168" y="1330882"/>
            <a:ext cx="2516360" cy="735323"/>
          </a:xfrm>
          <a:prstGeom prst="bevel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الزاوية الحرجة </a:t>
            </a:r>
            <a:r>
              <a:rPr lang="en-US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ᶿc</a:t>
            </a:r>
            <a:endParaRPr lang="ar-SA" sz="3000" b="1" dirty="0">
              <a:solidFill>
                <a:schemeClr val="bg1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00" y="561213"/>
            <a:ext cx="3227141" cy="205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مجموعة 20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مربع نص 26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8" name="مربع نص 27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367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31" grpId="0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81" y="420149"/>
            <a:ext cx="6999684" cy="38474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765" y="4461881"/>
            <a:ext cx="6167122" cy="1907548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44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584" y="392054"/>
            <a:ext cx="7063705" cy="5845258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132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90838"/>
            <a:ext cx="4067944" cy="2876324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68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55776" y="475831"/>
            <a:ext cx="6178211" cy="6018659"/>
            <a:chOff x="5076773" y="36512"/>
            <a:chExt cx="4096322" cy="7282578"/>
          </a:xfrm>
        </p:grpSpPr>
        <p:pic>
          <p:nvPicPr>
            <p:cNvPr id="2" name="Picture 1" descr="Screen Clippi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73" y="36512"/>
              <a:ext cx="4096322" cy="2238687"/>
            </a:xfrm>
            <a:prstGeom prst="rect">
              <a:avLst/>
            </a:prstGeom>
          </p:spPr>
        </p:pic>
        <p:pic>
          <p:nvPicPr>
            <p:cNvPr id="3" name="Picture 2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73" y="2193925"/>
              <a:ext cx="4067227" cy="5125165"/>
            </a:xfrm>
            <a:prstGeom prst="rect">
              <a:avLst/>
            </a:prstGeom>
          </p:spPr>
        </p:pic>
      </p:grpSp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77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751" y="617422"/>
            <a:ext cx="6884450" cy="5614445"/>
          </a:xfrm>
          <a:prstGeom prst="rect">
            <a:avLst/>
          </a:prstGeom>
        </p:spPr>
      </p:pic>
      <p:grpSp>
        <p:nvGrpSpPr>
          <p:cNvPr id="7" name="مجموعة 6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152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08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32656"/>
            <a:ext cx="6902800" cy="129630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201" y="1010897"/>
            <a:ext cx="2774378" cy="90108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13" y="1911977"/>
            <a:ext cx="6450315" cy="1744141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147396"/>
            <a:ext cx="3642430" cy="910607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331" y="3925845"/>
            <a:ext cx="6762097" cy="1800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068" y="5547057"/>
            <a:ext cx="2176644" cy="973089"/>
          </a:xfrm>
          <a:prstGeom prst="rect">
            <a:avLst/>
          </a:prstGeom>
        </p:spPr>
      </p:pic>
      <p:grpSp>
        <p:nvGrpSpPr>
          <p:cNvPr id="12" name="مجموعة 11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13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4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82" y="404664"/>
            <a:ext cx="7018478" cy="2054589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30" y="2457453"/>
            <a:ext cx="6732240" cy="3908439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54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48" y="367877"/>
            <a:ext cx="6237215" cy="183698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5" y="1286370"/>
            <a:ext cx="1897165" cy="76616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063" y="2707654"/>
            <a:ext cx="5465600" cy="3799412"/>
          </a:xfrm>
          <a:prstGeom prst="rect">
            <a:avLst/>
          </a:prstGeom>
        </p:spPr>
      </p:pic>
      <p:grpSp>
        <p:nvGrpSpPr>
          <p:cNvPr id="9" name="مجموعة 8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10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11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111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404664"/>
            <a:ext cx="2965355" cy="294578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534" y="1372591"/>
            <a:ext cx="6735597" cy="5168846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1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81" y="476672"/>
            <a:ext cx="6774836" cy="460501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83" y="5258700"/>
            <a:ext cx="6320437" cy="1275510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007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grpSp>
        <p:nvGrpSpPr>
          <p:cNvPr id="8" name="مجموعة 7"/>
          <p:cNvGrpSpPr/>
          <p:nvPr/>
        </p:nvGrpSpPr>
        <p:grpSpPr>
          <a:xfrm>
            <a:off x="3995935" y="188640"/>
            <a:ext cx="5040561" cy="1296144"/>
            <a:chOff x="6091124" y="820894"/>
            <a:chExt cx="3052876" cy="787896"/>
          </a:xfrm>
        </p:grpSpPr>
        <p:sp>
          <p:nvSpPr>
            <p:cNvPr id="7" name="مستطيل 6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6" name="مخطط انسيابي: معالجة متعاقبة 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15" name="مربع نص 14"/>
          <p:cNvSpPr txBox="1"/>
          <p:nvPr/>
        </p:nvSpPr>
        <p:spPr>
          <a:xfrm>
            <a:off x="3491880" y="325105"/>
            <a:ext cx="529704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تعد الألياف المصرية تطبيقًا تقنيًّا مهمًّا للانعكاس الكلي الداخلي.</a:t>
            </a:r>
            <a:endParaRPr lang="ar-SA" sz="30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grpSp>
        <p:nvGrpSpPr>
          <p:cNvPr id="23" name="مجموعة 22"/>
          <p:cNvGrpSpPr/>
          <p:nvPr/>
        </p:nvGrpSpPr>
        <p:grpSpPr>
          <a:xfrm>
            <a:off x="3491880" y="3318683"/>
            <a:ext cx="5544616" cy="1006727"/>
            <a:chOff x="6091124" y="820894"/>
            <a:chExt cx="3052876" cy="787896"/>
          </a:xfrm>
        </p:grpSpPr>
        <p:sp>
          <p:nvSpPr>
            <p:cNvPr id="24" name="مستطيل 23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0" name="مخطط انسيابي: معالجة متعاقبة 29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1" name="مربع نص 30"/>
          <p:cNvSpPr txBox="1"/>
          <p:nvPr/>
        </p:nvSpPr>
        <p:spPr>
          <a:xfrm>
            <a:off x="3491879" y="3320416"/>
            <a:ext cx="52970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 smtClean="0">
                <a:latin typeface="Sakkal Majalla" pitchFamily="2" charset="-78"/>
                <a:cs typeface="Sakkal Majalla" pitchFamily="2" charset="-78"/>
              </a:rPr>
              <a:t>يحدث عندما يتحلل الضوء الأبيض إلى طيف من الألوان عند مروره خلال منشور زجاجي.</a:t>
            </a:r>
            <a:endParaRPr lang="ar-SA" sz="3000" b="1" dirty="0"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1" y="764704"/>
            <a:ext cx="3242735" cy="167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مجموعة 21"/>
          <p:cNvGrpSpPr/>
          <p:nvPr/>
        </p:nvGrpSpPr>
        <p:grpSpPr>
          <a:xfrm>
            <a:off x="5181797" y="1584176"/>
            <a:ext cx="3823146" cy="764704"/>
            <a:chOff x="2339752" y="0"/>
            <a:chExt cx="4536504" cy="764704"/>
          </a:xfrm>
        </p:grpSpPr>
        <p:sp>
          <p:nvSpPr>
            <p:cNvPr id="27" name="مستطيل مستدير الزوايا 26"/>
            <p:cNvSpPr/>
            <p:nvPr/>
          </p:nvSpPr>
          <p:spPr>
            <a:xfrm>
              <a:off x="2339752" y="0"/>
              <a:ext cx="4536504" cy="76470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28" name="مستطيل مستدير الزوايا 27"/>
            <p:cNvSpPr/>
            <p:nvPr/>
          </p:nvSpPr>
          <p:spPr>
            <a:xfrm>
              <a:off x="2555776" y="0"/>
              <a:ext cx="4320480" cy="764704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29" name="مربع نص 28"/>
          <p:cNvSpPr txBox="1"/>
          <p:nvPr/>
        </p:nvSpPr>
        <p:spPr>
          <a:xfrm>
            <a:off x="5580111" y="1664137"/>
            <a:ext cx="3312369" cy="63094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5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prstClr val="black"/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Sakkal Majalla" pitchFamily="2" charset="-78"/>
                <a:cs typeface="Sakkal Majalla" pitchFamily="2" charset="-78"/>
              </a:rPr>
              <a:t>تفريق (تحليل) الضوء</a:t>
            </a:r>
            <a:endParaRPr lang="ar-SA" sz="3500" b="1" spc="50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prstClr val="black"/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6516216" y="2514962"/>
            <a:ext cx="2520280" cy="553998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000" b="1" dirty="0" smtClean="0">
                <a:solidFill>
                  <a:schemeClr val="bg1"/>
                </a:solidFill>
                <a:latin typeface="Sakkal Majalla" pitchFamily="2" charset="-78"/>
                <a:cs typeface="Sakkal Majalla" pitchFamily="2" charset="-78"/>
              </a:rPr>
              <a:t>التفريق</a:t>
            </a:r>
            <a:endParaRPr lang="ar-SA" sz="3000" b="1" dirty="0">
              <a:solidFill>
                <a:srgbClr val="FFFF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625" y="2744619"/>
            <a:ext cx="3174435" cy="179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4" name="مجموعة 33"/>
          <p:cNvGrpSpPr/>
          <p:nvPr/>
        </p:nvGrpSpPr>
        <p:grpSpPr>
          <a:xfrm>
            <a:off x="138625" y="4643852"/>
            <a:ext cx="8897871" cy="1006727"/>
            <a:chOff x="6091124" y="820894"/>
            <a:chExt cx="3052876" cy="787896"/>
          </a:xfrm>
        </p:grpSpPr>
        <p:sp>
          <p:nvSpPr>
            <p:cNvPr id="35" name="مستطيل 34"/>
            <p:cNvSpPr/>
            <p:nvPr/>
          </p:nvSpPr>
          <p:spPr>
            <a:xfrm>
              <a:off x="7131839" y="820894"/>
              <a:ext cx="2012161" cy="7878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white"/>
                </a:solidFill>
              </a:endParaRPr>
            </a:p>
          </p:txBody>
        </p:sp>
        <p:sp>
          <p:nvSpPr>
            <p:cNvPr id="36" name="مخطط انسيابي: معالجة متعاقبة 35"/>
            <p:cNvSpPr/>
            <p:nvPr/>
          </p:nvSpPr>
          <p:spPr>
            <a:xfrm>
              <a:off x="6091124" y="840904"/>
              <a:ext cx="2987824" cy="720080"/>
            </a:xfrm>
            <a:prstGeom prst="flowChartAlternateProcess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prstClr val="black"/>
                </a:solidFill>
              </a:endParaRPr>
            </a:p>
          </p:txBody>
        </p:sp>
      </p:grpSp>
      <p:sp>
        <p:nvSpPr>
          <p:cNvPr id="37" name="مربع نص 36"/>
          <p:cNvSpPr txBox="1"/>
          <p:nvPr/>
        </p:nvSpPr>
        <p:spPr>
          <a:xfrm>
            <a:off x="395537" y="4645585"/>
            <a:ext cx="839338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0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قوس المطر: </a:t>
            </a:r>
            <a:r>
              <a:rPr lang="ar-SA" sz="3000" b="1" dirty="0">
                <a:latin typeface="Sakkal Majalla" pitchFamily="2" charset="-78"/>
                <a:cs typeface="Sakkal Majalla" pitchFamily="2" charset="-78"/>
              </a:rPr>
              <a:t>طيف يتشكل عندما يتفرق ضوء الشمس بفعل قطرات الماء في الغلاف الجوي.</a:t>
            </a:r>
          </a:p>
        </p:txBody>
      </p:sp>
      <p:grpSp>
        <p:nvGrpSpPr>
          <p:cNvPr id="26" name="مجموعة 25"/>
          <p:cNvGrpSpPr/>
          <p:nvPr/>
        </p:nvGrpSpPr>
        <p:grpSpPr>
          <a:xfrm>
            <a:off x="-36512" y="-27384"/>
            <a:ext cx="2082876" cy="756636"/>
            <a:chOff x="179512" y="692696"/>
            <a:chExt cx="2082876" cy="756636"/>
          </a:xfrm>
        </p:grpSpPr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9" name="مربع نص 38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40" name="مربع نص 39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129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260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9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29" grpId="0"/>
      <p:bldP spid="32" grpId="0" animBg="1"/>
      <p:bldP spid="3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04664"/>
            <a:ext cx="5682856" cy="243740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919" y="2924944"/>
            <a:ext cx="5780577" cy="3481555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18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4664"/>
            <a:ext cx="6548923" cy="184751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656" y="3429000"/>
            <a:ext cx="6973810" cy="1699867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153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22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787" y="558172"/>
            <a:ext cx="6660232" cy="356853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34" y="4581128"/>
            <a:ext cx="4622053" cy="1098056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541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781" y="692696"/>
            <a:ext cx="7083692" cy="296855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370" y="4618015"/>
            <a:ext cx="5363427" cy="1143026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92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477" y="620688"/>
            <a:ext cx="6990123" cy="2517086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522" y="3421179"/>
            <a:ext cx="7175234" cy="1732720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02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30" y="404664"/>
            <a:ext cx="7092280" cy="4080490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56" y="4467272"/>
            <a:ext cx="4748913" cy="2043357"/>
          </a:xfrm>
          <a:prstGeom prst="rect">
            <a:avLst/>
          </a:prstGeom>
        </p:spPr>
      </p:pic>
      <p:grpSp>
        <p:nvGrpSpPr>
          <p:cNvPr id="8" name="مجموعة 7"/>
          <p:cNvGrpSpPr/>
          <p:nvPr/>
        </p:nvGrpSpPr>
        <p:grpSpPr>
          <a:xfrm>
            <a:off x="-36512" y="612874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9"/>
            <p:cNvSpPr txBox="1"/>
            <p:nvPr/>
          </p:nvSpPr>
          <p:spPr>
            <a:xfrm>
              <a:off x="971600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154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000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471738"/>
            <a:ext cx="73247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692656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335016" y="116632"/>
            <a:ext cx="3672408" cy="1036868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n w="18000">
                  <a:solidFill>
                    <a:srgbClr val="C0504D">
                      <a:satMod val="140000"/>
                    </a:srgb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الاختبار المقنن </a:t>
            </a:r>
            <a:r>
              <a:rPr lang="ar-SA" sz="2400" b="1" dirty="0" smtClean="0">
                <a:solidFill>
                  <a:prstClr val="white"/>
                </a:solidFill>
              </a:rPr>
              <a:t> </a:t>
            </a:r>
            <a:endParaRPr lang="ar-SA" sz="2400" b="1" dirty="0">
              <a:solidFill>
                <a:prstClr val="white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37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60000">
            <a:off x="4380" y="581958"/>
            <a:ext cx="2863701" cy="7800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سهم إلى اليسار 5"/>
          <p:cNvSpPr/>
          <p:nvPr/>
        </p:nvSpPr>
        <p:spPr>
          <a:xfrm>
            <a:off x="3755272" y="18296"/>
            <a:ext cx="1224136" cy="122413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 smtClean="0">
                <a:solidFill>
                  <a:prstClr val="white"/>
                </a:solidFill>
              </a:rPr>
              <a:t>أولا</a:t>
            </a:r>
            <a:endParaRPr lang="ar-SA" b="1" dirty="0">
              <a:solidFill>
                <a:prstClr val="white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7"/>
            <a:ext cx="7675785" cy="55501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19872" y="2492896"/>
            <a:ext cx="1559536" cy="43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03848" y="4941168"/>
            <a:ext cx="1775560" cy="43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588224" y="5949280"/>
            <a:ext cx="2088232" cy="4320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3" grpId="0" animBg="1"/>
      <p:bldP spid="9" grpId="0" animBg="1"/>
      <p:bldP spid="10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68"/>
            <a:ext cx="9144001" cy="68254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47664" y="1484784"/>
            <a:ext cx="2880320" cy="504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12160" y="5805264"/>
            <a:ext cx="2592288" cy="5040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2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" y="-12006"/>
            <a:ext cx="9118253" cy="68220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80112" y="1268760"/>
            <a:ext cx="2952328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51720" y="6165304"/>
            <a:ext cx="2376264" cy="644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Work2\exxit.png">
            <a:hlinkClick r:id="" action="ppaction://hlinkshowjump?jump=endshow"/>
            <a:hlinkHover r:id="" action="ppaction://noaction" highlightClick="1">
              <a:snd r:embed="rId4" name="الترجمة من Google_2.wav"/>
            </a:hlinkHover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57" y="6042291"/>
            <a:ext cx="892103" cy="70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مجموعة 10"/>
          <p:cNvGrpSpPr/>
          <p:nvPr/>
        </p:nvGrpSpPr>
        <p:grpSpPr>
          <a:xfrm>
            <a:off x="1984382" y="6059330"/>
            <a:ext cx="6443601" cy="760831"/>
            <a:chOff x="1691680" y="5715517"/>
            <a:chExt cx="6443601" cy="1065706"/>
          </a:xfrm>
        </p:grpSpPr>
        <p:sp>
          <p:nvSpPr>
            <p:cNvPr id="12" name="سهم مسنن إلى اليمين 11">
              <a:hlinkClick r:id="" action="ppaction://hlinkshowjump?jump=previousslide"/>
            </p:cNvPr>
            <p:cNvSpPr/>
            <p:nvPr/>
          </p:nvSpPr>
          <p:spPr>
            <a:xfrm>
              <a:off x="5542993" y="5730239"/>
              <a:ext cx="2592288" cy="1050984"/>
            </a:xfrm>
            <a:prstGeom prst="notchedRightArrow">
              <a:avLst>
                <a:gd name="adj1" fmla="val 50000"/>
                <a:gd name="adj2" fmla="val 37571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السابق</a:t>
              </a:r>
            </a:p>
          </p:txBody>
        </p:sp>
        <p:sp>
          <p:nvSpPr>
            <p:cNvPr id="13" name="سهم مسنن إلى اليمين 12">
              <a:hlinkClick r:id="" action="ppaction://hlinkshowjump?jump=nextslide"/>
            </p:cNvPr>
            <p:cNvSpPr/>
            <p:nvPr/>
          </p:nvSpPr>
          <p:spPr>
            <a:xfrm flipH="1">
              <a:off x="1691680" y="5715517"/>
              <a:ext cx="2721452" cy="1050984"/>
            </a:xfrm>
            <a:prstGeom prst="notchedRightArrow">
              <a:avLst>
                <a:gd name="adj1" fmla="val 50000"/>
                <a:gd name="adj2" fmla="val 41714"/>
              </a:avLst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التالي</a:t>
              </a:r>
            </a:p>
          </p:txBody>
        </p:sp>
        <p:sp>
          <p:nvSpPr>
            <p:cNvPr id="14" name="مخطط انسيابي: تحضير 13">
              <a:hlinkClick r:id="" action="ppaction://hlinkshowjump?jump=firstslide"/>
            </p:cNvPr>
            <p:cNvSpPr/>
            <p:nvPr/>
          </p:nvSpPr>
          <p:spPr>
            <a:xfrm>
              <a:off x="3412931" y="5792496"/>
              <a:ext cx="2952328" cy="926470"/>
            </a:xfrm>
            <a:prstGeom prst="flowChartPreparation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softRound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Gabriola" pitchFamily="82" charset="0"/>
                  <a:cs typeface="Arabic Typesetting" pitchFamily="66" charset="-78"/>
                </a:rPr>
                <a:t>الرئــــيسية</a:t>
              </a:r>
            </a:p>
          </p:txBody>
        </p:sp>
      </p:grp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017" y="516785"/>
            <a:ext cx="8820471" cy="5072455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427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3" name="laser.wav"/>
          </p:stSnd>
        </p:sndAc>
      </p:transition>
    </mc:Choice>
    <mc:Fallback xmlns="">
      <p:transition spd="slow">
        <p:fade/>
        <p:sndAc>
          <p:stSnd>
            <p:snd r:embed="rId8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68" y="-7417"/>
            <a:ext cx="7308304" cy="54537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84168" y="1844824"/>
            <a:ext cx="2592288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68" y="5661248"/>
            <a:ext cx="2790286" cy="94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8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84" y="0"/>
            <a:ext cx="8665079" cy="1844824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55" y="3429000"/>
            <a:ext cx="7451735" cy="183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3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6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 sz="2400" b="1" dirty="0" smtClean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9748</TotalTime>
  <Words>1185</Words>
  <Application>Microsoft Office PowerPoint</Application>
  <PresentationFormat>عرض على الشاشة (3:4)‏</PresentationFormat>
  <Paragraphs>346</Paragraphs>
  <Slides>91</Slides>
  <Notes>5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91</vt:i4>
      </vt:variant>
    </vt:vector>
  </HeadingPairs>
  <TitlesOfParts>
    <vt:vector size="92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TARK</dc:creator>
  <cp:lastModifiedBy>DAWHA</cp:lastModifiedBy>
  <cp:revision>6069</cp:revision>
  <dcterms:created xsi:type="dcterms:W3CDTF">2015-01-26T14:26:28Z</dcterms:created>
  <dcterms:modified xsi:type="dcterms:W3CDTF">2017-01-10T19:23:17Z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E9EC7C2B-97A7-4FF9-85E1-F46C82355494</vt:lpwstr>
  </property>
  <property fmtid="{D5CDD505-2E9C-101B-9397-08002B2CF9AE}" pid="3" name="ArticulatePath">
    <vt:lpwstr>رياضيات ف1</vt:lpwstr>
  </property>
</Properties>
</file>