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4"/>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Lst>
  <p:sldSz cx="9144000" cy="6858000" type="screen4x3"/>
  <p:notesSz cx="6858000" cy="9144000"/>
  <p:custDataLst>
    <p:tags r:id="rId75"/>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010" autoAdjust="0"/>
  </p:normalViewPr>
  <p:slideViewPr>
    <p:cSldViewPr>
      <p:cViewPr varScale="1">
        <p:scale>
          <a:sx n="57" d="100"/>
          <a:sy n="57" d="100"/>
        </p:scale>
        <p:origin x="-7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0AC2B7-7B6A-4A86-92B4-446DEECCFEC1}" type="datetimeFigureOut">
              <a:rPr lang="ar-SA" smtClean="0"/>
              <a:t>04/12/1438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D5FF07-616E-443F-BED6-78EF017B57E4}" type="slidenum">
              <a:rPr lang="ar-SA" smtClean="0"/>
              <a:t>‹#›</a:t>
            </a:fld>
            <a:endParaRPr lang="ar-SA"/>
          </a:p>
        </p:txBody>
      </p:sp>
    </p:spTree>
    <p:extLst>
      <p:ext uri="{BB962C8B-B14F-4D97-AF65-F5344CB8AC3E}">
        <p14:creationId xmlns:p14="http://schemas.microsoft.com/office/powerpoint/2010/main" val="586950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AD5FF07-616E-443F-BED6-78EF017B57E4}" type="slidenum">
              <a:rPr lang="ar-SA" smtClean="0"/>
              <a:t>43</a:t>
            </a:fld>
            <a:endParaRPr lang="ar-SA"/>
          </a:p>
        </p:txBody>
      </p:sp>
    </p:spTree>
    <p:extLst>
      <p:ext uri="{BB962C8B-B14F-4D97-AF65-F5344CB8AC3E}">
        <p14:creationId xmlns:p14="http://schemas.microsoft.com/office/powerpoint/2010/main" val="362922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69</a:t>
            </a:fld>
            <a:endParaRPr lang="ar-SA">
              <a:solidFill>
                <a:prstClr val="black"/>
              </a:solidFill>
            </a:endParaRPr>
          </a:p>
        </p:txBody>
      </p:sp>
    </p:spTree>
    <p:extLst>
      <p:ext uri="{BB962C8B-B14F-4D97-AF65-F5344CB8AC3E}">
        <p14:creationId xmlns:p14="http://schemas.microsoft.com/office/powerpoint/2010/main" val="14985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70</a:t>
            </a:fld>
            <a:endParaRPr lang="ar-SA">
              <a:solidFill>
                <a:prstClr val="black"/>
              </a:solidFill>
            </a:endParaRPr>
          </a:p>
        </p:txBody>
      </p:sp>
    </p:spTree>
    <p:extLst>
      <p:ext uri="{BB962C8B-B14F-4D97-AF65-F5344CB8AC3E}">
        <p14:creationId xmlns:p14="http://schemas.microsoft.com/office/powerpoint/2010/main" val="54810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71</a:t>
            </a:fld>
            <a:endParaRPr lang="ar-SA">
              <a:solidFill>
                <a:prstClr val="black"/>
              </a:solidFill>
            </a:endParaRPr>
          </a:p>
        </p:txBody>
      </p:sp>
    </p:spTree>
    <p:extLst>
      <p:ext uri="{BB962C8B-B14F-4D97-AF65-F5344CB8AC3E}">
        <p14:creationId xmlns:p14="http://schemas.microsoft.com/office/powerpoint/2010/main" val="23706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72</a:t>
            </a:fld>
            <a:endParaRPr lang="ar-SA">
              <a:solidFill>
                <a:prstClr val="black"/>
              </a:solidFill>
            </a:endParaRPr>
          </a:p>
        </p:txBody>
      </p:sp>
    </p:spTree>
    <p:extLst>
      <p:ext uri="{BB962C8B-B14F-4D97-AF65-F5344CB8AC3E}">
        <p14:creationId xmlns:p14="http://schemas.microsoft.com/office/powerpoint/2010/main" val="8470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70185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61694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62800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عنوان ومحتو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شكل بيضاوي 1">
            <a:hlinkClick r:id="" action="ppaction://hlinkshowjump?jump=nextslide"/>
          </p:cNvPr>
          <p:cNvSpPr/>
          <p:nvPr userDrawn="1"/>
        </p:nvSpPr>
        <p:spPr>
          <a:xfrm>
            <a:off x="6865052" y="5517232"/>
            <a:ext cx="2278948" cy="1224136"/>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A" sz="4400" b="1" kern="0" dirty="0">
                <a:solidFill>
                  <a:prstClr val="black"/>
                </a:solidFill>
                <a:effectLst>
                  <a:outerShdw blurRad="38100" dist="38100" dir="2700000" algn="tl">
                    <a:srgbClr val="000000">
                      <a:alpha val="43137"/>
                    </a:srgbClr>
                  </a:outerShdw>
                </a:effectLst>
                <a:latin typeface="Franklin Gothic Book"/>
              </a:rPr>
              <a:t>دخول</a:t>
            </a:r>
          </a:p>
        </p:txBody>
      </p:sp>
    </p:spTree>
    <p:extLst>
      <p:ext uri="{BB962C8B-B14F-4D97-AF65-F5344CB8AC3E}">
        <p14:creationId xmlns:p14="http://schemas.microsoft.com/office/powerpoint/2010/main" val="1747757213"/>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372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3330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40438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149C514-CCE2-4646-A372-45B05731A03E}" type="datetimeFigureOut">
              <a:rPr lang="ar-SA" smtClean="0"/>
              <a:t>04/12/1438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93598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149C514-CCE2-4646-A372-45B05731A03E}" type="datetimeFigureOut">
              <a:rPr lang="ar-SA" smtClean="0"/>
              <a:t>04/12/1438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44306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149C514-CCE2-4646-A372-45B05731A03E}" type="datetimeFigureOut">
              <a:rPr lang="ar-SA" smtClean="0"/>
              <a:t>04/12/1438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8705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4599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7168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75A08F-17D9-4CEA-BB0E-2D9AC5AD0E16}" type="slidenum">
              <a:rPr lang="ar-SA" smtClean="0"/>
              <a:t>‹#›</a:t>
            </a:fld>
            <a:endParaRPr lang="ar-SA"/>
          </a:p>
        </p:txBody>
      </p:sp>
    </p:spTree>
    <p:extLst>
      <p:ext uri="{BB962C8B-B14F-4D97-AF65-F5344CB8AC3E}">
        <p14:creationId xmlns:p14="http://schemas.microsoft.com/office/powerpoint/2010/main" val="365038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7.tmp"/><Relationship Id="rId4" Type="http://schemas.openxmlformats.org/officeDocument/2006/relationships/image" Target="../media/image56.tmp"/></Relationships>
</file>

<file path=ppt/slides/_rels/slide32.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1.tmp"/><Relationship Id="rId4" Type="http://schemas.openxmlformats.org/officeDocument/2006/relationships/image" Target="../media/image60.tmp"/></Relationships>
</file>

<file path=ppt/slides/_rels/slide33.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7.tmp"/><Relationship Id="rId4" Type="http://schemas.openxmlformats.org/officeDocument/2006/relationships/image" Target="../media/image66.tmp"/></Relationships>
</file>

<file path=ppt/slides/_rels/slide35.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image" Target="../media/image68.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1.tmp"/><Relationship Id="rId7" Type="http://schemas.openxmlformats.org/officeDocument/2006/relationships/image" Target="../media/image75.tmp"/><Relationship Id="rId2" Type="http://schemas.openxmlformats.org/officeDocument/2006/relationships/image" Target="../media/image70.tmp"/><Relationship Id="rId1" Type="http://schemas.openxmlformats.org/officeDocument/2006/relationships/slideLayout" Target="../slideLayouts/slideLayout7.xml"/><Relationship Id="rId6" Type="http://schemas.openxmlformats.org/officeDocument/2006/relationships/image" Target="../media/image74.tmp"/><Relationship Id="rId5" Type="http://schemas.openxmlformats.org/officeDocument/2006/relationships/image" Target="../media/image73.tmp"/><Relationship Id="rId4" Type="http://schemas.openxmlformats.org/officeDocument/2006/relationships/image" Target="../media/image72.tmp"/></Relationships>
</file>

<file path=ppt/slides/_rels/slide37.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image" Target="../media/image76.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9.tmp"/><Relationship Id="rId4" Type="http://schemas.openxmlformats.org/officeDocument/2006/relationships/image" Target="../media/image78.tmp"/></Relationships>
</file>

<file path=ppt/slides/_rels/slide38.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image" Target="../media/image80.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3.tmp"/><Relationship Id="rId4" Type="http://schemas.openxmlformats.org/officeDocument/2006/relationships/image" Target="../media/image82.tmp"/></Relationships>
</file>

<file path=ppt/slides/_rels/slide39.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image" Target="../media/image88.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0.tmp"/></Relationships>
</file>

<file path=ppt/slides/_rels/slide42.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image" Target="../media/image9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93.tmp"/><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6.tmp"/><Relationship Id="rId5" Type="http://schemas.openxmlformats.org/officeDocument/2006/relationships/image" Target="../media/image95.tmp"/><Relationship Id="rId4" Type="http://schemas.openxmlformats.org/officeDocument/2006/relationships/image" Target="../media/image94.tmp"/></Relationships>
</file>

<file path=ppt/slides/_rels/slide44.xml.rels><?xml version="1.0" encoding="UTF-8" standalone="yes"?>
<Relationships xmlns="http://schemas.openxmlformats.org/package/2006/relationships"><Relationship Id="rId3" Type="http://schemas.openxmlformats.org/officeDocument/2006/relationships/image" Target="../media/image98.tmp"/><Relationship Id="rId2" Type="http://schemas.openxmlformats.org/officeDocument/2006/relationships/image" Target="../media/image9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00.tmp"/><Relationship Id="rId2" Type="http://schemas.openxmlformats.org/officeDocument/2006/relationships/image" Target="../media/image99.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2.tmp"/><Relationship Id="rId4" Type="http://schemas.openxmlformats.org/officeDocument/2006/relationships/image" Target="../media/image101.tmp"/></Relationships>
</file>

<file path=ppt/slides/_rels/slide46.xml.rels><?xml version="1.0" encoding="UTF-8" standalone="yes"?>
<Relationships xmlns="http://schemas.openxmlformats.org/package/2006/relationships"><Relationship Id="rId3" Type="http://schemas.openxmlformats.org/officeDocument/2006/relationships/image" Target="../media/image104.tmp"/><Relationship Id="rId2" Type="http://schemas.openxmlformats.org/officeDocument/2006/relationships/image" Target="../media/image10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06.tmp"/><Relationship Id="rId2" Type="http://schemas.openxmlformats.org/officeDocument/2006/relationships/image" Target="../media/image10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7.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108.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1.tmp"/><Relationship Id="rId7" Type="http://schemas.openxmlformats.org/officeDocument/2006/relationships/image" Target="../media/image115.tmp"/><Relationship Id="rId2" Type="http://schemas.openxmlformats.org/officeDocument/2006/relationships/image" Target="../media/image110.tmp"/><Relationship Id="rId1" Type="http://schemas.openxmlformats.org/officeDocument/2006/relationships/slideLayout" Target="../slideLayouts/slideLayout7.xml"/><Relationship Id="rId6" Type="http://schemas.openxmlformats.org/officeDocument/2006/relationships/image" Target="../media/image114.tmp"/><Relationship Id="rId5" Type="http://schemas.openxmlformats.org/officeDocument/2006/relationships/image" Target="../media/image113.tmp"/><Relationship Id="rId4" Type="http://schemas.openxmlformats.org/officeDocument/2006/relationships/image" Target="../media/image112.tm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6.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8.tmp"/><Relationship Id="rId2" Type="http://schemas.openxmlformats.org/officeDocument/2006/relationships/image" Target="../media/image117.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9.tm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0.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2.tmp"/><Relationship Id="rId2" Type="http://schemas.openxmlformats.org/officeDocument/2006/relationships/image" Target="../media/image12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24.tmp"/><Relationship Id="rId7" Type="http://schemas.openxmlformats.org/officeDocument/2006/relationships/image" Target="../media/image3.png"/><Relationship Id="rId2" Type="http://schemas.openxmlformats.org/officeDocument/2006/relationships/image" Target="../media/image123.tmp"/><Relationship Id="rId1" Type="http://schemas.openxmlformats.org/officeDocument/2006/relationships/slideLayout" Target="../slideLayouts/slideLayout7.xml"/><Relationship Id="rId6" Type="http://schemas.openxmlformats.org/officeDocument/2006/relationships/image" Target="../media/image127.tmp"/><Relationship Id="rId5" Type="http://schemas.openxmlformats.org/officeDocument/2006/relationships/image" Target="../media/image126.tmp"/><Relationship Id="rId4" Type="http://schemas.openxmlformats.org/officeDocument/2006/relationships/image" Target="../media/image125.tmp"/></Relationships>
</file>

<file path=ppt/slides/_rels/slide56.xml.rels><?xml version="1.0" encoding="UTF-8" standalone="yes"?>
<Relationships xmlns="http://schemas.openxmlformats.org/package/2006/relationships"><Relationship Id="rId3" Type="http://schemas.openxmlformats.org/officeDocument/2006/relationships/image" Target="../media/image129.tmp"/><Relationship Id="rId2" Type="http://schemas.openxmlformats.org/officeDocument/2006/relationships/image" Target="../media/image128.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0.tmp"/></Relationships>
</file>

<file path=ppt/slides/_rels/slide57.xml.rels><?xml version="1.0" encoding="UTF-8" standalone="yes"?>
<Relationships xmlns="http://schemas.openxmlformats.org/package/2006/relationships"><Relationship Id="rId3" Type="http://schemas.openxmlformats.org/officeDocument/2006/relationships/image" Target="../media/image132.tmp"/><Relationship Id="rId2" Type="http://schemas.openxmlformats.org/officeDocument/2006/relationships/image" Target="../media/image13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34.tmp"/><Relationship Id="rId2" Type="http://schemas.openxmlformats.org/officeDocument/2006/relationships/image" Target="../media/image13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36.tmp"/><Relationship Id="rId2" Type="http://schemas.openxmlformats.org/officeDocument/2006/relationships/image" Target="../media/image13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image" Target="../media/image138.tmp"/><Relationship Id="rId2" Type="http://schemas.openxmlformats.org/officeDocument/2006/relationships/image" Target="../media/image137.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0.tmp"/><Relationship Id="rId4" Type="http://schemas.openxmlformats.org/officeDocument/2006/relationships/image" Target="../media/image139.tmp"/></Relationships>
</file>

<file path=ppt/slides/_rels/slide61.xml.rels><?xml version="1.0" encoding="UTF-8" standalone="yes"?>
<Relationships xmlns="http://schemas.openxmlformats.org/package/2006/relationships"><Relationship Id="rId3" Type="http://schemas.openxmlformats.org/officeDocument/2006/relationships/image" Target="../media/image142.tmp"/><Relationship Id="rId2" Type="http://schemas.openxmlformats.org/officeDocument/2006/relationships/image" Target="../media/image141.tmp"/><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4.tmp"/><Relationship Id="rId2" Type="http://schemas.openxmlformats.org/officeDocument/2006/relationships/image" Target="../media/image14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46.tmp"/><Relationship Id="rId2" Type="http://schemas.openxmlformats.org/officeDocument/2006/relationships/image" Target="../media/image14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48.tmp"/><Relationship Id="rId2" Type="http://schemas.openxmlformats.org/officeDocument/2006/relationships/image" Target="../media/image14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50.tmp"/><Relationship Id="rId2" Type="http://schemas.openxmlformats.org/officeDocument/2006/relationships/image" Target="../media/image14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52.tmp"/><Relationship Id="rId2" Type="http://schemas.openxmlformats.org/officeDocument/2006/relationships/image" Target="../media/image15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54.tmp"/><Relationship Id="rId2" Type="http://schemas.openxmlformats.org/officeDocument/2006/relationships/image" Target="../media/image15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9.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8.tmp"/><Relationship Id="rId5" Type="http://schemas.microsoft.com/office/2007/relationships/hdphoto" Target="../media/hdphoto1.wdp"/><Relationship Id="rId4" Type="http://schemas.openxmlformats.org/officeDocument/2006/relationships/image" Target="../media/image157.png"/></Relationships>
</file>

<file path=ppt/slides/_rels/slide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image" Target="../media/image159.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60.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61.tmp"/><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2.tm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audio" Target="NULL"/><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0" y="3873242"/>
            <a:ext cx="3994595" cy="1323439"/>
          </a:xfrm>
          <a:prstGeom prst="rect">
            <a:avLst/>
          </a:prstGeom>
          <a:noFill/>
          <a:ln w="9525" cap="flat" cmpd="sng" algn="ctr">
            <a:noFill/>
            <a:prstDash val="solid"/>
          </a:ln>
          <a:effectLst>
            <a:outerShdw blurRad="76200" dir="18900000" sy="23000" kx="-1200000" algn="bl" rotWithShape="0">
              <a:prstClr val="black">
                <a:alpha val="20000"/>
              </a:prstClr>
            </a:outerShdw>
            <a:reflection blurRad="6350" stA="52000" endA="300" endPos="35000" dir="5400000" sy="-100000" algn="bl" rotWithShape="0"/>
          </a:effectLst>
        </p:spPr>
        <p:txBody>
          <a:bodyPr>
            <a:spAutoFit/>
          </a:bodyPr>
          <a:lstStyle/>
          <a:p>
            <a:pPr algn="ctr">
              <a:defRPr/>
            </a:pPr>
            <a:r>
              <a:rPr lang="ar-SA" sz="8000" b="1" dirty="0">
                <a:solidFill>
                  <a:srgbClr val="FF0000"/>
                </a:solidFill>
                <a:latin typeface="Franklin Gothic Book"/>
              </a:rPr>
              <a:t>الاستضاءة</a:t>
            </a:r>
            <a:endParaRPr lang="ar-EG" sz="8000" b="1" dirty="0">
              <a:solidFill>
                <a:srgbClr val="FF0000"/>
              </a:solidFill>
              <a:latin typeface="Franklin Gothic Book"/>
            </a:endParaRPr>
          </a:p>
        </p:txBody>
      </p:sp>
      <p:sp>
        <p:nvSpPr>
          <p:cNvPr id="21" name="مستطيل 11"/>
          <p:cNvSpPr>
            <a:spLocks noChangeArrowheads="1"/>
          </p:cNvSpPr>
          <p:nvPr/>
        </p:nvSpPr>
        <p:spPr bwMode="auto">
          <a:xfrm>
            <a:off x="-232334" y="494386"/>
            <a:ext cx="4846907" cy="1600438"/>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SA" sz="4400" b="1" dirty="0">
                <a:solidFill>
                  <a:srgbClr val="FFFF00"/>
                </a:solidFill>
                <a:latin typeface="Franklin Gothic Book"/>
              </a:rPr>
              <a:t>الفصل  التاسع </a:t>
            </a:r>
          </a:p>
          <a:p>
            <a:pPr algn="ctr">
              <a:defRPr/>
            </a:pPr>
            <a:r>
              <a:rPr lang="ar-SA" altLang="ar-SA" sz="5400" b="1" dirty="0">
                <a:solidFill>
                  <a:prstClr val="black"/>
                </a:solidFill>
                <a:latin typeface="Franklin Gothic Book"/>
                <a:cs typeface="Times New Roman" pitchFamily="18" charset="0"/>
              </a:rPr>
              <a:t>أساسيات الضوء</a:t>
            </a:r>
            <a:endParaRPr lang="ar-SA" altLang="ar-SA" sz="5400" b="1" dirty="0">
              <a:solidFill>
                <a:srgbClr val="00B0F0"/>
              </a:solidFill>
              <a:latin typeface="Franklin Gothic Book"/>
            </a:endParaRPr>
          </a:p>
        </p:txBody>
      </p:sp>
      <p:sp>
        <p:nvSpPr>
          <p:cNvPr id="22" name="مستطيل 11"/>
          <p:cNvSpPr>
            <a:spLocks noChangeArrowheads="1"/>
          </p:cNvSpPr>
          <p:nvPr/>
        </p:nvSpPr>
        <p:spPr bwMode="auto">
          <a:xfrm>
            <a:off x="611560" y="2877324"/>
            <a:ext cx="3058491" cy="830997"/>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800" b="1" kern="0" dirty="0">
                <a:ln w="11430"/>
                <a:solidFill>
                  <a:srgbClr val="002060"/>
                </a:solidFill>
                <a:latin typeface="GEFlow-Bold"/>
              </a:rPr>
              <a:t>الدرس الاول</a:t>
            </a:r>
            <a:endParaRPr lang="ar-SA" sz="4800" b="1" kern="0" dirty="0">
              <a:ln w="11430"/>
              <a:solidFill>
                <a:srgbClr val="002060"/>
              </a:solidFill>
              <a:latin typeface="Franklin Gothic Book"/>
            </a:endParaRPr>
          </a:p>
        </p:txBody>
      </p:sp>
      <p:grpSp>
        <p:nvGrpSpPr>
          <p:cNvPr id="5" name="مجموعة 4"/>
          <p:cNvGrpSpPr/>
          <p:nvPr/>
        </p:nvGrpSpPr>
        <p:grpSpPr>
          <a:xfrm>
            <a:off x="-36512" y="6128748"/>
            <a:ext cx="2082876" cy="756636"/>
            <a:chOff x="179512" y="692696"/>
            <a:chExt cx="2082876" cy="756636"/>
          </a:xfrm>
        </p:grpSpPr>
        <p:pic>
          <p:nvPicPr>
            <p:cNvPr id="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7"/>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863440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84845"/>
            <a:ext cx="16668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980728"/>
            <a:ext cx="641032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مستطيل مستدير الزوايا 10"/>
          <p:cNvSpPr/>
          <p:nvPr/>
        </p:nvSpPr>
        <p:spPr>
          <a:xfrm>
            <a:off x="4933950" y="2620963"/>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2458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3716338"/>
            <a:ext cx="7065963"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1156" y="0"/>
            <a:ext cx="2082876" cy="756636"/>
            <a:chOff x="179512" y="692696"/>
            <a:chExt cx="2082876" cy="756636"/>
          </a:xfrm>
        </p:grpSpPr>
        <p:pic>
          <p:nvPicPr>
            <p:cNvPr id="13"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3291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heel(1)">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 calcmode="lin" valueType="num">
                                      <p:cBhvr>
                                        <p:cTn id="12" dur="500" fill="hold"/>
                                        <p:tgtEl>
                                          <p:spTgt spid="53251"/>
                                        </p:tgtEl>
                                        <p:attrNameLst>
                                          <p:attrName>ppt_w</p:attrName>
                                        </p:attrNameLst>
                                      </p:cBhvr>
                                      <p:tavLst>
                                        <p:tav tm="0">
                                          <p:val>
                                            <p:fltVal val="0"/>
                                          </p:val>
                                        </p:tav>
                                        <p:tav tm="100000">
                                          <p:val>
                                            <p:strVal val="#ppt_w"/>
                                          </p:val>
                                        </p:tav>
                                      </p:tavLst>
                                    </p:anim>
                                    <p:anim calcmode="lin" valueType="num">
                                      <p:cBhvr>
                                        <p:cTn id="13" dur="500" fill="hold"/>
                                        <p:tgtEl>
                                          <p:spTgt spid="53251"/>
                                        </p:tgtEl>
                                        <p:attrNameLst>
                                          <p:attrName>ppt_h</p:attrName>
                                        </p:attrNameLst>
                                      </p:cBhvr>
                                      <p:tavLst>
                                        <p:tav tm="0">
                                          <p:val>
                                            <p:fltVal val="0"/>
                                          </p:val>
                                        </p:tav>
                                        <p:tav tm="100000">
                                          <p:val>
                                            <p:strVal val="#ppt_h"/>
                                          </p:val>
                                        </p:tav>
                                      </p:tavLst>
                                    </p:anim>
                                    <p:animEffect transition="in" filter="fade">
                                      <p:cBhvr>
                                        <p:cTn id="14" dur="500"/>
                                        <p:tgtEl>
                                          <p:spTgt spid="532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 calcmode="lin" valueType="num">
                                      <p:cBhvr>
                                        <p:cTn id="27" dur="1000" fill="hold"/>
                                        <p:tgtEl>
                                          <p:spTgt spid="24586"/>
                                        </p:tgtEl>
                                        <p:attrNameLst>
                                          <p:attrName>ppt_w</p:attrName>
                                        </p:attrNameLst>
                                      </p:cBhvr>
                                      <p:tavLst>
                                        <p:tav tm="0">
                                          <p:val>
                                            <p:fltVal val="0"/>
                                          </p:val>
                                        </p:tav>
                                        <p:tav tm="100000">
                                          <p:val>
                                            <p:strVal val="#ppt_w"/>
                                          </p:val>
                                        </p:tav>
                                      </p:tavLst>
                                    </p:anim>
                                    <p:anim calcmode="lin" valueType="num">
                                      <p:cBhvr>
                                        <p:cTn id="28" dur="1000" fill="hold"/>
                                        <p:tgtEl>
                                          <p:spTgt spid="24586"/>
                                        </p:tgtEl>
                                        <p:attrNameLst>
                                          <p:attrName>ppt_h</p:attrName>
                                        </p:attrNameLst>
                                      </p:cBhvr>
                                      <p:tavLst>
                                        <p:tav tm="0">
                                          <p:val>
                                            <p:fltVal val="0"/>
                                          </p:val>
                                        </p:tav>
                                        <p:tav tm="100000">
                                          <p:val>
                                            <p:strVal val="#ppt_h"/>
                                          </p:val>
                                        </p:tav>
                                      </p:tavLst>
                                    </p:anim>
                                    <p:anim calcmode="lin" valueType="num">
                                      <p:cBhvr>
                                        <p:cTn id="29" dur="1000" fill="hold"/>
                                        <p:tgtEl>
                                          <p:spTgt spid="24586"/>
                                        </p:tgtEl>
                                        <p:attrNameLst>
                                          <p:attrName>style.rotation</p:attrName>
                                        </p:attrNameLst>
                                      </p:cBhvr>
                                      <p:tavLst>
                                        <p:tav tm="0">
                                          <p:val>
                                            <p:fltVal val="90"/>
                                          </p:val>
                                        </p:tav>
                                        <p:tav tm="100000">
                                          <p:val>
                                            <p:fltVal val="0"/>
                                          </p:val>
                                        </p:tav>
                                      </p:tavLst>
                                    </p:anim>
                                    <p:animEffect transition="in" filter="fade">
                                      <p:cBhvr>
                                        <p:cTn id="30"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مستدير الزوايا 10"/>
          <p:cNvSpPr/>
          <p:nvPr/>
        </p:nvSpPr>
        <p:spPr>
          <a:xfrm>
            <a:off x="4872038" y="2895600"/>
            <a:ext cx="100806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13" y="332656"/>
            <a:ext cx="6803403" cy="236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03559"/>
            <a:ext cx="10096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746625"/>
            <a:ext cx="4524375"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7" y="5697538"/>
            <a:ext cx="21526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1156" y="0"/>
            <a:ext cx="2082876" cy="756636"/>
            <a:chOff x="179512" y="692696"/>
            <a:chExt cx="2082876" cy="756636"/>
          </a:xfrm>
        </p:grpSpPr>
        <p:pic>
          <p:nvPicPr>
            <p:cNvPr id="13"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64124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wipe(down)">
                                      <p:cBhvr>
                                        <p:cTn id="22" dur="500"/>
                                        <p:tgtEl>
                                          <p:spTgt spid="25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5610"/>
                                        </p:tgtEl>
                                        <p:attrNameLst>
                                          <p:attrName>style.visibility</p:attrName>
                                        </p:attrNameLst>
                                      </p:cBhvr>
                                      <p:to>
                                        <p:strVal val="visible"/>
                                      </p:to>
                                    </p:set>
                                    <p:animEffect transition="in" filter="barn(inVertical)">
                                      <p:cBhvr>
                                        <p:cTn id="27" dur="500"/>
                                        <p:tgtEl>
                                          <p:spTgt spid="256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25611"/>
                                        </p:tgtEl>
                                        <p:attrNameLst>
                                          <p:attrName>style.visibility</p:attrName>
                                        </p:attrNameLst>
                                      </p:cBhvr>
                                      <p:to>
                                        <p:strVal val="visible"/>
                                      </p:to>
                                    </p:set>
                                    <p:animEffect transition="in" filter="wheel(1)">
                                      <p:cBhvr>
                                        <p:cTn id="32"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مستدير الزوايا 10"/>
          <p:cNvSpPr/>
          <p:nvPr/>
        </p:nvSpPr>
        <p:spPr>
          <a:xfrm>
            <a:off x="4860925" y="2449513"/>
            <a:ext cx="1008063"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grpSp>
        <p:nvGrpSpPr>
          <p:cNvPr id="2" name="مجموعة 1"/>
          <p:cNvGrpSpPr>
            <a:grpSpLocks/>
          </p:cNvGrpSpPr>
          <p:nvPr/>
        </p:nvGrpSpPr>
        <p:grpSpPr bwMode="auto">
          <a:xfrm>
            <a:off x="2483768" y="476672"/>
            <a:ext cx="6455471" cy="1908473"/>
            <a:chOff x="2123728" y="980728"/>
            <a:chExt cx="6482110" cy="1447800"/>
          </a:xfrm>
        </p:grpSpPr>
        <p:pic>
          <p:nvPicPr>
            <p:cNvPr id="276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80728"/>
              <a:ext cx="648211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733203"/>
              <a:ext cx="648211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6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28963"/>
            <a:ext cx="11334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252788"/>
            <a:ext cx="26384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084638"/>
            <a:ext cx="12573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163" y="4868863"/>
            <a:ext cx="22955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4868863"/>
            <a:ext cx="2228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3313" y="5888038"/>
            <a:ext cx="35623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1156" y="0"/>
            <a:ext cx="2082876" cy="756636"/>
            <a:chOff x="179512" y="692696"/>
            <a:chExt cx="2082876" cy="756636"/>
          </a:xfrm>
        </p:grpSpPr>
        <p:pic>
          <p:nvPicPr>
            <p:cNvPr id="18" name="Picture 2"/>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818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6635"/>
                                        </p:tgtEl>
                                        <p:attrNameLst>
                                          <p:attrName>style.visibility</p:attrName>
                                        </p:attrNameLst>
                                      </p:cBhvr>
                                      <p:to>
                                        <p:strVal val="visible"/>
                                      </p:to>
                                    </p:set>
                                    <p:animEffect transition="in" filter="circle(in)">
                                      <p:cBhvr>
                                        <p:cTn id="20" dur="2000"/>
                                        <p:tgtEl>
                                          <p:spTgt spid="2663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6636"/>
                                        </p:tgtEl>
                                        <p:attrNameLst>
                                          <p:attrName>style.visibility</p:attrName>
                                        </p:attrNameLst>
                                      </p:cBhvr>
                                      <p:to>
                                        <p:strVal val="visible"/>
                                      </p:to>
                                    </p:set>
                                    <p:animEffect transition="in" filter="barn(inVertical)">
                                      <p:cBhvr>
                                        <p:cTn id="25" dur="500"/>
                                        <p:tgtEl>
                                          <p:spTgt spid="266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26637"/>
                                        </p:tgtEl>
                                        <p:attrNameLst>
                                          <p:attrName>style.visibility</p:attrName>
                                        </p:attrNameLst>
                                      </p:cBhvr>
                                      <p:to>
                                        <p:strVal val="visible"/>
                                      </p:to>
                                    </p:set>
                                    <p:animEffect transition="in" filter="wheel(1)">
                                      <p:cBhvr>
                                        <p:cTn id="30" dur="2000"/>
                                        <p:tgtEl>
                                          <p:spTgt spid="266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anim calcmode="lin" valueType="num">
                                      <p:cBhvr>
                                        <p:cTn id="35" dur="1000" fill="hold"/>
                                        <p:tgtEl>
                                          <p:spTgt spid="26638"/>
                                        </p:tgtEl>
                                        <p:attrNameLst>
                                          <p:attrName>ppt_w</p:attrName>
                                        </p:attrNameLst>
                                      </p:cBhvr>
                                      <p:tavLst>
                                        <p:tav tm="0">
                                          <p:val>
                                            <p:fltVal val="0"/>
                                          </p:val>
                                        </p:tav>
                                        <p:tav tm="100000">
                                          <p:val>
                                            <p:strVal val="#ppt_w"/>
                                          </p:val>
                                        </p:tav>
                                      </p:tavLst>
                                    </p:anim>
                                    <p:anim calcmode="lin" valueType="num">
                                      <p:cBhvr>
                                        <p:cTn id="36" dur="1000" fill="hold"/>
                                        <p:tgtEl>
                                          <p:spTgt spid="26638"/>
                                        </p:tgtEl>
                                        <p:attrNameLst>
                                          <p:attrName>ppt_h</p:attrName>
                                        </p:attrNameLst>
                                      </p:cBhvr>
                                      <p:tavLst>
                                        <p:tav tm="0">
                                          <p:val>
                                            <p:fltVal val="0"/>
                                          </p:val>
                                        </p:tav>
                                        <p:tav tm="100000">
                                          <p:val>
                                            <p:strVal val="#ppt_h"/>
                                          </p:val>
                                        </p:tav>
                                      </p:tavLst>
                                    </p:anim>
                                    <p:anim calcmode="lin" valueType="num">
                                      <p:cBhvr>
                                        <p:cTn id="37" dur="1000" fill="hold"/>
                                        <p:tgtEl>
                                          <p:spTgt spid="26638"/>
                                        </p:tgtEl>
                                        <p:attrNameLst>
                                          <p:attrName>style.rotation</p:attrName>
                                        </p:attrNameLst>
                                      </p:cBhvr>
                                      <p:tavLst>
                                        <p:tav tm="0">
                                          <p:val>
                                            <p:fltVal val="90"/>
                                          </p:val>
                                        </p:tav>
                                        <p:tav tm="100000">
                                          <p:val>
                                            <p:fltVal val="0"/>
                                          </p:val>
                                        </p:tav>
                                      </p:tavLst>
                                    </p:anim>
                                    <p:animEffect transition="in" filter="fade">
                                      <p:cBhvr>
                                        <p:cTn id="38" dur="1000"/>
                                        <p:tgtEl>
                                          <p:spTgt spid="266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6639"/>
                                        </p:tgtEl>
                                        <p:attrNameLst>
                                          <p:attrName>style.visibility</p:attrName>
                                        </p:attrNameLst>
                                      </p:cBhvr>
                                      <p:to>
                                        <p:strVal val="visible"/>
                                      </p:to>
                                    </p:set>
                                    <p:animEffect transition="in" filter="circle(in)">
                                      <p:cBhvr>
                                        <p:cTn id="43" dur="2000"/>
                                        <p:tgtEl>
                                          <p:spTgt spid="266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6640"/>
                                        </p:tgtEl>
                                        <p:attrNameLst>
                                          <p:attrName>style.visibility</p:attrName>
                                        </p:attrNameLst>
                                      </p:cBhvr>
                                      <p:to>
                                        <p:strVal val="visible"/>
                                      </p:to>
                                    </p:set>
                                    <p:animEffect transition="in" filter="wipe(down)">
                                      <p:cBhvr>
                                        <p:cTn id="48"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مستدير الزوايا 10"/>
          <p:cNvSpPr/>
          <p:nvPr/>
        </p:nvSpPr>
        <p:spPr>
          <a:xfrm>
            <a:off x="4357688" y="2620963"/>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476672"/>
            <a:ext cx="6500241" cy="176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297932"/>
            <a:ext cx="2476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275013"/>
            <a:ext cx="2238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149725"/>
            <a:ext cx="16573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8" y="5172075"/>
            <a:ext cx="1495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713" y="5172075"/>
            <a:ext cx="1200150"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مجموعة 13"/>
          <p:cNvGrpSpPr/>
          <p:nvPr/>
        </p:nvGrpSpPr>
        <p:grpSpPr>
          <a:xfrm>
            <a:off x="-36512" y="-27384"/>
            <a:ext cx="2082876" cy="756636"/>
            <a:chOff x="179512" y="692696"/>
            <a:chExt cx="2082876" cy="756636"/>
          </a:xfrm>
        </p:grpSpPr>
        <p:pic>
          <p:nvPicPr>
            <p:cNvPr id="15"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مربع نص 16"/>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33008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80">
                                          <p:stCondLst>
                                            <p:cond delay="0"/>
                                          </p:stCondLst>
                                        </p:cTn>
                                        <p:tgtEl>
                                          <p:spTgt spid="56322"/>
                                        </p:tgtEl>
                                      </p:cBhvr>
                                    </p:animEffect>
                                    <p:anim calcmode="lin" valueType="num">
                                      <p:cBhvr>
                                        <p:cTn id="8" dur="1822" tmFilter="0,0; 0.14,0.36; 0.43,0.73; 0.71,0.91; 1.0,1.0">
                                          <p:stCondLst>
                                            <p:cond delay="0"/>
                                          </p:stCondLst>
                                        </p:cTn>
                                        <p:tgtEl>
                                          <p:spTgt spid="56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6322"/>
                                        </p:tgtEl>
                                      </p:cBhvr>
                                      <p:to x="100000" y="60000"/>
                                    </p:animScale>
                                    <p:animScale>
                                      <p:cBhvr>
                                        <p:cTn id="14" dur="166" decel="50000">
                                          <p:stCondLst>
                                            <p:cond delay="676"/>
                                          </p:stCondLst>
                                        </p:cTn>
                                        <p:tgtEl>
                                          <p:spTgt spid="56322"/>
                                        </p:tgtEl>
                                      </p:cBhvr>
                                      <p:to x="100000" y="100000"/>
                                    </p:animScale>
                                    <p:animScale>
                                      <p:cBhvr>
                                        <p:cTn id="15" dur="26">
                                          <p:stCondLst>
                                            <p:cond delay="1312"/>
                                          </p:stCondLst>
                                        </p:cTn>
                                        <p:tgtEl>
                                          <p:spTgt spid="56322"/>
                                        </p:tgtEl>
                                      </p:cBhvr>
                                      <p:to x="100000" y="80000"/>
                                    </p:animScale>
                                    <p:animScale>
                                      <p:cBhvr>
                                        <p:cTn id="16" dur="166" decel="50000">
                                          <p:stCondLst>
                                            <p:cond delay="1338"/>
                                          </p:stCondLst>
                                        </p:cTn>
                                        <p:tgtEl>
                                          <p:spTgt spid="56322"/>
                                        </p:tgtEl>
                                      </p:cBhvr>
                                      <p:to x="100000" y="100000"/>
                                    </p:animScale>
                                    <p:animScale>
                                      <p:cBhvr>
                                        <p:cTn id="17" dur="26">
                                          <p:stCondLst>
                                            <p:cond delay="1642"/>
                                          </p:stCondLst>
                                        </p:cTn>
                                        <p:tgtEl>
                                          <p:spTgt spid="56322"/>
                                        </p:tgtEl>
                                      </p:cBhvr>
                                      <p:to x="100000" y="90000"/>
                                    </p:animScale>
                                    <p:animScale>
                                      <p:cBhvr>
                                        <p:cTn id="18" dur="166" decel="50000">
                                          <p:stCondLst>
                                            <p:cond delay="1668"/>
                                          </p:stCondLst>
                                        </p:cTn>
                                        <p:tgtEl>
                                          <p:spTgt spid="56322"/>
                                        </p:tgtEl>
                                      </p:cBhvr>
                                      <p:to x="100000" y="100000"/>
                                    </p:animScale>
                                    <p:animScale>
                                      <p:cBhvr>
                                        <p:cTn id="19" dur="26">
                                          <p:stCondLst>
                                            <p:cond delay="1808"/>
                                          </p:stCondLst>
                                        </p:cTn>
                                        <p:tgtEl>
                                          <p:spTgt spid="56322"/>
                                        </p:tgtEl>
                                      </p:cBhvr>
                                      <p:to x="100000" y="95000"/>
                                    </p:animScale>
                                    <p:animScale>
                                      <p:cBhvr>
                                        <p:cTn id="20" dur="166" decel="50000">
                                          <p:stCondLst>
                                            <p:cond delay="1834"/>
                                          </p:stCondLst>
                                        </p:cTn>
                                        <p:tgtEl>
                                          <p:spTgt spid="563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7657"/>
                                        </p:tgtEl>
                                        <p:attrNameLst>
                                          <p:attrName>style.visibility</p:attrName>
                                        </p:attrNameLst>
                                      </p:cBhvr>
                                      <p:to>
                                        <p:strVal val="visible"/>
                                      </p:to>
                                    </p:set>
                                    <p:anim calcmode="lin" valueType="num">
                                      <p:cBhvr additive="base">
                                        <p:cTn id="33" dur="500" fill="hold"/>
                                        <p:tgtEl>
                                          <p:spTgt spid="27657"/>
                                        </p:tgtEl>
                                        <p:attrNameLst>
                                          <p:attrName>ppt_x</p:attrName>
                                        </p:attrNameLst>
                                      </p:cBhvr>
                                      <p:tavLst>
                                        <p:tav tm="0">
                                          <p:val>
                                            <p:strVal val="#ppt_x"/>
                                          </p:val>
                                        </p:tav>
                                        <p:tav tm="100000">
                                          <p:val>
                                            <p:strVal val="#ppt_x"/>
                                          </p:val>
                                        </p:tav>
                                      </p:tavLst>
                                    </p:anim>
                                    <p:anim calcmode="lin" valueType="num">
                                      <p:cBhvr additive="base">
                                        <p:cTn id="34"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27658"/>
                                        </p:tgtEl>
                                        <p:attrNameLst>
                                          <p:attrName>style.visibility</p:attrName>
                                        </p:attrNameLst>
                                      </p:cBhvr>
                                      <p:to>
                                        <p:strVal val="visible"/>
                                      </p:to>
                                    </p:set>
                                    <p:animEffect transition="in" filter="wheel(1)">
                                      <p:cBhvr>
                                        <p:cTn id="39" dur="2000"/>
                                        <p:tgtEl>
                                          <p:spTgt spid="276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27659"/>
                                        </p:tgtEl>
                                        <p:attrNameLst>
                                          <p:attrName>style.visibility</p:attrName>
                                        </p:attrNameLst>
                                      </p:cBhvr>
                                      <p:to>
                                        <p:strVal val="visible"/>
                                      </p:to>
                                    </p:set>
                                    <p:animEffect transition="in" filter="circle(in)">
                                      <p:cBhvr>
                                        <p:cTn id="44" dur="2000"/>
                                        <p:tgtEl>
                                          <p:spTgt spid="2765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childTnLst>
                                    <p:set>
                                      <p:cBhvr>
                                        <p:cTn id="48" dur="1" fill="hold">
                                          <p:stCondLst>
                                            <p:cond delay="0"/>
                                          </p:stCondLst>
                                        </p:cTn>
                                        <p:tgtEl>
                                          <p:spTgt spid="27660"/>
                                        </p:tgtEl>
                                        <p:attrNameLst>
                                          <p:attrName>style.visibility</p:attrName>
                                        </p:attrNameLst>
                                      </p:cBhvr>
                                      <p:to>
                                        <p:strVal val="visible"/>
                                      </p:to>
                                    </p:set>
                                    <p:animEffect transition="in" filter="circle(in)">
                                      <p:cBhvr>
                                        <p:cTn id="49" dur="2000"/>
                                        <p:tgtEl>
                                          <p:spTgt spid="2766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27661"/>
                                        </p:tgtEl>
                                        <p:attrNameLst>
                                          <p:attrName>style.visibility</p:attrName>
                                        </p:attrNameLst>
                                      </p:cBhvr>
                                      <p:to>
                                        <p:strVal val="visible"/>
                                      </p:to>
                                    </p:set>
                                    <p:anim calcmode="lin" valueType="num">
                                      <p:cBhvr additive="base">
                                        <p:cTn id="54" dur="500" fill="hold"/>
                                        <p:tgtEl>
                                          <p:spTgt spid="27661"/>
                                        </p:tgtEl>
                                        <p:attrNameLst>
                                          <p:attrName>ppt_x</p:attrName>
                                        </p:attrNameLst>
                                      </p:cBhvr>
                                      <p:tavLst>
                                        <p:tav tm="0">
                                          <p:val>
                                            <p:strVal val="#ppt_x"/>
                                          </p:val>
                                        </p:tav>
                                        <p:tav tm="100000">
                                          <p:val>
                                            <p:strVal val="#ppt_x"/>
                                          </p:val>
                                        </p:tav>
                                      </p:tavLst>
                                    </p:anim>
                                    <p:anim calcmode="lin" valueType="num">
                                      <p:cBhvr additive="base">
                                        <p:cTn id="55"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مستدير الزوايا 10"/>
          <p:cNvSpPr/>
          <p:nvPr/>
        </p:nvSpPr>
        <p:spPr>
          <a:xfrm>
            <a:off x="4389438" y="2797175"/>
            <a:ext cx="100806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404" y="404664"/>
            <a:ext cx="715010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521075"/>
            <a:ext cx="1008062"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581525"/>
            <a:ext cx="25908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5805488"/>
            <a:ext cx="1933575"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1156" y="0"/>
            <a:ext cx="2082876" cy="756636"/>
            <a:chOff x="179512" y="692696"/>
            <a:chExt cx="2082876" cy="756636"/>
          </a:xfrm>
        </p:grpSpPr>
        <p:pic>
          <p:nvPicPr>
            <p:cNvPr id="13"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66332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anim calcmode="lin" valueType="num">
                                      <p:cBhvr>
                                        <p:cTn id="8" dur="2000" fill="hold"/>
                                        <p:tgtEl>
                                          <p:spTgt spid="57346"/>
                                        </p:tgtEl>
                                        <p:attrNameLst>
                                          <p:attrName>ppt_w</p:attrName>
                                        </p:attrNameLst>
                                      </p:cBhvr>
                                      <p:tavLst>
                                        <p:tav tm="0" fmla="#ppt_w*sin(2.5*pi*$)">
                                          <p:val>
                                            <p:fltVal val="0"/>
                                          </p:val>
                                        </p:tav>
                                        <p:tav tm="100000">
                                          <p:val>
                                            <p:fltVal val="1"/>
                                          </p:val>
                                        </p:tav>
                                      </p:tavLst>
                                    </p:anim>
                                    <p:anim calcmode="lin" valueType="num">
                                      <p:cBhvr>
                                        <p:cTn id="9" dur="20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8681"/>
                                        </p:tgtEl>
                                        <p:attrNameLst>
                                          <p:attrName>style.visibility</p:attrName>
                                        </p:attrNameLst>
                                      </p:cBhvr>
                                      <p:to>
                                        <p:strVal val="visible"/>
                                      </p:to>
                                    </p:set>
                                    <p:animEffect transition="in" filter="wipe(down)">
                                      <p:cBhvr>
                                        <p:cTn id="22" dur="500"/>
                                        <p:tgtEl>
                                          <p:spTgt spid="286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animEffect transition="in" filter="barn(inVertical)">
                                      <p:cBhvr>
                                        <p:cTn id="27" dur="500"/>
                                        <p:tgtEl>
                                          <p:spTgt spid="286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8683"/>
                                        </p:tgtEl>
                                        <p:attrNameLst>
                                          <p:attrName>style.visibility</p:attrName>
                                        </p:attrNameLst>
                                      </p:cBhvr>
                                      <p:to>
                                        <p:strVal val="visible"/>
                                      </p:to>
                                    </p:set>
                                    <p:animEffect transition="in" filter="fade">
                                      <p:cBhvr>
                                        <p:cTn id="32" dur="1000"/>
                                        <p:tgtEl>
                                          <p:spTgt spid="28683"/>
                                        </p:tgtEl>
                                      </p:cBhvr>
                                    </p:animEffect>
                                    <p:anim calcmode="lin" valueType="num">
                                      <p:cBhvr>
                                        <p:cTn id="33" dur="1000" fill="hold"/>
                                        <p:tgtEl>
                                          <p:spTgt spid="28683"/>
                                        </p:tgtEl>
                                        <p:attrNameLst>
                                          <p:attrName>ppt_x</p:attrName>
                                        </p:attrNameLst>
                                      </p:cBhvr>
                                      <p:tavLst>
                                        <p:tav tm="0">
                                          <p:val>
                                            <p:strVal val="#ppt_x"/>
                                          </p:val>
                                        </p:tav>
                                        <p:tav tm="100000">
                                          <p:val>
                                            <p:strVal val="#ppt_x"/>
                                          </p:val>
                                        </p:tav>
                                      </p:tavLst>
                                    </p:anim>
                                    <p:anim calcmode="lin" valueType="num">
                                      <p:cBhvr>
                                        <p:cTn id="34" dur="1000" fill="hold"/>
                                        <p:tgtEl>
                                          <p:spTgt spid="28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179512" y="3573016"/>
            <a:ext cx="3490539" cy="1200329"/>
          </a:xfrm>
          <a:prstGeom prst="rect">
            <a:avLst/>
          </a:prstGeom>
          <a:ln/>
          <a:effectLst>
            <a:glow rad="2286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ar-SA" sz="3600" b="1" dirty="0">
                <a:solidFill>
                  <a:srgbClr val="FF0000"/>
                </a:solidFill>
                <a:latin typeface="Franklin Gothic Book"/>
              </a:rPr>
              <a:t>الطبيعة الموجية للضوء</a:t>
            </a:r>
            <a:endParaRPr lang="ar-EG" sz="3600" b="1" dirty="0">
              <a:solidFill>
                <a:srgbClr val="FF0000"/>
              </a:solidFill>
              <a:latin typeface="Franklin Gothic Book"/>
            </a:endParaRPr>
          </a:p>
        </p:txBody>
      </p:sp>
      <p:sp>
        <p:nvSpPr>
          <p:cNvPr id="21" name="مستطيل 11">
            <a:hlinkClick r:id="" action="ppaction://noaction"/>
          </p:cNvPr>
          <p:cNvSpPr>
            <a:spLocks noChangeArrowheads="1"/>
          </p:cNvSpPr>
          <p:nvPr/>
        </p:nvSpPr>
        <p:spPr bwMode="auto">
          <a:xfrm>
            <a:off x="-232334" y="494386"/>
            <a:ext cx="4846907" cy="1600438"/>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SA" sz="4400" b="1" dirty="0">
                <a:solidFill>
                  <a:srgbClr val="FFFF00"/>
                </a:solidFill>
                <a:latin typeface="Franklin Gothic Book"/>
              </a:rPr>
              <a:t>الفصل  التاسع </a:t>
            </a:r>
          </a:p>
          <a:p>
            <a:pPr algn="ctr">
              <a:defRPr/>
            </a:pPr>
            <a:r>
              <a:rPr lang="ar-SA" altLang="ar-SA" sz="5400" b="1" dirty="0">
                <a:solidFill>
                  <a:prstClr val="black"/>
                </a:solidFill>
                <a:latin typeface="Franklin Gothic Book"/>
                <a:cs typeface="Times New Roman" pitchFamily="18" charset="0"/>
              </a:rPr>
              <a:t>أساسيات الضوء</a:t>
            </a:r>
            <a:endParaRPr lang="ar-SA" altLang="ar-SA" sz="5400" b="1" dirty="0">
              <a:solidFill>
                <a:srgbClr val="00B0F0"/>
              </a:solidFill>
              <a:latin typeface="Franklin Gothic Book"/>
            </a:endParaRPr>
          </a:p>
        </p:txBody>
      </p:sp>
      <p:sp>
        <p:nvSpPr>
          <p:cNvPr id="22" name="مستطيل 11">
            <a:hlinkClick r:id="" action="ppaction://noaction"/>
          </p:cNvPr>
          <p:cNvSpPr>
            <a:spLocks noChangeArrowheads="1"/>
          </p:cNvSpPr>
          <p:nvPr/>
        </p:nvSpPr>
        <p:spPr bwMode="auto">
          <a:xfrm>
            <a:off x="611560"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smtClean="0">
                <a:ln w="11430"/>
                <a:solidFill>
                  <a:srgbClr val="002060"/>
                </a:solidFill>
                <a:latin typeface="GEFlow-Bold"/>
              </a:rPr>
              <a:t>الدرس </a:t>
            </a:r>
            <a:r>
              <a:rPr lang="ar-SA" sz="4000" b="1" kern="0" dirty="0" smtClean="0">
                <a:ln w="11430"/>
                <a:solidFill>
                  <a:srgbClr val="002060"/>
                </a:solidFill>
                <a:latin typeface="GEFlow-Bold"/>
              </a:rPr>
              <a:t>الثاني</a:t>
            </a:r>
            <a:endParaRPr lang="ar-SA" sz="4000" b="1" kern="0" dirty="0" smtClean="0">
              <a:ln w="11430"/>
              <a:solidFill>
                <a:srgbClr val="002060"/>
              </a:solidFill>
              <a:latin typeface="Franklin Gothic Book"/>
            </a:endParaRPr>
          </a:p>
        </p:txBody>
      </p:sp>
      <p:grpSp>
        <p:nvGrpSpPr>
          <p:cNvPr id="5" name="مجموعة 4"/>
          <p:cNvGrpSpPr/>
          <p:nvPr/>
        </p:nvGrpSpPr>
        <p:grpSpPr>
          <a:xfrm>
            <a:off x="-36512" y="6116554"/>
            <a:ext cx="2082876" cy="756636"/>
            <a:chOff x="179512" y="692696"/>
            <a:chExt cx="2082876" cy="756636"/>
          </a:xfrm>
        </p:grpSpPr>
        <p:pic>
          <p:nvPicPr>
            <p:cNvPr id="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5894472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030208" y="220060"/>
            <a:ext cx="7686701" cy="1135920"/>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1476261" y="243225"/>
            <a:ext cx="6951722" cy="1169551"/>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الحيود والنموذج الموجي للضوء</a:t>
            </a:r>
          </a:p>
          <a:p>
            <a:pPr algn="ct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Diffraction and the Wave Model of light</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316882" y="2154648"/>
            <a:ext cx="3647606" cy="55427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888215" y="2108805"/>
            <a:ext cx="4011077" cy="553998"/>
          </a:xfrm>
          <a:prstGeom prst="rect">
            <a:avLst/>
          </a:prstGeom>
          <a:noFill/>
        </p:spPr>
        <p:txBody>
          <a:bodyPr wrap="square" rtlCol="1">
            <a:spAutoFit/>
          </a:bodyPr>
          <a:lstStyle/>
          <a:p>
            <a:pPr>
              <a:defRPr/>
            </a:pPr>
            <a:r>
              <a:rPr lang="ar-SA" sz="3000" b="1" dirty="0" smtClean="0">
                <a:latin typeface="Sakkal Majalla" pitchFamily="2" charset="-78"/>
                <a:cs typeface="Sakkal Majalla" pitchFamily="2" charset="-78"/>
              </a:rPr>
              <a:t>انحناء الضوء حول الحواجز</a:t>
            </a:r>
            <a:endParaRPr lang="ar-SA" sz="3000" b="1" kern="0" dirty="0">
              <a:ln w="11430"/>
              <a:solidFill>
                <a:srgbClr val="002060"/>
              </a:solidFill>
              <a:latin typeface="Sakkal Majalla" pitchFamily="2" charset="-78"/>
              <a:cs typeface="Sakkal Majalla" pitchFamily="2" charset="-78"/>
            </a:endParaRPr>
          </a:p>
        </p:txBody>
      </p:sp>
      <p:sp>
        <p:nvSpPr>
          <p:cNvPr id="28" name="مربع نص 27"/>
          <p:cNvSpPr txBox="1"/>
          <p:nvPr/>
        </p:nvSpPr>
        <p:spPr>
          <a:xfrm>
            <a:off x="7524328" y="1495469"/>
            <a:ext cx="141400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الحيود</a:t>
            </a:r>
            <a:endParaRPr lang="ar-SA" sz="3000" b="1" dirty="0">
              <a:solidFill>
                <a:srgbClr val="FFFF00"/>
              </a:solidFill>
              <a:latin typeface="Sakkal Majalla" pitchFamily="2" charset="-78"/>
              <a:cs typeface="Sakkal Majalla" pitchFamily="2" charset="-78"/>
            </a:endParaRPr>
          </a:p>
        </p:txBody>
      </p:sp>
      <p:sp>
        <p:nvSpPr>
          <p:cNvPr id="29" name="مربع نص 28"/>
          <p:cNvSpPr txBox="1"/>
          <p:nvPr/>
        </p:nvSpPr>
        <p:spPr>
          <a:xfrm>
            <a:off x="5580112" y="2947010"/>
            <a:ext cx="3358987"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برهنة النموذج الضوئي</a:t>
            </a:r>
            <a:endParaRPr lang="ar-SA" sz="3000" b="1" dirty="0">
              <a:solidFill>
                <a:srgbClr val="FFFF00"/>
              </a:solidFill>
              <a:latin typeface="Sakkal Majalla" pitchFamily="2" charset="-78"/>
              <a:cs typeface="Sakkal Majalla" pitchFamily="2" charset="-78"/>
            </a:endParaRPr>
          </a:p>
        </p:txBody>
      </p:sp>
      <p:sp>
        <p:nvSpPr>
          <p:cNvPr id="30" name="مستطيل 29"/>
          <p:cNvSpPr>
            <a:spLocks noChangeArrowheads="1"/>
          </p:cNvSpPr>
          <p:nvPr/>
        </p:nvSpPr>
        <p:spPr bwMode="auto">
          <a:xfrm>
            <a:off x="539552" y="3548623"/>
            <a:ext cx="8189834" cy="2400657"/>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ar-SA" sz="3000" b="1" dirty="0">
                <a:latin typeface="Sakkal Majalla" pitchFamily="2" charset="-78"/>
                <a:cs typeface="Sakkal Majalla" pitchFamily="2" charset="-78"/>
              </a:rPr>
              <a:t>تتكون مقدمة الموجة المستوية من عدد غير محدود </a:t>
            </a:r>
            <a:r>
              <a:rPr lang="ar-SA" sz="3000" b="1" dirty="0" smtClean="0">
                <a:latin typeface="Sakkal Majalla" pitchFamily="2" charset="-78"/>
                <a:cs typeface="Sakkal Majalla" pitchFamily="2" charset="-78"/>
              </a:rPr>
              <a:t>من المصادر </a:t>
            </a:r>
            <a:r>
              <a:rPr lang="ar-SA" sz="3000" b="1" dirty="0">
                <a:latin typeface="Sakkal Majalla" pitchFamily="2" charset="-78"/>
                <a:cs typeface="Sakkal Majalla" pitchFamily="2" charset="-78"/>
              </a:rPr>
              <a:t>النقطية في خط واحد، وعندما تعبر مقدمة الموجة هذه حافة ما </a:t>
            </a:r>
            <a:r>
              <a:rPr lang="ar-SA" sz="3000" b="1" dirty="0" smtClean="0">
                <a:latin typeface="Sakkal Majalla" pitchFamily="2" charset="-78"/>
                <a:cs typeface="Sakkal Majalla" pitchFamily="2" charset="-78"/>
              </a:rPr>
              <a:t>فإن الحافة </a:t>
            </a:r>
            <a:r>
              <a:rPr lang="ar-SA" sz="3000" b="1" dirty="0">
                <a:latin typeface="Sakkal Majalla" pitchFamily="2" charset="-78"/>
                <a:cs typeface="Sakkal Majalla" pitchFamily="2" charset="-78"/>
              </a:rPr>
              <a:t>تقطع مقدمة الموجة، حيث تنتشر كل موجة دائرية تولدت </a:t>
            </a:r>
            <a:r>
              <a:rPr lang="ar-SA" sz="3000" b="1" dirty="0" smtClean="0">
                <a:latin typeface="Sakkal Majalla" pitchFamily="2" charset="-78"/>
                <a:cs typeface="Sakkal Majalla" pitchFamily="2" charset="-78"/>
              </a:rPr>
              <a:t>بوساطة أي </a:t>
            </a:r>
            <a:r>
              <a:rPr lang="ar-SA" sz="3000" b="1" dirty="0">
                <a:latin typeface="Sakkal Majalla" pitchFamily="2" charset="-78"/>
                <a:cs typeface="Sakkal Majalla" pitchFamily="2" charset="-78"/>
              </a:rPr>
              <a:t>نقطة من نقاط </a:t>
            </a:r>
            <a:r>
              <a:rPr lang="ar-SA" sz="3000" b="1" dirty="0" err="1">
                <a:latin typeface="Sakkal Majalla" pitchFamily="2" charset="-78"/>
                <a:cs typeface="Sakkal Majalla" pitchFamily="2" charset="-78"/>
              </a:rPr>
              <a:t>هيجنز</a:t>
            </a:r>
            <a:r>
              <a:rPr lang="ar-SA" sz="3000" b="1" dirty="0">
                <a:latin typeface="Sakkal Majalla" pitchFamily="2" charset="-78"/>
                <a:cs typeface="Sakkal Majalla" pitchFamily="2" charset="-78"/>
              </a:rPr>
              <a:t> على شكل موجة دائرية في الحيز الذي </a:t>
            </a:r>
            <a:r>
              <a:rPr lang="ar-SA" sz="3000" b="1" dirty="0" smtClean="0">
                <a:latin typeface="Sakkal Majalla" pitchFamily="2" charset="-78"/>
                <a:cs typeface="Sakkal Majalla" pitchFamily="2" charset="-78"/>
              </a:rPr>
              <a:t>انحنت عنده </a:t>
            </a:r>
            <a:r>
              <a:rPr lang="ar-SA" sz="3000" b="1" dirty="0">
                <a:latin typeface="Sakkal Majalla" pitchFamily="2" charset="-78"/>
                <a:cs typeface="Sakkal Majalla" pitchFamily="2" charset="-78"/>
              </a:rPr>
              <a:t>مقدمة الموجة الأصلية</a:t>
            </a:r>
            <a:r>
              <a:rPr lang="ar-SA" sz="3000" b="1" dirty="0" smtClean="0">
                <a:latin typeface="Sakkal Majalla" pitchFamily="2" charset="-78"/>
                <a:cs typeface="Sakkal Majalla" pitchFamily="2" charset="-78"/>
              </a:rPr>
              <a:t>،. </a:t>
            </a:r>
            <a:r>
              <a:rPr lang="ar-SA" sz="3000" b="1" dirty="0">
                <a:latin typeface="Sakkal Majalla" pitchFamily="2" charset="-78"/>
                <a:cs typeface="Sakkal Majalla" pitchFamily="2" charset="-78"/>
              </a:rPr>
              <a:t>وهذا هو الحيود</a:t>
            </a:r>
            <a:endParaRPr lang="ar-SA" sz="3000" b="1" dirty="0">
              <a:solidFill>
                <a:srgbClr val="00B050"/>
              </a:solidFill>
              <a:latin typeface="Sakkal Majalla" pitchFamily="2" charset="-78"/>
              <a:cs typeface="Sakkal Majalla" pitchFamily="2" charset="-78"/>
            </a:endParaRPr>
          </a:p>
        </p:txBody>
      </p:sp>
      <p:grpSp>
        <p:nvGrpSpPr>
          <p:cNvPr id="18" name="مجموعة 17"/>
          <p:cNvGrpSpPr/>
          <p:nvPr/>
        </p:nvGrpSpPr>
        <p:grpSpPr>
          <a:xfrm>
            <a:off x="0" y="-27384"/>
            <a:ext cx="2082876" cy="756636"/>
            <a:chOff x="179512" y="692696"/>
            <a:chExt cx="2082876" cy="756636"/>
          </a:xfrm>
        </p:grpSpPr>
        <p:pic>
          <p:nvPicPr>
            <p:cNvPr id="19"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0103764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8)">
                                      <p:cBhvr>
                                        <p:cTn id="19" dur="2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8)">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iterate type="wd">
                                    <p:tmAbs val="500"/>
                                  </p:iterate>
                                  <p:childTnLst>
                                    <p:set>
                                      <p:cBhvr>
                                        <p:cTn id="38" dur="1" fill="hold">
                                          <p:stCondLst>
                                            <p:cond delay="0"/>
                                          </p:stCondLst>
                                        </p:cTn>
                                        <p:tgtEl>
                                          <p:spTgt spid="30">
                                            <p:bg/>
                                          </p:spTgt>
                                        </p:tgtEl>
                                        <p:attrNameLst>
                                          <p:attrName>style.visibility</p:attrName>
                                        </p:attrNameLst>
                                      </p:cBhvr>
                                      <p:to>
                                        <p:strVal val="visible"/>
                                      </p:to>
                                    </p:set>
                                    <p:anim to="" calcmode="lin" valueType="num">
                                      <p:cBhvr>
                                        <p:cTn id="39" dur="1" fill="hold"/>
                                        <p:tgtEl>
                                          <p:spTgt spid="30">
                                            <p:bg/>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iterate type="wd">
                                    <p:tmAbs val="500"/>
                                  </p:iterate>
                                  <p:childTnLst>
                                    <p:set>
                                      <p:cBhvr>
                                        <p:cTn id="43" dur="1" fill="hold">
                                          <p:stCondLst>
                                            <p:cond delay="0"/>
                                          </p:stCondLst>
                                        </p:cTn>
                                        <p:tgtEl>
                                          <p:spTgt spid="30">
                                            <p:txEl>
                                              <p:pRg st="0" end="0"/>
                                            </p:txEl>
                                          </p:spTgt>
                                        </p:tgtEl>
                                        <p:attrNameLst>
                                          <p:attrName>style.visibility</p:attrName>
                                        </p:attrNameLst>
                                      </p:cBhvr>
                                      <p:to>
                                        <p:strVal val="visible"/>
                                      </p:to>
                                    </p:set>
                                    <p:anim to="" calcmode="lin" valueType="num">
                                      <p:cBhvr>
                                        <p:cTn id="44" dur="1" fill="hold"/>
                                        <p:tgtEl>
                                          <p:spTgt spid="30">
                                            <p:txEl>
                                              <p:pRg st="0" end="0"/>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anim calcmode="lin" valueType="num">
                                      <p:cBhvr>
                                        <p:cTn id="55" dur="2000" fill="hold"/>
                                        <p:tgtEl>
                                          <p:spTgt spid="10"/>
                                        </p:tgtEl>
                                        <p:attrNameLst>
                                          <p:attrName>ppt_w</p:attrName>
                                        </p:attrNameLst>
                                      </p:cBhvr>
                                      <p:tavLst>
                                        <p:tav tm="0" fmla="#ppt_w*sin(2.5*pi*$)">
                                          <p:val>
                                            <p:fltVal val="0"/>
                                          </p:val>
                                        </p:tav>
                                        <p:tav tm="100000">
                                          <p:val>
                                            <p:fltVal val="1"/>
                                          </p:val>
                                        </p:tav>
                                      </p:tavLst>
                                    </p:anim>
                                    <p:anim calcmode="lin" valueType="num">
                                      <p:cBhvr>
                                        <p:cTn id="5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8" grpId="0" animBg="1"/>
      <p:bldP spid="29" grpId="0" animBg="1"/>
      <p:bldP spid="3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8" name="مربع نص 27"/>
          <p:cNvSpPr txBox="1"/>
          <p:nvPr/>
        </p:nvSpPr>
        <p:spPr>
          <a:xfrm>
            <a:off x="7131838" y="44624"/>
            <a:ext cx="184586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الألوان</a:t>
            </a:r>
            <a:endParaRPr lang="ar-SA" sz="3000" b="1" dirty="0">
              <a:solidFill>
                <a:srgbClr val="FFFF00"/>
              </a:solidFill>
              <a:latin typeface="Sakkal Majalla" pitchFamily="2" charset="-78"/>
              <a:cs typeface="Sakkal Majalla" pitchFamily="2" charset="-78"/>
            </a:endParaRPr>
          </a:p>
        </p:txBody>
      </p:sp>
      <p:sp>
        <p:nvSpPr>
          <p:cNvPr id="23" name="مستطيل 22"/>
          <p:cNvSpPr/>
          <p:nvPr/>
        </p:nvSpPr>
        <p:spPr>
          <a:xfrm>
            <a:off x="467544" y="727536"/>
            <a:ext cx="8500545"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smtClean="0">
                <a:latin typeface="Sakkal Majalla" pitchFamily="2" charset="-78"/>
                <a:cs typeface="Sakkal Majalla" pitchFamily="2" charset="-78"/>
              </a:rPr>
              <a:t>استنتج نيوتن </a:t>
            </a:r>
            <a:r>
              <a:rPr lang="ar-SA" sz="3000" b="1" dirty="0">
                <a:latin typeface="Sakkal Majalla" pitchFamily="2" charset="-78"/>
                <a:cs typeface="Sakkal Majalla" pitchFamily="2" charset="-78"/>
              </a:rPr>
              <a:t>أن اللون الأبيض مر </a:t>
            </a:r>
            <a:r>
              <a:rPr lang="ar-SA" sz="3000" b="1" dirty="0" smtClean="0">
                <a:latin typeface="Sakkal Majalla" pitchFamily="2" charset="-78"/>
                <a:cs typeface="Sakkal Majalla" pitchFamily="2" charset="-78"/>
              </a:rPr>
              <a:t>كب </a:t>
            </a:r>
            <a:r>
              <a:rPr lang="ar-SA" sz="3000" b="1" dirty="0">
                <a:latin typeface="Sakkal Majalla" pitchFamily="2" charset="-78"/>
                <a:cs typeface="Sakkal Majalla" pitchFamily="2" charset="-78"/>
              </a:rPr>
              <a:t>من ألوان </a:t>
            </a:r>
            <a:r>
              <a:rPr lang="ar-SA" sz="3000" b="1" dirty="0" smtClean="0">
                <a:latin typeface="Sakkal Majalla" pitchFamily="2" charset="-78"/>
                <a:cs typeface="Sakkal Majalla" pitchFamily="2" charset="-78"/>
              </a:rPr>
              <a:t>عدة</a:t>
            </a:r>
            <a:r>
              <a:rPr lang="ar-SA" sz="3000" b="1" dirty="0">
                <a:latin typeface="Sakkal Majalla" pitchFamily="2" charset="-78"/>
                <a:cs typeface="Sakkal Majalla" pitchFamily="2" charset="-78"/>
              </a:rPr>
              <a:t>، وأن هناك خاصية </a:t>
            </a:r>
            <a:r>
              <a:rPr lang="ar-SA" sz="3000" b="1" dirty="0" smtClean="0">
                <a:latin typeface="Sakkal Majalla" pitchFamily="2" charset="-78"/>
                <a:cs typeface="Sakkal Majalla" pitchFamily="2" charset="-78"/>
              </a:rPr>
              <a:t>أخرى </a:t>
            </a:r>
            <a:r>
              <a:rPr lang="ar-SA" sz="3000" b="1" dirty="0">
                <a:latin typeface="Sakkal Majalla" pitchFamily="2" charset="-78"/>
                <a:cs typeface="Sakkal Majalla" pitchFamily="2" charset="-78"/>
              </a:rPr>
              <a:t>للزجاج </a:t>
            </a:r>
            <a:r>
              <a:rPr lang="ar-SA" sz="3000" b="1" dirty="0" smtClean="0">
                <a:latin typeface="Sakkal Majalla" pitchFamily="2" charset="-78"/>
                <a:cs typeface="Sakkal Majalla" pitchFamily="2" charset="-78"/>
              </a:rPr>
              <a:t>غير عدم </a:t>
            </a:r>
            <a:r>
              <a:rPr lang="ar-SA" sz="3000" b="1" dirty="0">
                <a:latin typeface="Sakkal Majalla" pitchFamily="2" charset="-78"/>
                <a:cs typeface="Sakkal Majalla" pitchFamily="2" charset="-78"/>
              </a:rPr>
              <a:t>انتظامه هي التي تؤدي إلى </a:t>
            </a:r>
            <a:r>
              <a:rPr lang="ar-SA" sz="3000" b="1" dirty="0" smtClean="0">
                <a:latin typeface="Sakkal Majalla" pitchFamily="2" charset="-78"/>
                <a:cs typeface="Sakkal Majalla" pitchFamily="2" charset="-78"/>
              </a:rPr>
              <a:t>تحلل </a:t>
            </a:r>
            <a:r>
              <a:rPr lang="ar-SA" sz="3000" b="1" dirty="0">
                <a:latin typeface="Sakkal Majalla" pitchFamily="2" charset="-78"/>
                <a:cs typeface="Sakkal Majalla" pitchFamily="2" charset="-78"/>
              </a:rPr>
              <a:t>الضوء إلى مجموعة من </a:t>
            </a:r>
            <a:r>
              <a:rPr lang="ar-SA" sz="3000" b="1" dirty="0" smtClean="0">
                <a:latin typeface="Sakkal Majalla" pitchFamily="2" charset="-78"/>
                <a:cs typeface="Sakkal Majalla" pitchFamily="2" charset="-78"/>
              </a:rPr>
              <a:t>الألوان.</a:t>
            </a:r>
            <a:endParaRPr lang="ar-EG" sz="3000" b="1" dirty="0">
              <a:solidFill>
                <a:srgbClr val="006600"/>
              </a:solidFill>
              <a:latin typeface="Sakkal Majalla" pitchFamily="2" charset="-78"/>
              <a:cs typeface="Sakkal Majalla" pitchFamily="2" charset="-78"/>
            </a:endParaRPr>
          </a:p>
        </p:txBody>
      </p:sp>
      <p:sp>
        <p:nvSpPr>
          <p:cNvPr id="24" name="مستطيل 23"/>
          <p:cNvSpPr/>
          <p:nvPr/>
        </p:nvSpPr>
        <p:spPr>
          <a:xfrm>
            <a:off x="107504" y="3044567"/>
            <a:ext cx="8773310" cy="240065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3000" b="1" dirty="0" smtClean="0">
                <a:latin typeface="Sakkal Majalla" pitchFamily="2" charset="-78"/>
                <a:cs typeface="Sakkal Majalla" pitchFamily="2" charset="-78"/>
              </a:rPr>
              <a:t>1)  للضوء </a:t>
            </a:r>
            <a:r>
              <a:rPr lang="ar-SA" sz="3000" b="1" dirty="0">
                <a:latin typeface="Sakkal Majalla" pitchFamily="2" charset="-78"/>
                <a:cs typeface="Sakkal Majalla" pitchFamily="2" charset="-78"/>
              </a:rPr>
              <a:t>خصائص موجية، وأن </a:t>
            </a:r>
            <a:r>
              <a:rPr lang="ar-SA" sz="3000" b="1" dirty="0" smtClean="0">
                <a:latin typeface="Sakkal Majalla" pitchFamily="2" charset="-78"/>
                <a:cs typeface="Sakkal Majalla" pitchFamily="2" charset="-78"/>
              </a:rPr>
              <a:t>لكل لون </a:t>
            </a:r>
            <a:r>
              <a:rPr lang="ar-SA" sz="3000" b="1" dirty="0">
                <a:latin typeface="Sakkal Majalla" pitchFamily="2" charset="-78"/>
                <a:cs typeface="Sakkal Majalla" pitchFamily="2" charset="-78"/>
              </a:rPr>
              <a:t>من ألوان الضوء طولاً </a:t>
            </a:r>
            <a:r>
              <a:rPr lang="ar-SA" sz="3000" b="1" dirty="0" smtClean="0">
                <a:latin typeface="Sakkal Majalla" pitchFamily="2" charset="-78"/>
                <a:cs typeface="Sakkal Majalla" pitchFamily="2" charset="-78"/>
              </a:rPr>
              <a:t>موجيا محددا.</a:t>
            </a:r>
          </a:p>
          <a:p>
            <a:r>
              <a:rPr lang="ar-SA" sz="3000" b="1" dirty="0">
                <a:latin typeface="Sakkal Majalla" pitchFamily="2" charset="-78"/>
                <a:cs typeface="Sakkal Majalla" pitchFamily="2" charset="-78"/>
              </a:rPr>
              <a:t>2) أكبر هذه الأطوال الموجية هو طول موجة الضوء الأحمر. </a:t>
            </a:r>
          </a:p>
          <a:p>
            <a:r>
              <a:rPr lang="ar-SA" sz="3000" b="1" dirty="0">
                <a:latin typeface="Sakkal Majalla" pitchFamily="2" charset="-78"/>
                <a:cs typeface="Sakkal Majalla" pitchFamily="2" charset="-78"/>
              </a:rPr>
              <a:t>3)وكلما تناقص الطول الموجي تحول اللون إلى البرتقالي </a:t>
            </a:r>
            <a:r>
              <a:rPr lang="ar-SA" sz="3000" b="1" dirty="0" smtClean="0">
                <a:latin typeface="Sakkal Majalla" pitchFamily="2" charset="-78"/>
                <a:cs typeface="Sakkal Majalla" pitchFamily="2" charset="-78"/>
              </a:rPr>
              <a:t>فالأصفر فالأخضر </a:t>
            </a:r>
            <a:r>
              <a:rPr lang="ar-SA" sz="3000" b="1" dirty="0">
                <a:latin typeface="Sakkal Majalla" pitchFamily="2" charset="-78"/>
                <a:cs typeface="Sakkal Majalla" pitchFamily="2" charset="-78"/>
              </a:rPr>
              <a:t>فالأزرق </a:t>
            </a:r>
            <a:r>
              <a:rPr lang="ar-SA" sz="3000" b="1" dirty="0" err="1">
                <a:latin typeface="Sakkal Majalla" pitchFamily="2" charset="-78"/>
                <a:cs typeface="Sakkal Majalla" pitchFamily="2" charset="-78"/>
              </a:rPr>
              <a:t>فالأزرق</a:t>
            </a:r>
            <a:r>
              <a:rPr lang="ar-SA" sz="3000" b="1" dirty="0">
                <a:latin typeface="Sakkal Majalla" pitchFamily="2" charset="-78"/>
                <a:cs typeface="Sakkal Majalla" pitchFamily="2" charset="-78"/>
              </a:rPr>
              <a:t> النيلي وأخيرا البنفسجي</a:t>
            </a:r>
            <a:r>
              <a:rPr lang="ar-SA" sz="3000" b="1" dirty="0" smtClean="0">
                <a:latin typeface="Sakkal Majalla" pitchFamily="2" charset="-78"/>
                <a:cs typeface="Sakkal Majalla" pitchFamily="2" charset="-78"/>
              </a:rPr>
              <a:t>.</a:t>
            </a:r>
            <a:endParaRPr lang="ar-SA" sz="3000" b="1" dirty="0">
              <a:ln w="50800"/>
              <a:solidFill>
                <a:srgbClr val="7030A0"/>
              </a:solidFill>
              <a:latin typeface="Sakkal Majalla" pitchFamily="2" charset="-78"/>
              <a:cs typeface="Sakkal Majalla" pitchFamily="2" charset="-78"/>
            </a:endParaRPr>
          </a:p>
        </p:txBody>
      </p:sp>
      <p:sp>
        <p:nvSpPr>
          <p:cNvPr id="25" name="مجسم مشطوف الحواف 24"/>
          <p:cNvSpPr/>
          <p:nvPr/>
        </p:nvSpPr>
        <p:spPr>
          <a:xfrm>
            <a:off x="3855521" y="2284406"/>
            <a:ext cx="5112568" cy="640538"/>
          </a:xfrm>
          <a:prstGeom prst="beve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b="1" dirty="0" smtClean="0">
                <a:latin typeface="Sakkal Majalla" pitchFamily="2" charset="-78"/>
                <a:cs typeface="Sakkal Majalla" pitchFamily="2" charset="-78"/>
              </a:rPr>
              <a:t>نتائج تجارب </a:t>
            </a:r>
            <a:r>
              <a:rPr lang="ar-SA" sz="3000" b="1" dirty="0" err="1">
                <a:latin typeface="Sakkal Majalla" pitchFamily="2" charset="-78"/>
                <a:cs typeface="Sakkal Majalla" pitchFamily="2" charset="-78"/>
              </a:rPr>
              <a:t>جريمالدي</a:t>
            </a:r>
            <a:r>
              <a:rPr lang="ar-SA" sz="3000" b="1" dirty="0">
                <a:latin typeface="Sakkal Majalla" pitchFamily="2" charset="-78"/>
                <a:cs typeface="Sakkal Majalla" pitchFamily="2" charset="-78"/>
              </a:rPr>
              <a:t> </a:t>
            </a:r>
            <a:r>
              <a:rPr lang="ar-SA" sz="3000" b="1" dirty="0" err="1">
                <a:latin typeface="Sakkal Majalla" pitchFamily="2" charset="-78"/>
                <a:cs typeface="Sakkal Majalla" pitchFamily="2" charset="-78"/>
              </a:rPr>
              <a:t>وهيجنز</a:t>
            </a:r>
            <a:endParaRPr lang="ar-SA" sz="3000" b="1" dirty="0">
              <a:solidFill>
                <a:srgbClr val="FF0000"/>
              </a:solidFill>
              <a:latin typeface="Sakkal Majalla" pitchFamily="2" charset="-78"/>
              <a:cs typeface="Sakkal Majalla" pitchFamily="2" charset="-78"/>
            </a:endParaRPr>
          </a:p>
        </p:txBody>
      </p:sp>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880" y="5524548"/>
            <a:ext cx="4800600" cy="52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مجموعة 14"/>
          <p:cNvGrpSpPr/>
          <p:nvPr/>
        </p:nvGrpSpPr>
        <p:grpSpPr>
          <a:xfrm>
            <a:off x="0" y="-27384"/>
            <a:ext cx="2082876" cy="756636"/>
            <a:chOff x="179512" y="692696"/>
            <a:chExt cx="2082876" cy="756636"/>
          </a:xfrm>
        </p:grpSpPr>
        <p:pic>
          <p:nvPicPr>
            <p:cNvPr id="16"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51782198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8)">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anim calcmode="lin" valueType="num">
                                      <p:cBhvr>
                                        <p:cTn id="41" dur="2000" fill="hold"/>
                                        <p:tgtEl>
                                          <p:spTgt spid="10"/>
                                        </p:tgtEl>
                                        <p:attrNameLst>
                                          <p:attrName>ppt_w</p:attrName>
                                        </p:attrNameLst>
                                      </p:cBhvr>
                                      <p:tavLst>
                                        <p:tav tm="0" fmla="#ppt_w*sin(2.5*pi*$)">
                                          <p:val>
                                            <p:fltVal val="0"/>
                                          </p:val>
                                        </p:tav>
                                        <p:tav tm="100000">
                                          <p:val>
                                            <p:fltVal val="1"/>
                                          </p:val>
                                        </p:tav>
                                      </p:tavLst>
                                    </p:anim>
                                    <p:anim calcmode="lin" valueType="num">
                                      <p:cBhvr>
                                        <p:cTn id="4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8" name="مربع نص 27"/>
          <p:cNvSpPr txBox="1"/>
          <p:nvPr/>
        </p:nvSpPr>
        <p:spPr>
          <a:xfrm>
            <a:off x="4211960" y="138698"/>
            <a:ext cx="4765748"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الألوان بوساطة مزج أشعة الضوء</a:t>
            </a:r>
            <a:endParaRPr lang="ar-SA" sz="3000" b="1" dirty="0">
              <a:solidFill>
                <a:srgbClr val="FFFF00"/>
              </a:solidFill>
              <a:latin typeface="Sakkal Majalla" pitchFamily="2" charset="-78"/>
              <a:cs typeface="Sakkal Majalla" pitchFamily="2" charset="-78"/>
            </a:endParaRPr>
          </a:p>
        </p:txBody>
      </p:sp>
      <p:sp>
        <p:nvSpPr>
          <p:cNvPr id="23" name="مستطيل 22"/>
          <p:cNvSpPr/>
          <p:nvPr/>
        </p:nvSpPr>
        <p:spPr>
          <a:xfrm>
            <a:off x="2339752" y="858778"/>
            <a:ext cx="6628337" cy="5539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smtClean="0">
                <a:latin typeface="Sakkal Majalla" pitchFamily="2" charset="-78"/>
                <a:cs typeface="Sakkal Majalla" pitchFamily="2" charset="-78"/>
              </a:rPr>
              <a:t>يتشكل الضوء الأبيض من الضوء الملون بطرائق مختلفة.</a:t>
            </a:r>
            <a:endParaRPr lang="ar-EG" sz="3000" b="1" dirty="0">
              <a:solidFill>
                <a:srgbClr val="006600"/>
              </a:solidFill>
              <a:latin typeface="Sakkal Majalla" pitchFamily="2" charset="-78"/>
              <a:cs typeface="Sakkal Majalla" pitchFamily="2" charset="-78"/>
            </a:endParaRPr>
          </a:p>
        </p:txBody>
      </p:sp>
      <p:sp>
        <p:nvSpPr>
          <p:cNvPr id="15" name="مربع نص 14"/>
          <p:cNvSpPr txBox="1"/>
          <p:nvPr/>
        </p:nvSpPr>
        <p:spPr>
          <a:xfrm>
            <a:off x="6012159" y="1506850"/>
            <a:ext cx="295592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عملية جمع الألوان</a:t>
            </a:r>
            <a:endParaRPr lang="ar-SA" sz="3000" b="1" dirty="0">
              <a:solidFill>
                <a:srgbClr val="FFFF00"/>
              </a:solidFill>
              <a:latin typeface="Sakkal Majalla" pitchFamily="2" charset="-78"/>
              <a:cs typeface="Sakkal Majalla" pitchFamily="2" charset="-78"/>
            </a:endParaRPr>
          </a:p>
        </p:txBody>
      </p:sp>
      <p:sp>
        <p:nvSpPr>
          <p:cNvPr id="16" name="مستطيل 15"/>
          <p:cNvSpPr/>
          <p:nvPr/>
        </p:nvSpPr>
        <p:spPr>
          <a:xfrm>
            <a:off x="1030208" y="2226930"/>
            <a:ext cx="7928262" cy="5539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a:solidFill>
                  <a:srgbClr val="7030A0"/>
                </a:solidFill>
                <a:latin typeface="Sakkal Majalla" pitchFamily="2" charset="-78"/>
                <a:cs typeface="Sakkal Majalla" pitchFamily="2" charset="-78"/>
              </a:rPr>
              <a:t> </a:t>
            </a:r>
            <a:r>
              <a:rPr lang="ar-EG" sz="3000" b="1" dirty="0">
                <a:latin typeface="Sakkal Majalla" pitchFamily="2" charset="-78"/>
                <a:cs typeface="Sakkal Majalla" pitchFamily="2" charset="-78"/>
              </a:rPr>
              <a:t>تشكل الضوء لأبيض عندما تتراكب </a:t>
            </a:r>
            <a:r>
              <a:rPr lang="ar-EG" sz="3000" b="1" dirty="0" smtClean="0">
                <a:latin typeface="Sakkal Majalla" pitchFamily="2" charset="-78"/>
                <a:cs typeface="Sakkal Majalla" pitchFamily="2" charset="-78"/>
              </a:rPr>
              <a:t>الالوان</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a:t>
            </a:r>
            <a:r>
              <a:rPr lang="ar-EG" sz="3000" b="1" dirty="0">
                <a:latin typeface="Sakkal Majalla" pitchFamily="2" charset="-78"/>
                <a:cs typeface="Sakkal Majalla" pitchFamily="2" charset="-78"/>
              </a:rPr>
              <a:t>الأحمر والأخضر والأزرق) </a:t>
            </a:r>
            <a:endParaRPr lang="ar-SA" sz="3000" b="1" dirty="0">
              <a:solidFill>
                <a:srgbClr val="7030A0"/>
              </a:solidFill>
              <a:latin typeface="Sakkal Majalla" pitchFamily="2" charset="-78"/>
              <a:cs typeface="Sakkal Majalla" pitchFamily="2" charset="-78"/>
            </a:endParaRPr>
          </a:p>
        </p:txBody>
      </p:sp>
      <p:sp>
        <p:nvSpPr>
          <p:cNvPr id="17" name="مستطيل 16"/>
          <p:cNvSpPr>
            <a:spLocks noChangeArrowheads="1"/>
          </p:cNvSpPr>
          <p:nvPr/>
        </p:nvSpPr>
        <p:spPr bwMode="auto">
          <a:xfrm>
            <a:off x="1331640" y="3523074"/>
            <a:ext cx="7626830" cy="553998"/>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a:solidFill>
                  <a:srgbClr val="7030A0"/>
                </a:solidFill>
                <a:latin typeface="Sakkal Majalla" pitchFamily="2" charset="-78"/>
                <a:cs typeface="Sakkal Majalla" pitchFamily="2" charset="-78"/>
              </a:rPr>
              <a:t> </a:t>
            </a:r>
            <a:r>
              <a:rPr lang="ar-EG" sz="3000" b="1" dirty="0" smtClean="0">
                <a:latin typeface="Sakkal Majalla" pitchFamily="2" charset="-78"/>
                <a:cs typeface="Sakkal Majalla" pitchFamily="2" charset="-78"/>
              </a:rPr>
              <a:t>الوان يمكن مزجها على </a:t>
            </a:r>
            <a:r>
              <a:rPr lang="ar-EG" sz="3000" b="1" dirty="0">
                <a:latin typeface="Sakkal Majalla" pitchFamily="2" charset="-78"/>
                <a:cs typeface="Sakkal Majalla" pitchFamily="2" charset="-78"/>
              </a:rPr>
              <a:t>شكل </a:t>
            </a:r>
            <a:r>
              <a:rPr lang="ar-EG" sz="3000" b="1" dirty="0" smtClean="0">
                <a:latin typeface="Sakkal Majalla" pitchFamily="2" charset="-78"/>
                <a:cs typeface="Sakkal Majalla" pitchFamily="2" charset="-78"/>
              </a:rPr>
              <a:t>أزواج لتشكيل</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 </a:t>
            </a:r>
            <a:r>
              <a:rPr lang="ar-EG" sz="3000" b="1" dirty="0">
                <a:latin typeface="Sakkal Majalla" pitchFamily="2" charset="-78"/>
                <a:cs typeface="Sakkal Majalla" pitchFamily="2" charset="-78"/>
              </a:rPr>
              <a:t>ثلاثة ألوان </a:t>
            </a:r>
            <a:r>
              <a:rPr lang="ar-EG" sz="3000" b="1" dirty="0" smtClean="0">
                <a:latin typeface="Sakkal Majalla" pitchFamily="2" charset="-78"/>
                <a:cs typeface="Sakkal Majalla" pitchFamily="2" charset="-78"/>
              </a:rPr>
              <a:t>إضافية</a:t>
            </a:r>
            <a:endParaRPr lang="ar-SA" sz="3000" b="1" dirty="0">
              <a:solidFill>
                <a:srgbClr val="7030A0"/>
              </a:solidFill>
              <a:latin typeface="Sakkal Majalla" pitchFamily="2" charset="-78"/>
              <a:cs typeface="Sakkal Majalla" pitchFamily="2" charset="-78"/>
            </a:endParaRPr>
          </a:p>
        </p:txBody>
      </p:sp>
      <p:sp>
        <p:nvSpPr>
          <p:cNvPr id="19" name="مربع نص 18"/>
          <p:cNvSpPr txBox="1"/>
          <p:nvPr/>
        </p:nvSpPr>
        <p:spPr>
          <a:xfrm>
            <a:off x="6012160" y="2875002"/>
            <a:ext cx="295592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الألوان الأساسي</a:t>
            </a:r>
            <a:endParaRPr lang="ar-SA" sz="3000" b="1" dirty="0">
              <a:solidFill>
                <a:srgbClr val="FFFF00"/>
              </a:solidFill>
              <a:latin typeface="Sakkal Majalla" pitchFamily="2" charset="-78"/>
              <a:cs typeface="Sakkal Majalla" pitchFamily="2" charset="-78"/>
            </a:endParaRPr>
          </a:p>
        </p:txBody>
      </p:sp>
      <p:sp>
        <p:nvSpPr>
          <p:cNvPr id="20" name="مستطيل 19"/>
          <p:cNvSpPr>
            <a:spLocks noChangeArrowheads="1"/>
          </p:cNvSpPr>
          <p:nvPr/>
        </p:nvSpPr>
        <p:spPr bwMode="auto">
          <a:xfrm>
            <a:off x="1030208" y="4243154"/>
            <a:ext cx="4890526" cy="553998"/>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smtClean="0">
                <a:solidFill>
                  <a:schemeClr val="bg1"/>
                </a:solidFill>
                <a:latin typeface="Sakkal Majalla" pitchFamily="2" charset="-78"/>
                <a:cs typeface="Sakkal Majalla" pitchFamily="2" charset="-78"/>
              </a:rPr>
              <a:t>لأن كلا منها مركب من لونين أساسيين.</a:t>
            </a:r>
            <a:endParaRPr lang="ar-SA" sz="3000" b="1" dirty="0">
              <a:solidFill>
                <a:schemeClr val="bg1"/>
              </a:solidFill>
              <a:latin typeface="Sakkal Majalla" pitchFamily="2" charset="-78"/>
              <a:cs typeface="Sakkal Majalla" pitchFamily="2" charset="-78"/>
            </a:endParaRPr>
          </a:p>
        </p:txBody>
      </p:sp>
      <p:sp>
        <p:nvSpPr>
          <p:cNvPr id="21" name="مربع نص 20"/>
          <p:cNvSpPr txBox="1"/>
          <p:nvPr/>
        </p:nvSpPr>
        <p:spPr>
          <a:xfrm>
            <a:off x="6012160" y="4243154"/>
            <a:ext cx="295592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الألوان الثانوي</a:t>
            </a:r>
            <a:endParaRPr lang="ar-SA" sz="3000" b="1" dirty="0">
              <a:solidFill>
                <a:srgbClr val="FFFF00"/>
              </a:solidFill>
              <a:latin typeface="Sakkal Majalla" pitchFamily="2" charset="-78"/>
              <a:cs typeface="Sakkal Majalla" pitchFamily="2" charset="-78"/>
            </a:endParaRPr>
          </a:p>
        </p:txBody>
      </p:sp>
      <p:sp>
        <p:nvSpPr>
          <p:cNvPr id="22" name="مربع نص 21"/>
          <p:cNvSpPr txBox="1"/>
          <p:nvPr/>
        </p:nvSpPr>
        <p:spPr>
          <a:xfrm>
            <a:off x="6012160" y="5171707"/>
            <a:ext cx="295592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الألوان المتنامة</a:t>
            </a:r>
            <a:endParaRPr lang="ar-SA" sz="3000" b="1" dirty="0">
              <a:solidFill>
                <a:srgbClr val="FFFF00"/>
              </a:solidFill>
              <a:latin typeface="Sakkal Majalla" pitchFamily="2" charset="-78"/>
              <a:cs typeface="Sakkal Majalla" pitchFamily="2" charset="-78"/>
            </a:endParaRPr>
          </a:p>
        </p:txBody>
      </p:sp>
      <p:sp>
        <p:nvSpPr>
          <p:cNvPr id="27" name="مستطيل 26"/>
          <p:cNvSpPr>
            <a:spLocks noChangeArrowheads="1"/>
          </p:cNvSpPr>
          <p:nvPr/>
        </p:nvSpPr>
        <p:spPr bwMode="auto">
          <a:xfrm>
            <a:off x="1043608" y="4933617"/>
            <a:ext cx="4890526" cy="1015663"/>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p>
            <a:r>
              <a:rPr lang="ar-SA" sz="3000" b="1" dirty="0" smtClean="0">
                <a:solidFill>
                  <a:schemeClr val="bg1"/>
                </a:solidFill>
                <a:latin typeface="Sakkal Majalla" pitchFamily="2" charset="-78"/>
                <a:cs typeface="Sakkal Majalla" pitchFamily="2" charset="-78"/>
              </a:rPr>
              <a:t>هي زوج من الألوان عندما تتراكب بشكل اللون الأبيض.</a:t>
            </a:r>
            <a:endParaRPr lang="ar-SA" sz="3000" b="1" dirty="0">
              <a:solidFill>
                <a:schemeClr val="bg1"/>
              </a:solidFill>
              <a:latin typeface="Sakkal Majalla" pitchFamily="2" charset="-78"/>
              <a:cs typeface="Sakkal Majalla" pitchFamily="2" charset="-78"/>
            </a:endParaRPr>
          </a:p>
        </p:txBody>
      </p:sp>
      <p:grpSp>
        <p:nvGrpSpPr>
          <p:cNvPr id="18" name="مجموعة 17"/>
          <p:cNvGrpSpPr/>
          <p:nvPr/>
        </p:nvGrpSpPr>
        <p:grpSpPr>
          <a:xfrm>
            <a:off x="0" y="-27384"/>
            <a:ext cx="2082876" cy="756636"/>
            <a:chOff x="179512" y="692696"/>
            <a:chExt cx="2082876" cy="756636"/>
          </a:xfrm>
        </p:grpSpPr>
        <p:pic>
          <p:nvPicPr>
            <p:cNvPr id="24"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162621257"/>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8)">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8)">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0"/>
                                  </p:iterate>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8)">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iterate type="wd">
                                    <p:tmAbs val="500"/>
                                  </p:iterate>
                                  <p:childTnLst>
                                    <p:set>
                                      <p:cBhvr>
                                        <p:cTn id="43" dur="1" fill="hold">
                                          <p:stCondLst>
                                            <p:cond delay="0"/>
                                          </p:stCondLst>
                                        </p:cTn>
                                        <p:tgtEl>
                                          <p:spTgt spid="20">
                                            <p:bg/>
                                          </p:spTgt>
                                        </p:tgtEl>
                                        <p:attrNameLst>
                                          <p:attrName>style.visibility</p:attrName>
                                        </p:attrNameLst>
                                      </p:cBhvr>
                                      <p:to>
                                        <p:strVal val="visible"/>
                                      </p:to>
                                    </p:set>
                                    <p:anim to="" calcmode="lin" valueType="num">
                                      <p:cBhvr>
                                        <p:cTn id="44" dur="1" fill="hold"/>
                                        <p:tgtEl>
                                          <p:spTgt spid="20">
                                            <p:bg/>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iterate type="wd">
                                    <p:tmAbs val="500"/>
                                  </p:iterate>
                                  <p:childTnLst>
                                    <p:set>
                                      <p:cBhvr>
                                        <p:cTn id="48" dur="1" fill="hold">
                                          <p:stCondLst>
                                            <p:cond delay="0"/>
                                          </p:stCondLst>
                                        </p:cTn>
                                        <p:tgtEl>
                                          <p:spTgt spid="20">
                                            <p:txEl>
                                              <p:pRg st="0" end="0"/>
                                            </p:txEl>
                                          </p:spTgt>
                                        </p:tgtEl>
                                        <p:attrNameLst>
                                          <p:attrName>style.visibility</p:attrName>
                                        </p:attrNameLst>
                                      </p:cBhvr>
                                      <p:to>
                                        <p:strVal val="visible"/>
                                      </p:to>
                                    </p:set>
                                    <p:anim to="" calcmode="lin" valueType="num">
                                      <p:cBhvr>
                                        <p:cTn id="49" dur="1" fill="hold"/>
                                        <p:tgtEl>
                                          <p:spTgt spid="20">
                                            <p:txEl>
                                              <p:pRg st="0" end="0"/>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heel(8)">
                                      <p:cBhvr>
                                        <p:cTn id="54" dur="20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iterate type="wd">
                                    <p:tmAbs val="500"/>
                                  </p:iterate>
                                  <p:childTnLst>
                                    <p:set>
                                      <p:cBhvr>
                                        <p:cTn id="58" dur="1" fill="hold">
                                          <p:stCondLst>
                                            <p:cond delay="0"/>
                                          </p:stCondLst>
                                        </p:cTn>
                                        <p:tgtEl>
                                          <p:spTgt spid="27">
                                            <p:bg/>
                                          </p:spTgt>
                                        </p:tgtEl>
                                        <p:attrNameLst>
                                          <p:attrName>style.visibility</p:attrName>
                                        </p:attrNameLst>
                                      </p:cBhvr>
                                      <p:to>
                                        <p:strVal val="visible"/>
                                      </p:to>
                                    </p:set>
                                    <p:anim to="" calcmode="lin" valueType="num">
                                      <p:cBhvr>
                                        <p:cTn id="59" dur="1" fill="hold"/>
                                        <p:tgtEl>
                                          <p:spTgt spid="27">
                                            <p:bg/>
                                          </p:spTgt>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iterate type="wd">
                                    <p:tmAbs val="500"/>
                                  </p:iterate>
                                  <p:childTnLst>
                                    <p:set>
                                      <p:cBhvr>
                                        <p:cTn id="63" dur="1" fill="hold">
                                          <p:stCondLst>
                                            <p:cond delay="0"/>
                                          </p:stCondLst>
                                        </p:cTn>
                                        <p:tgtEl>
                                          <p:spTgt spid="27">
                                            <p:txEl>
                                              <p:pRg st="0" end="0"/>
                                            </p:txEl>
                                          </p:spTgt>
                                        </p:tgtEl>
                                        <p:attrNameLst>
                                          <p:attrName>style.visibility</p:attrName>
                                        </p:attrNameLst>
                                      </p:cBhvr>
                                      <p:to>
                                        <p:strVal val="visible"/>
                                      </p:to>
                                    </p:set>
                                    <p:anim to="" calcmode="lin" valueType="num">
                                      <p:cBhvr>
                                        <p:cTn id="64" dur="1" fill="hold"/>
                                        <p:tgtEl>
                                          <p:spTgt spid="27">
                                            <p:txEl>
                                              <p:pRg st="0" end="0"/>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2000"/>
                                        <p:tgtEl>
                                          <p:spTgt spid="11"/>
                                        </p:tgtEl>
                                      </p:cBhvr>
                                    </p:animEffect>
                                    <p:anim calcmode="lin" valueType="num">
                                      <p:cBhvr>
                                        <p:cTn id="70" dur="2000" fill="hold"/>
                                        <p:tgtEl>
                                          <p:spTgt spid="11"/>
                                        </p:tgtEl>
                                        <p:attrNameLst>
                                          <p:attrName>ppt_w</p:attrName>
                                        </p:attrNameLst>
                                      </p:cBhvr>
                                      <p:tavLst>
                                        <p:tav tm="0" fmla="#ppt_w*sin(2.5*pi*$)">
                                          <p:val>
                                            <p:fltVal val="0"/>
                                          </p:val>
                                        </p:tav>
                                        <p:tav tm="100000">
                                          <p:val>
                                            <p:fltVal val="1"/>
                                          </p:val>
                                        </p:tav>
                                      </p:tavLst>
                                    </p:anim>
                                    <p:anim calcmode="lin" valueType="num">
                                      <p:cBhvr>
                                        <p:cTn id="71" dur="2000" fill="hold"/>
                                        <p:tgtEl>
                                          <p:spTgt spid="11"/>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000"/>
                                        <p:tgtEl>
                                          <p:spTgt spid="10"/>
                                        </p:tgtEl>
                                      </p:cBhvr>
                                    </p:animEffect>
                                    <p:anim calcmode="lin" valueType="num">
                                      <p:cBhvr>
                                        <p:cTn id="75" dur="2000" fill="hold"/>
                                        <p:tgtEl>
                                          <p:spTgt spid="10"/>
                                        </p:tgtEl>
                                        <p:attrNameLst>
                                          <p:attrName>ppt_w</p:attrName>
                                        </p:attrNameLst>
                                      </p:cBhvr>
                                      <p:tavLst>
                                        <p:tav tm="0" fmla="#ppt_w*sin(2.5*pi*$)">
                                          <p:val>
                                            <p:fltVal val="0"/>
                                          </p:val>
                                        </p:tav>
                                        <p:tav tm="100000">
                                          <p:val>
                                            <p:fltVal val="1"/>
                                          </p:val>
                                        </p:tav>
                                      </p:tavLst>
                                    </p:anim>
                                    <p:anim calcmode="lin" valueType="num">
                                      <p:cBhvr>
                                        <p:cTn id="7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15" grpId="0" animBg="1"/>
      <p:bldP spid="16" grpId="0" animBg="1"/>
      <p:bldP spid="17" grpId="0" animBg="1"/>
      <p:bldP spid="19" grpId="0" animBg="1"/>
      <p:bldP spid="20" grpId="0" build="p" animBg="1"/>
      <p:bldP spid="21" grpId="0" animBg="1"/>
      <p:bldP spid="22" grpId="0" animBg="1"/>
      <p:bldP spid="2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8" name="مربع نص 27"/>
          <p:cNvSpPr txBox="1"/>
          <p:nvPr/>
        </p:nvSpPr>
        <p:spPr>
          <a:xfrm>
            <a:off x="4211960" y="210706"/>
            <a:ext cx="476574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b="1" dirty="0" smtClean="0">
                <a:solidFill>
                  <a:schemeClr val="tx1"/>
                </a:solidFill>
                <a:latin typeface="Sakkal Majalla" pitchFamily="2" charset="-78"/>
                <a:cs typeface="Sakkal Majalla" pitchFamily="2" charset="-78"/>
              </a:rPr>
              <a:t>الألوان بوساطة اختزال أشعة الضوء</a:t>
            </a:r>
            <a:endParaRPr lang="ar-SA" sz="3000" b="1" dirty="0">
              <a:solidFill>
                <a:schemeClr val="tx1"/>
              </a:solidFill>
              <a:latin typeface="Sakkal Majalla" pitchFamily="2" charset="-78"/>
              <a:cs typeface="Sakkal Majalla" pitchFamily="2" charset="-78"/>
            </a:endParaRPr>
          </a:p>
        </p:txBody>
      </p:sp>
      <p:sp>
        <p:nvSpPr>
          <p:cNvPr id="23" name="مستطيل 22"/>
          <p:cNvSpPr/>
          <p:nvPr/>
        </p:nvSpPr>
        <p:spPr>
          <a:xfrm>
            <a:off x="251521" y="1765265"/>
            <a:ext cx="8784976"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عبارة عن جزيئات لها القدرة على امتصاص أطوال موجية معينة للضوء، وتسمح لأطوال موجية أخرى بالنفاذ من خلالها أو تعكسها</a:t>
            </a:r>
            <a:endParaRPr lang="ar-SA" sz="3000" b="1" dirty="0">
              <a:solidFill>
                <a:srgbClr val="7030A0"/>
              </a:solidFill>
              <a:latin typeface="Sakkal Majalla" pitchFamily="2" charset="-78"/>
              <a:cs typeface="Sakkal Majalla" pitchFamily="2" charset="-78"/>
            </a:endParaRPr>
          </a:p>
        </p:txBody>
      </p:sp>
      <p:sp>
        <p:nvSpPr>
          <p:cNvPr id="15" name="مربع نص 14"/>
          <p:cNvSpPr txBox="1"/>
          <p:nvPr/>
        </p:nvSpPr>
        <p:spPr>
          <a:xfrm>
            <a:off x="7020272" y="1074802"/>
            <a:ext cx="1980266"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المواد الملونة</a:t>
            </a:r>
            <a:endParaRPr lang="ar-SA" sz="3000" b="1" dirty="0">
              <a:solidFill>
                <a:srgbClr val="FFFF00"/>
              </a:solidFill>
              <a:latin typeface="Sakkal Majalla" pitchFamily="2" charset="-78"/>
              <a:cs typeface="Sakkal Majalla" pitchFamily="2" charset="-78"/>
            </a:endParaRPr>
          </a:p>
        </p:txBody>
      </p:sp>
      <p:sp>
        <p:nvSpPr>
          <p:cNvPr id="18" name="مستطيل 17"/>
          <p:cNvSpPr/>
          <p:nvPr/>
        </p:nvSpPr>
        <p:spPr>
          <a:xfrm>
            <a:off x="251520" y="2989401"/>
            <a:ext cx="8784976"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إن وجود المواد الملونة بصورة طبيعية أو إضافتها اصطناعيا إلى المادة المكونة للجسم أو إضافة أصباغ إليه يكسبه لونا خاصا</a:t>
            </a:r>
            <a:endParaRPr lang="ar-SA" sz="3000" b="1" dirty="0">
              <a:solidFill>
                <a:srgbClr val="00B050"/>
              </a:solidFill>
              <a:latin typeface="Sakkal Majalla" pitchFamily="2" charset="-78"/>
              <a:cs typeface="Sakkal Majalla" pitchFamily="2" charset="-78"/>
            </a:endParaRPr>
          </a:p>
        </p:txBody>
      </p:sp>
      <p:sp>
        <p:nvSpPr>
          <p:cNvPr id="25" name="مستطيل 24"/>
          <p:cNvSpPr/>
          <p:nvPr/>
        </p:nvSpPr>
        <p:spPr>
          <a:xfrm>
            <a:off x="251520" y="4861609"/>
            <a:ext cx="8784976"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الصبغة تكون مصنوعة من المعادن </a:t>
            </a:r>
            <a:r>
              <a:rPr lang="ar-EG" sz="3000" b="1" dirty="0" smtClean="0">
                <a:latin typeface="Sakkal Majalla" pitchFamily="2" charset="-78"/>
                <a:cs typeface="Sakkal Majalla" pitchFamily="2" charset="-78"/>
              </a:rPr>
              <a:t>المسحوقة</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وليست </a:t>
            </a:r>
            <a:r>
              <a:rPr lang="ar-EG" sz="3000" b="1" dirty="0">
                <a:latin typeface="Sakkal Majalla" pitchFamily="2" charset="-78"/>
                <a:cs typeface="Sakkal Majalla" pitchFamily="2" charset="-78"/>
              </a:rPr>
              <a:t>مستخلصة من النباتات أو الحشرات</a:t>
            </a:r>
            <a:endParaRPr lang="ar-SA" sz="3000" b="1" dirty="0">
              <a:solidFill>
                <a:srgbClr val="00B050"/>
              </a:solidFill>
              <a:latin typeface="Sakkal Majalla" pitchFamily="2" charset="-78"/>
              <a:cs typeface="Sakkal Majalla" pitchFamily="2" charset="-78"/>
            </a:endParaRPr>
          </a:p>
        </p:txBody>
      </p:sp>
      <p:sp>
        <p:nvSpPr>
          <p:cNvPr id="26" name="مربع نص 25"/>
          <p:cNvSpPr txBox="1"/>
          <p:nvPr/>
        </p:nvSpPr>
        <p:spPr>
          <a:xfrm>
            <a:off x="7020271" y="4213537"/>
            <a:ext cx="1980266"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الصبغة</a:t>
            </a:r>
            <a:endParaRPr lang="ar-SA" sz="3000" b="1" dirty="0">
              <a:solidFill>
                <a:srgbClr val="FFFF00"/>
              </a:solidFill>
              <a:latin typeface="Sakkal Majalla" pitchFamily="2" charset="-78"/>
              <a:cs typeface="Sakkal Majalla" pitchFamily="2" charset="-78"/>
            </a:endParaRPr>
          </a:p>
        </p:txBody>
      </p:sp>
      <p:grpSp>
        <p:nvGrpSpPr>
          <p:cNvPr id="16" name="مجموعة 15"/>
          <p:cNvGrpSpPr/>
          <p:nvPr/>
        </p:nvGrpSpPr>
        <p:grpSpPr>
          <a:xfrm>
            <a:off x="-36512" y="-27384"/>
            <a:ext cx="2082876" cy="756636"/>
            <a:chOff x="179512" y="692696"/>
            <a:chExt cx="2082876" cy="756636"/>
          </a:xfrm>
        </p:grpSpPr>
        <p:pic>
          <p:nvPicPr>
            <p:cNvPr id="17"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99376775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8)">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8)">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0"/>
                                  </p:iterate>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8)">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0"/>
                                  </p:iterate>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15" grpId="0" animBg="1"/>
      <p:bldP spid="18"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349795" y="93298"/>
            <a:ext cx="7686701"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1854456" y="173259"/>
            <a:ext cx="6951722"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نموذج الشعاع الضوئي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Ray Model of Light</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84157" y="908720"/>
            <a:ext cx="8380332" cy="118813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899592" y="970889"/>
            <a:ext cx="7817319" cy="1015663"/>
          </a:xfrm>
          <a:prstGeom prst="rect">
            <a:avLst/>
          </a:prstGeom>
          <a:noFill/>
        </p:spPr>
        <p:txBody>
          <a:bodyPr wrap="square" rtlCol="1">
            <a:spAutoFit/>
          </a:bodyPr>
          <a:lstStyle/>
          <a:p>
            <a:pPr>
              <a:defRPr/>
            </a:pPr>
            <a:r>
              <a:rPr lang="ar-SA" sz="3000" b="1" dirty="0">
                <a:latin typeface="Sakkal Majalla" pitchFamily="2" charset="-78"/>
                <a:cs typeface="Sakkal Majalla" pitchFamily="2" charset="-78"/>
              </a:rPr>
              <a:t>يمثَّل الضوء في نموذج الشعاع الضوئي على شكل شعاع ينتقل في خط مستقيم ويتغير اتجاهه فقط إذا اعترض حاج </a:t>
            </a:r>
            <a:r>
              <a:rPr lang="ar-SA" sz="3000" b="1" dirty="0" smtClean="0">
                <a:latin typeface="Sakkal Majalla" pitchFamily="2" charset="-78"/>
                <a:cs typeface="Sakkal Majalla" pitchFamily="2" charset="-78"/>
              </a:rPr>
              <a:t>ز </a:t>
            </a:r>
            <a:r>
              <a:rPr lang="ar-SA" sz="3000" b="1" dirty="0">
                <a:latin typeface="Sakkal Majalla" pitchFamily="2" charset="-78"/>
                <a:cs typeface="Sakkal Majalla" pitchFamily="2" charset="-78"/>
              </a:rPr>
              <a:t>مساره</a:t>
            </a:r>
            <a:endParaRPr lang="ar-SA" sz="3000" b="1" kern="0" dirty="0">
              <a:ln w="11430"/>
              <a:solidFill>
                <a:srgbClr val="002060"/>
              </a:solidFill>
              <a:latin typeface="Sakkal Majalla" pitchFamily="2" charset="-78"/>
              <a:cs typeface="Sakkal Majalla" pitchFamily="2" charset="-78"/>
            </a:endParaRPr>
          </a:p>
        </p:txBody>
      </p:sp>
      <p:grpSp>
        <p:nvGrpSpPr>
          <p:cNvPr id="35" name="مجموعة 34"/>
          <p:cNvGrpSpPr/>
          <p:nvPr/>
        </p:nvGrpSpPr>
        <p:grpSpPr>
          <a:xfrm>
            <a:off x="584156" y="2166572"/>
            <a:ext cx="8380332" cy="1188132"/>
            <a:chOff x="6091124" y="820894"/>
            <a:chExt cx="3052876" cy="787896"/>
          </a:xfrm>
        </p:grpSpPr>
        <p:sp>
          <p:nvSpPr>
            <p:cNvPr id="36" name="مستطيل 3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7" name="مخطط انسيابي: معالجة متعاقبة 36"/>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899591" y="2185260"/>
            <a:ext cx="7817319" cy="1015663"/>
          </a:xfrm>
          <a:prstGeom prst="rect">
            <a:avLst/>
          </a:prstGeom>
          <a:noFill/>
        </p:spPr>
        <p:txBody>
          <a:bodyPr wrap="square" rtlCol="1">
            <a:spAutoFit/>
          </a:bodyPr>
          <a:lstStyle/>
          <a:p>
            <a:pPr>
              <a:defRPr/>
            </a:pPr>
            <a:r>
              <a:rPr lang="ar-SA" sz="3000" b="1" dirty="0">
                <a:latin typeface="Sakkal Majalla" pitchFamily="2" charset="-78"/>
                <a:cs typeface="Sakkal Majalla" pitchFamily="2" charset="-78"/>
              </a:rPr>
              <a:t>لقد </a:t>
            </a:r>
            <a:r>
              <a:rPr lang="ar-SA" sz="3000" b="1" dirty="0" smtClean="0">
                <a:latin typeface="Sakkal Majalla" pitchFamily="2" charset="-78"/>
                <a:cs typeface="Sakkal Majalla" pitchFamily="2" charset="-78"/>
              </a:rPr>
              <a:t>قدم </a:t>
            </a:r>
            <a:r>
              <a:rPr lang="ar-SA" sz="3000" b="1" dirty="0">
                <a:latin typeface="Sakkal Majalla" pitchFamily="2" charset="-78"/>
                <a:cs typeface="Sakkal Majalla" pitchFamily="2" charset="-78"/>
              </a:rPr>
              <a:t>نموذج الشعاع الضوئي بوصفه طريقة لدراسة كيفية تفاعل الضوء مع </a:t>
            </a:r>
            <a:r>
              <a:rPr lang="ar-SA" sz="3000" b="1" dirty="0" smtClean="0">
                <a:latin typeface="Sakkal Majalla" pitchFamily="2" charset="-78"/>
                <a:cs typeface="Sakkal Majalla" pitchFamily="2" charset="-78"/>
              </a:rPr>
              <a:t>المادة.</a:t>
            </a:r>
            <a:endParaRPr lang="ar-SA" sz="3000" b="1" kern="0" dirty="0">
              <a:ln w="11430"/>
              <a:solidFill>
                <a:srgbClr val="002060"/>
              </a:solidFill>
              <a:latin typeface="Sakkal Majalla" pitchFamily="2" charset="-78"/>
              <a:cs typeface="Sakkal Majalla" pitchFamily="2" charset="-78"/>
            </a:endParaRPr>
          </a:p>
        </p:txBody>
      </p:sp>
      <p:grpSp>
        <p:nvGrpSpPr>
          <p:cNvPr id="43" name="مجموعة 42"/>
          <p:cNvGrpSpPr/>
          <p:nvPr/>
        </p:nvGrpSpPr>
        <p:grpSpPr>
          <a:xfrm>
            <a:off x="584156" y="3392996"/>
            <a:ext cx="8380332" cy="594066"/>
            <a:chOff x="6091124" y="820894"/>
            <a:chExt cx="3052876" cy="787896"/>
          </a:xfrm>
        </p:grpSpPr>
        <p:sp>
          <p:nvSpPr>
            <p:cNvPr id="44" name="مستطيل 4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899591" y="3411684"/>
            <a:ext cx="7817319" cy="553998"/>
          </a:xfrm>
          <a:prstGeom prst="rect">
            <a:avLst/>
          </a:prstGeom>
          <a:noFill/>
        </p:spPr>
        <p:txBody>
          <a:bodyPr wrap="square" rtlCol="1">
            <a:spAutoFit/>
          </a:bodyPr>
          <a:lstStyle/>
          <a:p>
            <a:pPr>
              <a:defRPr/>
            </a:pPr>
            <a:r>
              <a:rPr lang="ar-SA" sz="3000" b="1" dirty="0">
                <a:solidFill>
                  <a:srgbClr val="000000"/>
                </a:solidFill>
                <a:latin typeface="Sakkal Majalla" pitchFamily="2" charset="-78"/>
                <a:cs typeface="Sakkal Majalla" pitchFamily="2" charset="-78"/>
              </a:rPr>
              <a:t>تسمى دراسة الضوء بهذه الطريقة البصريات أو البصريات الهندسية.</a:t>
            </a:r>
            <a:r>
              <a:rPr lang="ar-SA" sz="3000" b="1" kern="0" dirty="0">
                <a:ln w="11430"/>
                <a:solidFill>
                  <a:srgbClr val="002060"/>
                </a:solidFill>
                <a:latin typeface="Sakkal Majalla" pitchFamily="2" charset="-78"/>
                <a:cs typeface="Sakkal Majalla" pitchFamily="2" charset="-78"/>
              </a:rPr>
              <a:t> </a:t>
            </a:r>
          </a:p>
        </p:txBody>
      </p:sp>
      <p:sp>
        <p:nvSpPr>
          <p:cNvPr id="31" name="مربع نص 30"/>
          <p:cNvSpPr txBox="1"/>
          <p:nvPr/>
        </p:nvSpPr>
        <p:spPr>
          <a:xfrm>
            <a:off x="6804247" y="4133366"/>
            <a:ext cx="216024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مصادر الضوء</a:t>
            </a:r>
            <a:endParaRPr lang="ar-SA" sz="3000" b="1" dirty="0">
              <a:solidFill>
                <a:srgbClr val="FFFF00"/>
              </a:solidFill>
              <a:latin typeface="Sakkal Majalla" pitchFamily="2" charset="-78"/>
              <a:cs typeface="Sakkal Majalla" pitchFamily="2" charset="-78"/>
            </a:endParaRPr>
          </a:p>
        </p:txBody>
      </p:sp>
      <p:grpSp>
        <p:nvGrpSpPr>
          <p:cNvPr id="32" name="مجموعة 31"/>
          <p:cNvGrpSpPr/>
          <p:nvPr/>
        </p:nvGrpSpPr>
        <p:grpSpPr>
          <a:xfrm>
            <a:off x="584157" y="4131078"/>
            <a:ext cx="6073804" cy="594066"/>
            <a:chOff x="6091124" y="820894"/>
            <a:chExt cx="3052876" cy="787896"/>
          </a:xfrm>
        </p:grpSpPr>
        <p:sp>
          <p:nvSpPr>
            <p:cNvPr id="33" name="مستطيل 32"/>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4" name="مخطط انسيابي: معالجة متعاقبة 33"/>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b="1" dirty="0" smtClean="0">
                  <a:solidFill>
                    <a:prstClr val="black"/>
                  </a:solidFill>
                  <a:latin typeface="Sakkal Majalla" pitchFamily="2" charset="-78"/>
                  <a:cs typeface="Sakkal Majalla" pitchFamily="2" charset="-78"/>
                </a:rPr>
                <a:t>تعد الشمس المصدر الرئيس للضوء.</a:t>
              </a:r>
              <a:endParaRPr lang="ar-SA" sz="3000" b="1" dirty="0">
                <a:solidFill>
                  <a:prstClr val="black"/>
                </a:solidFill>
                <a:latin typeface="Sakkal Majalla" pitchFamily="2" charset="-78"/>
                <a:cs typeface="Sakkal Majalla" pitchFamily="2" charset="-78"/>
              </a:endParaRPr>
            </a:p>
          </p:txBody>
        </p:sp>
      </p:grpSp>
      <p:sp>
        <p:nvSpPr>
          <p:cNvPr id="38" name="مخطط انسيابي: معالجة متعاقبة 37"/>
          <p:cNvSpPr/>
          <p:nvPr/>
        </p:nvSpPr>
        <p:spPr>
          <a:xfrm>
            <a:off x="584157" y="4841499"/>
            <a:ext cx="8380332" cy="103577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1" anchor="ctr"/>
          <a:lstStyle/>
          <a:p>
            <a:pPr>
              <a:defRPr/>
            </a:pPr>
            <a:r>
              <a:rPr lang="ar-SA" sz="3000" b="1" dirty="0">
                <a:latin typeface="Sakkal Majalla" pitchFamily="2" charset="-78"/>
                <a:cs typeface="Sakkal Majalla" pitchFamily="2" charset="-78"/>
              </a:rPr>
              <a:t>هناك بعض المصادر الطبيعية الأخرى للضوء، منها اللهب والشرر، وبعض أنواع الحشرات مثل </a:t>
            </a:r>
            <a:r>
              <a:rPr lang="ar-SA" sz="3000" b="1" dirty="0" smtClean="0">
                <a:latin typeface="Sakkal Majalla" pitchFamily="2" charset="-78"/>
                <a:cs typeface="Sakkal Majalla" pitchFamily="2" charset="-78"/>
              </a:rPr>
              <a:t>اليراع.</a:t>
            </a:r>
            <a:r>
              <a:rPr lang="ar-SA" sz="3000" b="1" kern="0" dirty="0" smtClean="0">
                <a:ln w="11430"/>
                <a:solidFill>
                  <a:srgbClr val="002060"/>
                </a:solidFill>
                <a:latin typeface="Sakkal Majalla" pitchFamily="2" charset="-78"/>
                <a:cs typeface="Sakkal Majalla" pitchFamily="2" charset="-78"/>
              </a:rPr>
              <a:t> </a:t>
            </a:r>
            <a:endParaRPr lang="ar-SA" sz="3000" b="1" kern="0" dirty="0">
              <a:ln w="11430"/>
              <a:solidFill>
                <a:srgbClr val="002060"/>
              </a:solidFill>
              <a:latin typeface="Sakkal Majalla" pitchFamily="2" charset="-78"/>
              <a:cs typeface="Sakkal Majalla" pitchFamily="2" charset="-78"/>
            </a:endParaRPr>
          </a:p>
        </p:txBody>
      </p:sp>
      <p:grpSp>
        <p:nvGrpSpPr>
          <p:cNvPr id="28" name="مجموعة 27"/>
          <p:cNvGrpSpPr/>
          <p:nvPr/>
        </p:nvGrpSpPr>
        <p:grpSpPr>
          <a:xfrm>
            <a:off x="-31156" y="0"/>
            <a:ext cx="2082876" cy="756636"/>
            <a:chOff x="179512" y="692696"/>
            <a:chExt cx="2082876" cy="756636"/>
          </a:xfrm>
        </p:grpSpPr>
        <p:pic>
          <p:nvPicPr>
            <p:cNvPr id="29"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مربع نص 2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مربع نص 38"/>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18744130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inVertical)">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000"/>
                                        <p:tgtEl>
                                          <p:spTgt spid="11"/>
                                        </p:tgtEl>
                                      </p:cBhvr>
                                    </p:animEffect>
                                    <p:anim calcmode="lin" valueType="num">
                                      <p:cBhvr>
                                        <p:cTn id="66" dur="2000" fill="hold"/>
                                        <p:tgtEl>
                                          <p:spTgt spid="11"/>
                                        </p:tgtEl>
                                        <p:attrNameLst>
                                          <p:attrName>ppt_w</p:attrName>
                                        </p:attrNameLst>
                                      </p:cBhvr>
                                      <p:tavLst>
                                        <p:tav tm="0" fmla="#ppt_w*sin(2.5*pi*$)">
                                          <p:val>
                                            <p:fltVal val="0"/>
                                          </p:val>
                                        </p:tav>
                                        <p:tav tm="100000">
                                          <p:val>
                                            <p:fltVal val="1"/>
                                          </p:val>
                                        </p:tav>
                                      </p:tavLst>
                                    </p:anim>
                                    <p:anim calcmode="lin" valueType="num">
                                      <p:cBhvr>
                                        <p:cTn id="67" dur="2000" fill="hold"/>
                                        <p:tgtEl>
                                          <p:spTgt spid="11"/>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000"/>
                                        <p:tgtEl>
                                          <p:spTgt spid="10"/>
                                        </p:tgtEl>
                                      </p:cBhvr>
                                    </p:animEffect>
                                    <p:anim calcmode="lin" valueType="num">
                                      <p:cBhvr>
                                        <p:cTn id="71" dur="2000" fill="hold"/>
                                        <p:tgtEl>
                                          <p:spTgt spid="10"/>
                                        </p:tgtEl>
                                        <p:attrNameLst>
                                          <p:attrName>ppt_w</p:attrName>
                                        </p:attrNameLst>
                                      </p:cBhvr>
                                      <p:tavLst>
                                        <p:tav tm="0" fmla="#ppt_w*sin(2.5*pi*$)">
                                          <p:val>
                                            <p:fltVal val="0"/>
                                          </p:val>
                                        </p:tav>
                                        <p:tav tm="100000">
                                          <p:val>
                                            <p:fltVal val="1"/>
                                          </p:val>
                                        </p:tav>
                                      </p:tavLst>
                                    </p:anim>
                                    <p:anim calcmode="lin" valueType="num">
                                      <p:cBhvr>
                                        <p:cTn id="7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42" grpId="0"/>
      <p:bldP spid="46" grpId="0"/>
      <p:bldP spid="31"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15" name="مربع نص 14"/>
          <p:cNvSpPr txBox="1"/>
          <p:nvPr/>
        </p:nvSpPr>
        <p:spPr>
          <a:xfrm>
            <a:off x="6657961" y="187866"/>
            <a:ext cx="2342577"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الصبغة الأساسية</a:t>
            </a:r>
            <a:endParaRPr lang="ar-SA" sz="3000" b="1" dirty="0">
              <a:solidFill>
                <a:srgbClr val="FFFF00"/>
              </a:solidFill>
              <a:latin typeface="Sakkal Majalla" pitchFamily="2" charset="-78"/>
              <a:cs typeface="Sakkal Majalla" pitchFamily="2" charset="-78"/>
            </a:endParaRPr>
          </a:p>
        </p:txBody>
      </p:sp>
      <p:sp>
        <p:nvSpPr>
          <p:cNvPr id="25" name="مستطيل 24"/>
          <p:cNvSpPr/>
          <p:nvPr/>
        </p:nvSpPr>
        <p:spPr>
          <a:xfrm>
            <a:off x="584156" y="1015568"/>
            <a:ext cx="8441995"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تسمى الصبغة التي لها القدرة على امتصاص لون أساسي واحد على أن تعكس اللونين الآخرين من الضوء الأبيض وهي (الأصفر والأزرق الداكن والأرجواني</a:t>
            </a:r>
            <a:r>
              <a:rPr lang="ar-EG" sz="3000" b="1" dirty="0" smtClean="0">
                <a:latin typeface="Sakkal Majalla" pitchFamily="2" charset="-78"/>
                <a:cs typeface="Sakkal Majalla" pitchFamily="2" charset="-78"/>
              </a:rPr>
              <a:t>)</a:t>
            </a:r>
            <a:r>
              <a:rPr lang="ar-SA" sz="3000" b="1" dirty="0" smtClean="0">
                <a:latin typeface="Sakkal Majalla" pitchFamily="2" charset="-78"/>
                <a:cs typeface="Sakkal Majalla" pitchFamily="2" charset="-78"/>
              </a:rPr>
              <a:t>.</a:t>
            </a:r>
            <a:endParaRPr lang="ar-SA" sz="3000" b="1" dirty="0">
              <a:solidFill>
                <a:srgbClr val="00B050"/>
              </a:solidFill>
              <a:latin typeface="Sakkal Majalla" pitchFamily="2" charset="-78"/>
              <a:cs typeface="Sakkal Majalla" pitchFamily="2" charset="-78"/>
            </a:endParaRPr>
          </a:p>
        </p:txBody>
      </p:sp>
      <p:sp>
        <p:nvSpPr>
          <p:cNvPr id="26" name="مربع نص 25"/>
          <p:cNvSpPr txBox="1"/>
          <p:nvPr/>
        </p:nvSpPr>
        <p:spPr>
          <a:xfrm>
            <a:off x="6516216" y="2708920"/>
            <a:ext cx="248432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الصبغة الثانوية</a:t>
            </a:r>
            <a:endParaRPr lang="ar-SA" sz="3000" b="1" dirty="0">
              <a:solidFill>
                <a:srgbClr val="FFFF00"/>
              </a:solidFill>
              <a:latin typeface="Sakkal Majalla" pitchFamily="2" charset="-78"/>
              <a:cs typeface="Sakkal Majalla" pitchFamily="2" charset="-78"/>
            </a:endParaRPr>
          </a:p>
        </p:txBody>
      </p:sp>
      <p:sp>
        <p:nvSpPr>
          <p:cNvPr id="16" name="مستطيل 15"/>
          <p:cNvSpPr/>
          <p:nvPr/>
        </p:nvSpPr>
        <p:spPr>
          <a:xfrm>
            <a:off x="611560" y="3421449"/>
            <a:ext cx="8441995"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تسمى الصبغة التي تمتص لونين أساسيين وتعكس لونا واحدا وهي </a:t>
            </a:r>
            <a:r>
              <a:rPr lang="ar-EG" sz="3000" b="1" dirty="0" smtClean="0">
                <a:latin typeface="Sakkal Majalla" pitchFamily="2" charset="-78"/>
                <a:cs typeface="Sakkal Majalla" pitchFamily="2" charset="-78"/>
              </a:rPr>
              <a:t>(الاحمر </a:t>
            </a:r>
            <a:r>
              <a:rPr lang="ar-EG" sz="3000" b="1" dirty="0">
                <a:latin typeface="Sakkal Majalla" pitchFamily="2" charset="-78"/>
                <a:cs typeface="Sakkal Majalla" pitchFamily="2" charset="-78"/>
              </a:rPr>
              <a:t>والاخضر والازرق).</a:t>
            </a:r>
            <a:endParaRPr lang="ar-SA" sz="3000" b="1" dirty="0">
              <a:solidFill>
                <a:srgbClr val="FF0000"/>
              </a:solidFill>
              <a:latin typeface="Sakkal Majalla" pitchFamily="2" charset="-78"/>
              <a:cs typeface="Sakkal Majalla" pitchFamily="2" charset="-78"/>
            </a:endParaRPr>
          </a:p>
        </p:txBody>
      </p:sp>
      <p:sp>
        <p:nvSpPr>
          <p:cNvPr id="17" name="مستطيل 16"/>
          <p:cNvSpPr/>
          <p:nvPr/>
        </p:nvSpPr>
        <p:spPr>
          <a:xfrm>
            <a:off x="611560" y="4645585"/>
            <a:ext cx="8441995"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r-EG" sz="3000" b="1" dirty="0">
                <a:latin typeface="Sakkal Majalla" pitchFamily="2" charset="-78"/>
                <a:cs typeface="Sakkal Majalla" pitchFamily="2" charset="-78"/>
              </a:rPr>
              <a:t>لاحظ أن الألوان الأساسية للأصباغ هي الألوان الثانوية للضوء، والألوان الثانوية للأصباغ هي الألوان الأساسية للضوء.</a:t>
            </a:r>
            <a:endParaRPr lang="ar-SA" sz="3000" b="1" dirty="0">
              <a:solidFill>
                <a:srgbClr val="FF0000"/>
              </a:solidFill>
              <a:latin typeface="Sakkal Majalla" pitchFamily="2" charset="-78"/>
              <a:cs typeface="Sakkal Majalla" pitchFamily="2" charset="-78"/>
            </a:endParaRPr>
          </a:p>
        </p:txBody>
      </p:sp>
      <p:grpSp>
        <p:nvGrpSpPr>
          <p:cNvPr id="18" name="مجموعة 17"/>
          <p:cNvGrpSpPr/>
          <p:nvPr/>
        </p:nvGrpSpPr>
        <p:grpSpPr>
          <a:xfrm>
            <a:off x="0" y="-27384"/>
            <a:ext cx="2082876" cy="756636"/>
            <a:chOff x="179512" y="692696"/>
            <a:chExt cx="2082876" cy="756636"/>
          </a:xfrm>
        </p:grpSpPr>
        <p:pic>
          <p:nvPicPr>
            <p:cNvPr id="19"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45617625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8)">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0"/>
                                  </p:iterate>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0"/>
                                  </p:iterate>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anim calcmode="lin" valueType="num">
                                      <p:cBhvr>
                                        <p:cTn id="33" dur="2000" fill="hold"/>
                                        <p:tgtEl>
                                          <p:spTgt spid="11"/>
                                        </p:tgtEl>
                                        <p:attrNameLst>
                                          <p:attrName>ppt_w</p:attrName>
                                        </p:attrNameLst>
                                      </p:cBhvr>
                                      <p:tavLst>
                                        <p:tav tm="0" fmla="#ppt_w*sin(2.5*pi*$)">
                                          <p:val>
                                            <p:fltVal val="0"/>
                                          </p:val>
                                        </p:tav>
                                        <p:tav tm="100000">
                                          <p:val>
                                            <p:fltVal val="1"/>
                                          </p:val>
                                        </p:tav>
                                      </p:tavLst>
                                    </p:anim>
                                    <p:anim calcmode="lin" valueType="num">
                                      <p:cBhvr>
                                        <p:cTn id="34" dur="2000" fill="hold"/>
                                        <p:tgtEl>
                                          <p:spTgt spid="11"/>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0" y="814646"/>
            <a:ext cx="9108504" cy="1174194"/>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2128" y="882056"/>
            <a:ext cx="8860352" cy="984885"/>
          </a:xfrm>
          <a:prstGeom prst="rect">
            <a:avLst/>
          </a:prstGeom>
          <a:noFill/>
        </p:spPr>
        <p:txBody>
          <a:bodyPr wrap="square" rtlCol="1">
            <a:spAutoFit/>
          </a:bodyPr>
          <a:lstStyle/>
          <a:p>
            <a:r>
              <a:rPr lang="ar-EG" sz="2900" b="1" dirty="0">
                <a:latin typeface="Sakkal Majalla" pitchFamily="2" charset="-78"/>
                <a:cs typeface="Sakkal Majalla" pitchFamily="2" charset="-78"/>
              </a:rPr>
              <a:t>تسمى الصبغة التي تمتص لونين أساسيين وتعكس لونا واحدا</a:t>
            </a:r>
            <a:r>
              <a:rPr lang="ar-EG" sz="2900" b="1" dirty="0" smtClean="0">
                <a:latin typeface="Sakkal Majalla" pitchFamily="2" charset="-78"/>
                <a:cs typeface="Sakkal Majalla" pitchFamily="2" charset="-78"/>
              </a:rPr>
              <a:t>.</a:t>
            </a:r>
            <a:endParaRPr lang="ar-SA" sz="2900" b="1" dirty="0" smtClean="0">
              <a:latin typeface="Sakkal Majalla" pitchFamily="2" charset="-78"/>
              <a:cs typeface="Sakkal Majalla" pitchFamily="2" charset="-78"/>
            </a:endParaRPr>
          </a:p>
          <a:p>
            <a:r>
              <a:rPr lang="ar-EG" sz="2900" b="1" dirty="0">
                <a:latin typeface="Sakkal Majalla" pitchFamily="2" charset="-78"/>
                <a:cs typeface="Sakkal Majalla" pitchFamily="2" charset="-78"/>
              </a:rPr>
              <a:t>يسمى اتجاه وسط الاستقطاب المتعامد مع الجزيئات الطويلة </a:t>
            </a:r>
            <a:r>
              <a:rPr lang="ar-EG" sz="2900" b="1" dirty="0" smtClean="0">
                <a:latin typeface="Sakkal Majalla" pitchFamily="2" charset="-78"/>
                <a:cs typeface="Sakkal Majalla" pitchFamily="2" charset="-78"/>
              </a:rPr>
              <a:t>محور</a:t>
            </a:r>
            <a:r>
              <a:rPr lang="ar-SA" sz="2900" b="1" dirty="0" smtClean="0">
                <a:latin typeface="Sakkal Majalla" pitchFamily="2" charset="-78"/>
                <a:cs typeface="Sakkal Majalla" pitchFamily="2" charset="-78"/>
              </a:rPr>
              <a:t> </a:t>
            </a:r>
            <a:r>
              <a:rPr lang="ar-EG" sz="2900" b="1" dirty="0" smtClean="0">
                <a:latin typeface="Sakkal Majalla" pitchFamily="2" charset="-78"/>
                <a:cs typeface="Sakkal Majalla" pitchFamily="2" charset="-78"/>
              </a:rPr>
              <a:t>الاستقطاب.</a:t>
            </a:r>
            <a:endParaRPr lang="ar-SA" sz="2900" b="1" dirty="0">
              <a:solidFill>
                <a:srgbClr val="FF0000"/>
              </a:solidFill>
              <a:latin typeface="Sakkal Majalla" pitchFamily="2" charset="-78"/>
              <a:cs typeface="Sakkal Majalla" pitchFamily="2" charset="-78"/>
            </a:endParaRPr>
          </a:p>
        </p:txBody>
      </p:sp>
      <p:sp>
        <p:nvSpPr>
          <p:cNvPr id="29" name="مربع نص 28"/>
          <p:cNvSpPr txBox="1"/>
          <p:nvPr/>
        </p:nvSpPr>
        <p:spPr>
          <a:xfrm>
            <a:off x="6444208" y="116632"/>
            <a:ext cx="244827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الاستقطاب</a:t>
            </a:r>
            <a:endParaRPr lang="ar-SA" sz="3000" b="1" dirty="0">
              <a:solidFill>
                <a:srgbClr val="FFFF00"/>
              </a:solidFill>
              <a:latin typeface="Sakkal Majalla" pitchFamily="2" charset="-78"/>
              <a:cs typeface="Sakkal Majalla" pitchFamily="2" charset="-78"/>
            </a:endParaRPr>
          </a:p>
        </p:txBody>
      </p:sp>
      <p:sp>
        <p:nvSpPr>
          <p:cNvPr id="22" name="مربع نص 21"/>
          <p:cNvSpPr txBox="1"/>
          <p:nvPr/>
        </p:nvSpPr>
        <p:spPr>
          <a:xfrm>
            <a:off x="4920028" y="2154922"/>
            <a:ext cx="3948428"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مرشّح (فلتر) الاستقطاب.</a:t>
            </a:r>
            <a:endParaRPr lang="ar-SA" sz="3000" b="1" dirty="0">
              <a:solidFill>
                <a:srgbClr val="FFFF00"/>
              </a:solidFill>
              <a:latin typeface="Sakkal Majalla" pitchFamily="2" charset="-78"/>
              <a:cs typeface="Sakkal Majalla" pitchFamily="2" charset="-78"/>
            </a:endParaRPr>
          </a:p>
        </p:txBody>
      </p:sp>
      <p:grpSp>
        <p:nvGrpSpPr>
          <p:cNvPr id="23" name="مجموعة 22"/>
          <p:cNvGrpSpPr/>
          <p:nvPr/>
        </p:nvGrpSpPr>
        <p:grpSpPr>
          <a:xfrm>
            <a:off x="395536" y="2769258"/>
            <a:ext cx="8496944" cy="803758"/>
            <a:chOff x="6091124" y="820894"/>
            <a:chExt cx="3052876" cy="787896"/>
          </a:xfrm>
        </p:grpSpPr>
        <p:sp>
          <p:nvSpPr>
            <p:cNvPr id="24" name="مستطيل 2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5" name="مخطط انسيابي: معالجة متعاقبة 2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6" name="مربع نص 25"/>
          <p:cNvSpPr txBox="1"/>
          <p:nvPr/>
        </p:nvSpPr>
        <p:spPr>
          <a:xfrm>
            <a:off x="584157" y="2782948"/>
            <a:ext cx="8020291"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هو وسط ينفذ في المتوسط من خلاله نصف اتساع الضوء الكلي.</a:t>
            </a:r>
            <a:endParaRPr lang="ar-SA" sz="3000" b="1" dirty="0">
              <a:solidFill>
                <a:srgbClr val="FF0000"/>
              </a:solidFill>
              <a:latin typeface="Sakkal Majalla" pitchFamily="2" charset="-78"/>
              <a:cs typeface="Sakkal Majalla" pitchFamily="2" charset="-78"/>
            </a:endParaRPr>
          </a:p>
        </p:txBody>
      </p:sp>
      <p:grpSp>
        <p:nvGrpSpPr>
          <p:cNvPr id="27" name="مجموعة 26"/>
          <p:cNvGrpSpPr/>
          <p:nvPr/>
        </p:nvGrpSpPr>
        <p:grpSpPr>
          <a:xfrm>
            <a:off x="-3368" y="4293096"/>
            <a:ext cx="9111872" cy="1666301"/>
            <a:chOff x="6091124" y="820894"/>
            <a:chExt cx="3052876" cy="787896"/>
          </a:xfrm>
        </p:grpSpPr>
        <p:sp>
          <p:nvSpPr>
            <p:cNvPr id="31" name="مستطيل 30"/>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2" name="مخطط انسيابي: معالجة متعاقبة 31"/>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3" name="مربع نص 32"/>
          <p:cNvSpPr txBox="1"/>
          <p:nvPr/>
        </p:nvSpPr>
        <p:spPr>
          <a:xfrm>
            <a:off x="179512" y="4375221"/>
            <a:ext cx="8712968" cy="1477328"/>
          </a:xfrm>
          <a:prstGeom prst="rect">
            <a:avLst/>
          </a:prstGeom>
          <a:noFill/>
        </p:spPr>
        <p:txBody>
          <a:bodyPr wrap="square" rtlCol="1">
            <a:spAutoFit/>
          </a:bodyPr>
          <a:lstStyle/>
          <a:p>
            <a:r>
              <a:rPr lang="ar-EG" sz="3000" b="1" dirty="0">
                <a:latin typeface="Sakkal Majalla" pitchFamily="2" charset="-78"/>
                <a:cs typeface="Sakkal Majalla" pitchFamily="2" charset="-78"/>
              </a:rPr>
              <a:t>عندما تنظر من خلال مرشِّح استقطاب إلى الضوء المنعكس </a:t>
            </a:r>
            <a:r>
              <a:rPr lang="ar-EG" sz="3000" b="1" dirty="0" smtClean="0">
                <a:latin typeface="Sakkal Majalla" pitchFamily="2" charset="-78"/>
                <a:cs typeface="Sakkal Majalla" pitchFamily="2" charset="-78"/>
              </a:rPr>
              <a:t>عن</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لوح </a:t>
            </a:r>
            <a:r>
              <a:rPr lang="ar-EG" sz="3000" b="1" dirty="0">
                <a:latin typeface="Sakkal Majalla" pitchFamily="2" charset="-78"/>
                <a:cs typeface="Sakkal Majalla" pitchFamily="2" charset="-78"/>
              </a:rPr>
              <a:t>زجاجي وتدور المرشح ستلاحظ أن الضوء يسطع ثم يخفت. هذا يعني أنه حدث استقطاب جزئي للضوء في اتجاه سطح الزجاج عندما انعكس</a:t>
            </a:r>
            <a:endParaRPr lang="ar-SA" sz="3000" b="1" dirty="0">
              <a:solidFill>
                <a:srgbClr val="FF0000"/>
              </a:solidFill>
              <a:latin typeface="Sakkal Majalla" pitchFamily="2" charset="-78"/>
              <a:cs typeface="Sakkal Majalla" pitchFamily="2" charset="-78"/>
            </a:endParaRPr>
          </a:p>
        </p:txBody>
      </p:sp>
      <p:sp>
        <p:nvSpPr>
          <p:cNvPr id="34" name="مربع نص 33"/>
          <p:cNvSpPr txBox="1"/>
          <p:nvPr/>
        </p:nvSpPr>
        <p:spPr>
          <a:xfrm>
            <a:off x="6457608" y="3645024"/>
            <a:ext cx="244827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الاستقطاب</a:t>
            </a:r>
            <a:endParaRPr lang="ar-SA" sz="3000" b="1" dirty="0">
              <a:solidFill>
                <a:srgbClr val="FFFF00"/>
              </a:solidFill>
              <a:latin typeface="Sakkal Majalla" pitchFamily="2" charset="-78"/>
              <a:cs typeface="Sakkal Majalla" pitchFamily="2" charset="-78"/>
            </a:endParaRPr>
          </a:p>
        </p:txBody>
      </p:sp>
      <p:grpSp>
        <p:nvGrpSpPr>
          <p:cNvPr id="28" name="مجموعة 27"/>
          <p:cNvGrpSpPr/>
          <p:nvPr/>
        </p:nvGrpSpPr>
        <p:grpSpPr>
          <a:xfrm>
            <a:off x="0" y="-27384"/>
            <a:ext cx="2082876" cy="756636"/>
            <a:chOff x="179512" y="692696"/>
            <a:chExt cx="2082876" cy="756636"/>
          </a:xfrm>
        </p:grpSpPr>
        <p:pic>
          <p:nvPicPr>
            <p:cNvPr id="30"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773266367"/>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8)">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8)">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8)">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anim calcmode="lin" valueType="num">
                                      <p:cBhvr>
                                        <p:cTn id="58" dur="2000" fill="hold"/>
                                        <p:tgtEl>
                                          <p:spTgt spid="10"/>
                                        </p:tgtEl>
                                        <p:attrNameLst>
                                          <p:attrName>ppt_w</p:attrName>
                                        </p:attrNameLst>
                                      </p:cBhvr>
                                      <p:tavLst>
                                        <p:tav tm="0" fmla="#ppt_w*sin(2.5*pi*$)">
                                          <p:val>
                                            <p:fltVal val="0"/>
                                          </p:val>
                                        </p:tav>
                                        <p:tav tm="100000">
                                          <p:val>
                                            <p:fltVal val="1"/>
                                          </p:val>
                                        </p:tav>
                                      </p:tavLst>
                                    </p:anim>
                                    <p:anim calcmode="lin" valueType="num">
                                      <p:cBhvr>
                                        <p:cTn id="5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22" grpId="0" animBg="1"/>
      <p:bldP spid="26" grpId="0"/>
      <p:bldP spid="33"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251520" y="764704"/>
            <a:ext cx="8748464" cy="211753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6512" y="812899"/>
            <a:ext cx="8860352" cy="1938992"/>
          </a:xfrm>
          <a:prstGeom prst="rect">
            <a:avLst/>
          </a:prstGeom>
          <a:noFill/>
        </p:spPr>
        <p:txBody>
          <a:bodyPr wrap="square" rtlCol="1">
            <a:spAutoFit/>
          </a:bodyPr>
          <a:lstStyle/>
          <a:p>
            <a:pPr algn="ctr"/>
            <a:r>
              <a:rPr lang="en-US" sz="3000" b="1" dirty="0">
                <a:latin typeface="Sakkal Majalla" pitchFamily="2" charset="-78"/>
                <a:cs typeface="Sakkal Majalla" pitchFamily="2" charset="-78"/>
              </a:rPr>
              <a:t>I1=I2co</a:t>
            </a:r>
            <a:r>
              <a:rPr lang="el-GR" sz="3000" b="1" dirty="0">
                <a:solidFill>
                  <a:prstClr val="black"/>
                </a:solidFill>
                <a:latin typeface="Arial"/>
                <a:cs typeface="Sakkal Majalla" pitchFamily="2" charset="-78"/>
              </a:rPr>
              <a:t> </a:t>
            </a:r>
            <a:r>
              <a:rPr lang="en-US" sz="3000" b="1" dirty="0">
                <a:solidFill>
                  <a:prstClr val="black"/>
                </a:solidFill>
                <a:latin typeface="Sakkal Majalla" pitchFamily="2" charset="-78"/>
                <a:cs typeface="Sakkal Majalla" pitchFamily="2" charset="-78"/>
              </a:rPr>
              <a:t>s</a:t>
            </a:r>
            <a:r>
              <a:rPr lang="el-GR" sz="3000" b="1" dirty="0">
                <a:solidFill>
                  <a:prstClr val="black"/>
                </a:solidFill>
                <a:latin typeface="Arial"/>
                <a:cs typeface="Sakkal Majalla" pitchFamily="2" charset="-78"/>
              </a:rPr>
              <a:t>ϴ</a:t>
            </a:r>
            <a:r>
              <a:rPr lang="en-US" sz="3000" b="1" dirty="0">
                <a:solidFill>
                  <a:prstClr val="black"/>
                </a:solidFill>
                <a:latin typeface="Sakkal Majalla" pitchFamily="2" charset="-78"/>
                <a:cs typeface="Sakkal Majalla" pitchFamily="2" charset="-78"/>
              </a:rPr>
              <a:t> </a:t>
            </a:r>
            <a:endParaRPr lang="ar-EG" sz="3000" b="1" dirty="0">
              <a:latin typeface="Sakkal Majalla" pitchFamily="2" charset="-78"/>
              <a:cs typeface="Sakkal Majalla" pitchFamily="2" charset="-78"/>
            </a:endParaRPr>
          </a:p>
          <a:p>
            <a:r>
              <a:rPr lang="ar-EG" sz="3000" b="1" dirty="0">
                <a:latin typeface="Sakkal Majalla" pitchFamily="2" charset="-78"/>
                <a:cs typeface="Sakkal Majalla" pitchFamily="2" charset="-78"/>
              </a:rPr>
              <a:t>  ان</a:t>
            </a:r>
            <a:r>
              <a:rPr lang="en-US" sz="3000" b="1" dirty="0">
                <a:latin typeface="Sakkal Majalla" pitchFamily="2" charset="-78"/>
                <a:cs typeface="Sakkal Majalla" pitchFamily="2" charset="-78"/>
              </a:rPr>
              <a:t> </a:t>
            </a:r>
            <a:r>
              <a:rPr lang="ar-EG" sz="3000" b="1" dirty="0">
                <a:latin typeface="Sakkal Majalla" pitchFamily="2" charset="-78"/>
                <a:cs typeface="Sakkal Majalla" pitchFamily="2" charset="-78"/>
              </a:rPr>
              <a:t>شدة الضوء الخارج من مرشح الاستقطاب الثاني تساوي شدة الضوء الخارج من مرشح الاستقطاب الأول مضروبا في مربع جيب تمام الزاوية المحصورة بين محوري استقطاب المرشحين.</a:t>
            </a:r>
            <a:endParaRPr lang="ar-SA" sz="3000" b="1" dirty="0">
              <a:solidFill>
                <a:srgbClr val="FF0000"/>
              </a:solidFill>
              <a:latin typeface="Sakkal Majalla" pitchFamily="2" charset="-78"/>
              <a:cs typeface="Sakkal Majalla" pitchFamily="2" charset="-78"/>
            </a:endParaRPr>
          </a:p>
        </p:txBody>
      </p:sp>
      <p:sp>
        <p:nvSpPr>
          <p:cNvPr id="29" name="مربع نص 28"/>
          <p:cNvSpPr txBox="1"/>
          <p:nvPr/>
        </p:nvSpPr>
        <p:spPr>
          <a:xfrm>
            <a:off x="6444208" y="116632"/>
            <a:ext cx="244827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قانون </a:t>
            </a:r>
            <a:r>
              <a:rPr lang="ar-SA" sz="3000" b="1" dirty="0" err="1" smtClean="0">
                <a:solidFill>
                  <a:schemeClr val="bg1"/>
                </a:solidFill>
                <a:latin typeface="Sakkal Majalla" pitchFamily="2" charset="-78"/>
                <a:cs typeface="Sakkal Majalla" pitchFamily="2" charset="-78"/>
              </a:rPr>
              <a:t>مالوس</a:t>
            </a:r>
            <a:endParaRPr lang="ar-SA" sz="3000" b="1" dirty="0">
              <a:solidFill>
                <a:srgbClr val="FFFF00"/>
              </a:solidFill>
              <a:latin typeface="Sakkal Majalla" pitchFamily="2" charset="-78"/>
              <a:cs typeface="Sakkal Majalla" pitchFamily="2" charset="-78"/>
            </a:endParaRPr>
          </a:p>
        </p:txBody>
      </p:sp>
      <p:grpSp>
        <p:nvGrpSpPr>
          <p:cNvPr id="30" name="مجموعة 29"/>
          <p:cNvGrpSpPr/>
          <p:nvPr/>
        </p:nvGrpSpPr>
        <p:grpSpPr>
          <a:xfrm>
            <a:off x="1835696" y="2956364"/>
            <a:ext cx="5483068" cy="1135920"/>
            <a:chOff x="2339752" y="0"/>
            <a:chExt cx="4536504" cy="764704"/>
          </a:xfrm>
        </p:grpSpPr>
        <p:sp>
          <p:nvSpPr>
            <p:cNvPr id="35" name="مستطيل مستدير الزوايا 34"/>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6" name="مستطيل مستدير الزوايا 35"/>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7" name="مربع نص 36"/>
          <p:cNvSpPr txBox="1"/>
          <p:nvPr/>
        </p:nvSpPr>
        <p:spPr>
          <a:xfrm>
            <a:off x="2307488" y="2979529"/>
            <a:ext cx="4722350" cy="1169551"/>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سرعة الموجات الضوئية</a:t>
            </a:r>
          </a:p>
          <a:p>
            <a:pPr algn="ct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The Speed of a light Waves</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38" name="مربع نص 37"/>
          <p:cNvSpPr txBox="1"/>
          <p:nvPr/>
        </p:nvSpPr>
        <p:spPr>
          <a:xfrm>
            <a:off x="2843808" y="4221088"/>
            <a:ext cx="6156176"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r>
              <a:rPr lang="ar-SA" sz="3000" b="1" dirty="0" smtClean="0">
                <a:solidFill>
                  <a:schemeClr val="bg1"/>
                </a:solidFill>
                <a:latin typeface="Sakkal Majalla" pitchFamily="2" charset="-78"/>
                <a:cs typeface="Sakkal Majalla" pitchFamily="2" charset="-78"/>
              </a:rPr>
              <a:t>الطول الموجي لضوء ذي تردد معلوم ينتقل في الفراغ</a:t>
            </a:r>
            <a:endParaRPr lang="ar-SA" sz="3000" b="1" dirty="0">
              <a:solidFill>
                <a:srgbClr val="FFFF00"/>
              </a:solidFill>
              <a:latin typeface="Sakkal Majalla" pitchFamily="2" charset="-78"/>
              <a:cs typeface="Sakkal Majalla" pitchFamily="2" charset="-78"/>
            </a:endParaRPr>
          </a:p>
        </p:txBody>
      </p:sp>
      <p:sp>
        <p:nvSpPr>
          <p:cNvPr id="39" name="مربع نص 38"/>
          <p:cNvSpPr txBox="1"/>
          <p:nvPr/>
        </p:nvSpPr>
        <p:spPr>
          <a:xfrm>
            <a:off x="6116912" y="5035242"/>
            <a:ext cx="288307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r>
              <a:rPr lang="ar-SA" sz="3000" b="1" dirty="0" smtClean="0">
                <a:solidFill>
                  <a:schemeClr val="bg1"/>
                </a:solidFill>
                <a:latin typeface="Sakkal Majalla" pitchFamily="2" charset="-78"/>
                <a:cs typeface="Sakkal Majalla" pitchFamily="2" charset="-78"/>
              </a:rPr>
              <a:t>الحركة النسبية للضوء</a:t>
            </a:r>
            <a:endParaRPr lang="ar-SA" sz="3000" b="1" dirty="0">
              <a:solidFill>
                <a:srgbClr val="FFFF00"/>
              </a:solidFill>
              <a:latin typeface="Sakkal Majalla" pitchFamily="2" charset="-78"/>
              <a:cs typeface="Sakkal Majalla" pitchFamily="2" charset="-78"/>
            </a:endParaRPr>
          </a:p>
        </p:txBody>
      </p:sp>
      <p:sp>
        <p:nvSpPr>
          <p:cNvPr id="40" name="مستطيل 39"/>
          <p:cNvSpPr/>
          <p:nvPr/>
        </p:nvSpPr>
        <p:spPr>
          <a:xfrm>
            <a:off x="355978" y="4933617"/>
            <a:ext cx="5584174" cy="1015663"/>
          </a:xfrm>
          <a:prstGeom prst="rect">
            <a:avLst/>
          </a:prstGeom>
          <a:solidFill>
            <a:srgbClr val="FFC000"/>
          </a:solidFill>
          <a:ln>
            <a:solidFill>
              <a:srgbClr val="00B050"/>
            </a:solidFill>
          </a:ln>
          <a:effectLst>
            <a:outerShdw blurRad="76200" dist="12700" dir="8100000" sy="-23000" kx="800400" algn="br" rotWithShape="0">
              <a:prstClr val="black">
                <a:alpha val="20000"/>
              </a:prstClr>
            </a:outerShdw>
          </a:effectLst>
        </p:spPr>
        <p:txBody>
          <a:bodyPr wrap="square">
            <a:spAutoFit/>
          </a:bodyPr>
          <a:lstStyle/>
          <a:p>
            <a:r>
              <a:rPr lang="ar-EG" sz="3000" b="1" dirty="0" smtClean="0">
                <a:latin typeface="Sakkal Majalla" pitchFamily="2" charset="-78"/>
                <a:cs typeface="Sakkal Majalla" pitchFamily="2" charset="-78"/>
              </a:rPr>
              <a:t> يسمى </a:t>
            </a:r>
            <a:r>
              <a:rPr lang="ar-EG" sz="3000" b="1" dirty="0">
                <a:latin typeface="Sakkal Majalla" pitchFamily="2" charset="-78"/>
                <a:cs typeface="Sakkal Majalla" pitchFamily="2" charset="-78"/>
              </a:rPr>
              <a:t>مقدار الفرق بين السرعتين المتجهتين </a:t>
            </a:r>
            <a:r>
              <a:rPr lang="ar-EG" sz="3000" b="1" dirty="0" smtClean="0">
                <a:latin typeface="Sakkal Majalla" pitchFamily="2" charset="-78"/>
                <a:cs typeface="Sakkal Majalla" pitchFamily="2" charset="-78"/>
              </a:rPr>
              <a:t>لكلٍّ من </a:t>
            </a:r>
            <a:r>
              <a:rPr lang="ar-EG" sz="3000" b="1" dirty="0">
                <a:latin typeface="Sakkal Majalla" pitchFamily="2" charset="-78"/>
                <a:cs typeface="Sakkal Majalla" pitchFamily="2" charset="-78"/>
              </a:rPr>
              <a:t>المصدر والمراقب بالسرعة النسبية.</a:t>
            </a:r>
            <a:endParaRPr lang="ar-SA" sz="3000" b="1" dirty="0" smtClean="0">
              <a:solidFill>
                <a:srgbClr val="FF0000"/>
              </a:solidFill>
              <a:latin typeface="Sakkal Majalla" pitchFamily="2" charset="-78"/>
              <a:cs typeface="Sakkal Majalla" pitchFamily="2" charset="-78"/>
            </a:endParaRPr>
          </a:p>
        </p:txBody>
      </p:sp>
      <p:sp>
        <p:nvSpPr>
          <p:cNvPr id="41" name="مستطيل 40"/>
          <p:cNvSpPr/>
          <p:nvPr/>
        </p:nvSpPr>
        <p:spPr>
          <a:xfrm>
            <a:off x="319831" y="4204541"/>
            <a:ext cx="2312857"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l-GR" sz="3600" b="1" dirty="0" smtClean="0">
                <a:solidFill>
                  <a:srgbClr val="FF0000"/>
                </a:solidFill>
                <a:latin typeface="Arial"/>
                <a:cs typeface="Amoriah" pitchFamily="2" charset="-78"/>
              </a:rPr>
              <a:t>λ</a:t>
            </a:r>
            <a:r>
              <a:rPr lang="en-US" sz="3600" b="1" dirty="0" smtClean="0">
                <a:solidFill>
                  <a:srgbClr val="FF0000"/>
                </a:solidFill>
                <a:latin typeface="Arial"/>
                <a:cs typeface="Amoriah" pitchFamily="2" charset="-78"/>
              </a:rPr>
              <a:t>=c/f</a:t>
            </a:r>
            <a:endParaRPr lang="ar-SA" sz="3600" b="1" dirty="0" smtClean="0">
              <a:solidFill>
                <a:srgbClr val="FF0000"/>
              </a:solidFill>
              <a:cs typeface="Amoriah" pitchFamily="2" charset="-78"/>
            </a:endParaRPr>
          </a:p>
        </p:txBody>
      </p:sp>
      <p:grpSp>
        <p:nvGrpSpPr>
          <p:cNvPr id="20" name="مجموعة 19"/>
          <p:cNvGrpSpPr/>
          <p:nvPr/>
        </p:nvGrpSpPr>
        <p:grpSpPr>
          <a:xfrm>
            <a:off x="0" y="-27384"/>
            <a:ext cx="2082876" cy="756636"/>
            <a:chOff x="179512" y="692696"/>
            <a:chExt cx="2082876" cy="756636"/>
          </a:xfrm>
        </p:grpSpPr>
        <p:pic>
          <p:nvPicPr>
            <p:cNvPr id="2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5026511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8)">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8)">
                                      <p:cBhvr>
                                        <p:cTn id="34" dur="20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circle(in)">
                                      <p:cBhvr>
                                        <p:cTn id="39" dur="2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8"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8)">
                                      <p:cBhvr>
                                        <p:cTn id="44" dur="20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circle(in)">
                                      <p:cBhvr>
                                        <p:cTn id="49" dur="20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anim calcmode="lin" valueType="num">
                                      <p:cBhvr>
                                        <p:cTn id="60" dur="2000" fill="hold"/>
                                        <p:tgtEl>
                                          <p:spTgt spid="10"/>
                                        </p:tgtEl>
                                        <p:attrNameLst>
                                          <p:attrName>ppt_w</p:attrName>
                                        </p:attrNameLst>
                                      </p:cBhvr>
                                      <p:tavLst>
                                        <p:tav tm="0" fmla="#ppt_w*sin(2.5*pi*$)">
                                          <p:val>
                                            <p:fltVal val="0"/>
                                          </p:val>
                                        </p:tav>
                                        <p:tav tm="100000">
                                          <p:val>
                                            <p:fltVal val="1"/>
                                          </p:val>
                                        </p:tav>
                                      </p:tavLst>
                                    </p:anim>
                                    <p:anim calcmode="lin" valueType="num">
                                      <p:cBhvr>
                                        <p:cTn id="6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37" grpId="0"/>
      <p:bldP spid="38" grpId="0" animBg="1"/>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251520" y="1700808"/>
            <a:ext cx="8748464" cy="4104456"/>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584156" y="2132856"/>
            <a:ext cx="8023659" cy="3046988"/>
          </a:xfrm>
          <a:prstGeom prst="rect">
            <a:avLst/>
          </a:prstGeom>
          <a:noFill/>
        </p:spPr>
        <p:txBody>
          <a:bodyPr wrap="square" rtlCol="1">
            <a:spAutoFit/>
          </a:bodyPr>
          <a:lstStyle/>
          <a:p>
            <a:r>
              <a:rPr lang="ar-EG" sz="3200" b="1" dirty="0">
                <a:latin typeface="Sakkal Majalla" pitchFamily="2" charset="-78"/>
                <a:cs typeface="Sakkal Majalla" pitchFamily="2" charset="-78"/>
              </a:rPr>
              <a:t>تردد الضوء المراقب من مصدر يساوي التردد الحقيقي للضوء المتولد من المصدر، مضروبا في حاصل جمع واحد إلى (السرعة النسبية على امتداد المحور بين المصدر والمراقب مقسومة على سرعة الضوء) إذا تحرك كل منهما في اتجاه الآخر، أو حاصل طرح (السرعة النسبية مقسومة على سرعة الضوء) من الواحد إذا تحركا مبتعدين.</a:t>
            </a:r>
            <a:endPar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akkal Majalla" pitchFamily="2" charset="-78"/>
              <a:cs typeface="Sakkal Majalla" pitchFamily="2" charset="-78"/>
            </a:endParaRPr>
          </a:p>
        </p:txBody>
      </p:sp>
      <p:sp>
        <p:nvSpPr>
          <p:cNvPr id="29" name="مربع نص 28"/>
          <p:cNvSpPr txBox="1"/>
          <p:nvPr/>
        </p:nvSpPr>
        <p:spPr>
          <a:xfrm>
            <a:off x="6804248" y="116632"/>
            <a:ext cx="208823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تأثير دوبلر</a:t>
            </a:r>
            <a:endParaRPr lang="ar-SA" sz="3000" b="1" dirty="0">
              <a:solidFill>
                <a:srgbClr val="FFFF00"/>
              </a:solidFill>
              <a:latin typeface="Sakkal Majalla" pitchFamily="2" charset="-78"/>
              <a:cs typeface="Sakkal Majalla" pitchFamily="2" charset="-78"/>
            </a:endParaRPr>
          </a:p>
        </p:txBody>
      </p:sp>
      <p:sp>
        <p:nvSpPr>
          <p:cNvPr id="20" name="مستطيل 19"/>
          <p:cNvSpPr/>
          <p:nvPr/>
        </p:nvSpPr>
        <p:spPr>
          <a:xfrm>
            <a:off x="1979712" y="764530"/>
            <a:ext cx="43924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tx1"/>
                </a:solidFill>
                <a:latin typeface="Sakkal Majalla" pitchFamily="2" charset="-78"/>
                <a:cs typeface="Sakkal Majalla" pitchFamily="2" charset="-78"/>
              </a:rPr>
              <a:t>=f </a:t>
            </a:r>
            <a:r>
              <a:rPr lang="en-US" sz="3600" b="1" dirty="0">
                <a:ln w="11430"/>
                <a:solidFill>
                  <a:schemeClr val="tx1"/>
                </a:solidFill>
                <a:latin typeface="Sakkal Majalla" pitchFamily="2" charset="-78"/>
                <a:cs typeface="Sakkal Majalla" pitchFamily="2" charset="-78"/>
              </a:rPr>
              <a:t>( 1 ± </a:t>
            </a:r>
            <a:r>
              <a:rPr lang="en-US" sz="3600" b="1" dirty="0" smtClean="0">
                <a:ln w="11430"/>
                <a:solidFill>
                  <a:schemeClr val="tx1"/>
                </a:solidFill>
                <a:latin typeface="Sakkal Majalla" pitchFamily="2" charset="-78"/>
                <a:cs typeface="Sakkal Majalla" pitchFamily="2" charset="-78"/>
              </a:rPr>
              <a:t>v/c </a:t>
            </a:r>
            <a:r>
              <a:rPr lang="en-US" sz="3600" b="1" dirty="0">
                <a:ln w="11430"/>
                <a:solidFill>
                  <a:schemeClr val="tx1"/>
                </a:solidFill>
                <a:latin typeface="Sakkal Majalla" pitchFamily="2" charset="-78"/>
                <a:cs typeface="Sakkal Majalla" pitchFamily="2" charset="-78"/>
              </a:rPr>
              <a:t>)</a:t>
            </a:r>
            <a:r>
              <a:rPr lang="ar-EG" sz="3600" b="1" dirty="0" smtClean="0">
                <a:ln w="11430"/>
                <a:solidFill>
                  <a:schemeClr val="tx1"/>
                </a:solidFill>
                <a:latin typeface="Sakkal Majalla" pitchFamily="2" charset="-78"/>
                <a:cs typeface="Sakkal Majalla" pitchFamily="2" charset="-78"/>
              </a:rPr>
              <a:t>المراقب </a:t>
            </a:r>
            <a:r>
              <a:rPr lang="en-US" sz="3600" b="1" dirty="0">
                <a:ln w="11430"/>
                <a:solidFill>
                  <a:schemeClr val="tx1"/>
                </a:solidFill>
                <a:latin typeface="Sakkal Majalla" pitchFamily="2" charset="-78"/>
                <a:cs typeface="Sakkal Majalla" pitchFamily="2" charset="-78"/>
              </a:rPr>
              <a:t>f</a:t>
            </a:r>
            <a:endParaRPr lang="ar-EG" sz="3600" b="1" dirty="0">
              <a:ln w="11430"/>
              <a:solidFill>
                <a:schemeClr val="tx1"/>
              </a:solidFill>
              <a:latin typeface="Sakkal Majalla" pitchFamily="2" charset="-78"/>
              <a:cs typeface="Sakkal Majalla" pitchFamily="2" charset="-78"/>
            </a:endParaRPr>
          </a:p>
        </p:txBody>
      </p:sp>
      <p:grpSp>
        <p:nvGrpSpPr>
          <p:cNvPr id="16" name="مجموعة 15"/>
          <p:cNvGrpSpPr/>
          <p:nvPr/>
        </p:nvGrpSpPr>
        <p:grpSpPr>
          <a:xfrm>
            <a:off x="0" y="-27384"/>
            <a:ext cx="2082876" cy="756636"/>
            <a:chOff x="179512" y="692696"/>
            <a:chExt cx="2082876" cy="756636"/>
          </a:xfrm>
        </p:grpSpPr>
        <p:pic>
          <p:nvPicPr>
            <p:cNvPr id="17"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12218945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8)">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251520" y="2093864"/>
            <a:ext cx="8748464" cy="3855416"/>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584156" y="2525912"/>
            <a:ext cx="8023659" cy="3046988"/>
          </a:xfrm>
          <a:prstGeom prst="rect">
            <a:avLst/>
          </a:prstGeom>
          <a:noFill/>
        </p:spPr>
        <p:txBody>
          <a:bodyPr wrap="square" rtlCol="1">
            <a:spAutoFit/>
          </a:bodyPr>
          <a:lstStyle/>
          <a:p>
            <a:r>
              <a:rPr lang="ar-EG" sz="3200" b="1" dirty="0">
                <a:latin typeface="Sakkal Majalla" pitchFamily="2" charset="-78"/>
                <a:cs typeface="Sakkal Majalla" pitchFamily="2" charset="-78"/>
              </a:rPr>
              <a:t>الفرق بين الطول الموجي المراقب للضوء والطول الموجي الحقيقي للضوء الذي يولده المصدر يساوي الطول الموجي الحقيقي للضوء الذي يولده المصدر مضروبا في السرعة النسبية للمصدر والمراقب مقسوما على سرعة الضوء. وهذه الكمية تكون موجبة اذا تحركا مبتعدين أحدهما عن الآخر، وسالبة إذا تحركا في اتجاه أحدهما إلى الآخر.</a:t>
            </a:r>
          </a:p>
        </p:txBody>
      </p:sp>
      <p:sp>
        <p:nvSpPr>
          <p:cNvPr id="29" name="مربع نص 28"/>
          <p:cNvSpPr txBox="1"/>
          <p:nvPr/>
        </p:nvSpPr>
        <p:spPr>
          <a:xfrm>
            <a:off x="6804248" y="116632"/>
            <a:ext cx="208823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انزياح دوبلر</a:t>
            </a:r>
            <a:endParaRPr lang="ar-SA" sz="3000" b="1" dirty="0">
              <a:solidFill>
                <a:srgbClr val="FFFF00"/>
              </a:solidFill>
              <a:latin typeface="Sakkal Majalla" pitchFamily="2" charset="-78"/>
              <a:cs typeface="Sakkal Majalla" pitchFamily="2" charset="-78"/>
            </a:endParaRPr>
          </a:p>
        </p:txBody>
      </p:sp>
      <p:sp>
        <p:nvSpPr>
          <p:cNvPr id="16" name="مستطيل 15"/>
          <p:cNvSpPr/>
          <p:nvPr/>
        </p:nvSpPr>
        <p:spPr>
          <a:xfrm>
            <a:off x="755576" y="921494"/>
            <a:ext cx="7861528" cy="923330"/>
          </a:xfrm>
          <a:prstGeom prst="rect">
            <a:avLst/>
          </a:prstGeom>
          <a:solidFill>
            <a:schemeClr val="accent6">
              <a:lumMod val="75000"/>
            </a:schemeClr>
          </a:solidFill>
          <a:effectLst>
            <a:outerShdw blurRad="76200" dist="12700" dir="8100000" sy="-23000" kx="800400" algn="br" rotWithShape="0">
              <a:prstClr val="black">
                <a:alpha val="20000"/>
              </a:prstClr>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atin typeface="Arial"/>
                <a:cs typeface="Arial"/>
              </a:rPr>
              <a:t>-</a:t>
            </a:r>
            <a:r>
              <a:rPr lang="el-GR" sz="5400" b="1" dirty="0" smtClean="0">
                <a:latin typeface="Arial"/>
                <a:cs typeface="Arial"/>
              </a:rPr>
              <a:t>λ</a:t>
            </a:r>
            <a:r>
              <a:rPr lang="en-US" sz="5400" b="1" dirty="0" smtClean="0">
                <a:latin typeface="Arial"/>
                <a:cs typeface="Arial"/>
              </a:rPr>
              <a:t> )=∆</a:t>
            </a:r>
            <a:r>
              <a:rPr lang="el-GR" sz="5400" b="1" dirty="0" smtClean="0">
                <a:latin typeface="Arial"/>
                <a:cs typeface="Arial"/>
              </a:rPr>
              <a:t>λ</a:t>
            </a:r>
            <a:r>
              <a:rPr lang="en-US" sz="5400" b="1" dirty="0" smtClean="0">
                <a:latin typeface="Arial"/>
                <a:cs typeface="Arial"/>
              </a:rPr>
              <a:t>= ±v/c</a:t>
            </a:r>
            <a:r>
              <a:rPr lang="el-GR" sz="5400" b="1" dirty="0" smtClean="0">
                <a:latin typeface="Arial"/>
                <a:cs typeface="Arial"/>
              </a:rPr>
              <a:t>λ</a:t>
            </a:r>
            <a:r>
              <a:rPr lang="en-US" sz="5400" b="1" dirty="0" smtClean="0">
                <a:latin typeface="Arial"/>
                <a:cs typeface="Arial"/>
              </a:rPr>
              <a:t> </a:t>
            </a:r>
            <a:r>
              <a:rPr lang="ar-EG" sz="5400" b="1" dirty="0" smtClean="0">
                <a:latin typeface="Arial"/>
                <a:cs typeface="Arial"/>
              </a:rPr>
              <a:t>المراقب </a:t>
            </a:r>
            <a:r>
              <a:rPr lang="en-US" sz="5400" b="1" dirty="0" smtClean="0">
                <a:latin typeface="Arial"/>
                <a:cs typeface="Arial"/>
              </a:rPr>
              <a:t>λ</a:t>
            </a:r>
            <a:r>
              <a:rPr lang="ar-EG" sz="5400" b="1" dirty="0" smtClean="0">
                <a:latin typeface="Arial"/>
                <a:cs typeface="Arial"/>
              </a:rPr>
              <a:t> )</a:t>
            </a:r>
            <a:endParaRPr lang="ar-EG" sz="5400" b="1" dirty="0">
              <a:latin typeface="Arial"/>
              <a:cs typeface="Arial"/>
            </a:endParaRPr>
          </a:p>
        </p:txBody>
      </p:sp>
      <p:grpSp>
        <p:nvGrpSpPr>
          <p:cNvPr id="17" name="مجموعة 16"/>
          <p:cNvGrpSpPr/>
          <p:nvPr/>
        </p:nvGrpSpPr>
        <p:grpSpPr>
          <a:xfrm>
            <a:off x="0" y="-27384"/>
            <a:ext cx="2082876" cy="756636"/>
            <a:chOff x="179512" y="692696"/>
            <a:chExt cx="2082876" cy="756636"/>
          </a:xfrm>
        </p:grpSpPr>
        <p:pic>
          <p:nvPicPr>
            <p:cNvPr id="18"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879972374"/>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8)">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860925" y="2492375"/>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551" y="404664"/>
            <a:ext cx="16668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25538"/>
            <a:ext cx="6624736" cy="104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750844"/>
            <a:ext cx="7212012" cy="89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587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wheel(1)">
                                      <p:cBhvr>
                                        <p:cTn id="12" dur="2000"/>
                                        <p:tgtEl>
                                          <p:spTgt spid="62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51210"/>
                                        </p:tgtEl>
                                        <p:attrNameLst>
                                          <p:attrName>style.visibility</p:attrName>
                                        </p:attrNameLst>
                                      </p:cBhvr>
                                      <p:to>
                                        <p:strVal val="visible"/>
                                      </p:to>
                                    </p:set>
                                    <p:animEffect transition="in" filter="barn(inVertical)">
                                      <p:cBhvr>
                                        <p:cTn id="25" dur="5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916488" y="3203575"/>
            <a:ext cx="100806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46" y="404664"/>
            <a:ext cx="762635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856038"/>
            <a:ext cx="2441575" cy="65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837113"/>
            <a:ext cx="2441575" cy="6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5859463"/>
            <a:ext cx="2441575" cy="69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790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heel(1)">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2234"/>
                                        </p:tgtEl>
                                        <p:attrNameLst>
                                          <p:attrName>style.visibility</p:attrName>
                                        </p:attrNameLst>
                                      </p:cBhvr>
                                      <p:to>
                                        <p:strVal val="visible"/>
                                      </p:to>
                                    </p:set>
                                    <p:anim calcmode="lin" valueType="num">
                                      <p:cBhvr additive="base">
                                        <p:cTn id="20" dur="500" fill="hold"/>
                                        <p:tgtEl>
                                          <p:spTgt spid="52234"/>
                                        </p:tgtEl>
                                        <p:attrNameLst>
                                          <p:attrName>ppt_x</p:attrName>
                                        </p:attrNameLst>
                                      </p:cBhvr>
                                      <p:tavLst>
                                        <p:tav tm="0">
                                          <p:val>
                                            <p:strVal val="#ppt_x"/>
                                          </p:val>
                                        </p:tav>
                                        <p:tav tm="100000">
                                          <p:val>
                                            <p:strVal val="#ppt_x"/>
                                          </p:val>
                                        </p:tav>
                                      </p:tavLst>
                                    </p:anim>
                                    <p:anim calcmode="lin" valueType="num">
                                      <p:cBhvr additive="base">
                                        <p:cTn id="21"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2235"/>
                                        </p:tgtEl>
                                        <p:attrNameLst>
                                          <p:attrName>style.visibility</p:attrName>
                                        </p:attrNameLst>
                                      </p:cBhvr>
                                      <p:to>
                                        <p:strVal val="visible"/>
                                      </p:to>
                                    </p:set>
                                    <p:animEffect transition="in" filter="fade">
                                      <p:cBhvr>
                                        <p:cTn id="26" dur="500"/>
                                        <p:tgtEl>
                                          <p:spTgt spid="522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52236"/>
                                        </p:tgtEl>
                                        <p:attrNameLst>
                                          <p:attrName>style.visibility</p:attrName>
                                        </p:attrNameLst>
                                      </p:cBhvr>
                                      <p:to>
                                        <p:strVal val="visible"/>
                                      </p:to>
                                    </p:set>
                                    <p:animEffect transition="in" filter="barn(inVertical)">
                                      <p:cBhvr>
                                        <p:cTn id="31" dur="500"/>
                                        <p:tgtEl>
                                          <p:spTgt spid="5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787900" y="2849563"/>
            <a:ext cx="10080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748982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3646488"/>
            <a:ext cx="7675562"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31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257"/>
                                        </p:tgtEl>
                                        <p:attrNameLst>
                                          <p:attrName>style.visibility</p:attrName>
                                        </p:attrNameLst>
                                      </p:cBhvr>
                                      <p:to>
                                        <p:strVal val="visible"/>
                                      </p:to>
                                    </p:set>
                                    <p:animEffect transition="in" filter="fade">
                                      <p:cBhvr>
                                        <p:cTn id="22" dur="1000"/>
                                        <p:tgtEl>
                                          <p:spTgt spid="53257"/>
                                        </p:tgtEl>
                                      </p:cBhvr>
                                    </p:animEffect>
                                    <p:anim calcmode="lin" valueType="num">
                                      <p:cBhvr>
                                        <p:cTn id="23" dur="1000" fill="hold"/>
                                        <p:tgtEl>
                                          <p:spTgt spid="53257"/>
                                        </p:tgtEl>
                                        <p:attrNameLst>
                                          <p:attrName>ppt_x</p:attrName>
                                        </p:attrNameLst>
                                      </p:cBhvr>
                                      <p:tavLst>
                                        <p:tav tm="0">
                                          <p:val>
                                            <p:strVal val="#ppt_x"/>
                                          </p:val>
                                        </p:tav>
                                        <p:tav tm="100000">
                                          <p:val>
                                            <p:strVal val="#ppt_x"/>
                                          </p:val>
                                        </p:tav>
                                      </p:tavLst>
                                    </p:anim>
                                    <p:anim calcmode="lin" valueType="num">
                                      <p:cBhvr>
                                        <p:cTn id="24" dur="1000" fill="hold"/>
                                        <p:tgtEl>
                                          <p:spTgt spid="53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29150" y="2384425"/>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76009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113088"/>
            <a:ext cx="7816850" cy="234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396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heel(1)">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4281"/>
                                        </p:tgtEl>
                                        <p:attrNameLst>
                                          <p:attrName>style.visibility</p:attrName>
                                        </p:attrNameLst>
                                      </p:cBhvr>
                                      <p:to>
                                        <p:strVal val="visible"/>
                                      </p:to>
                                    </p:set>
                                    <p:animEffect transition="in" filter="wipe(down)">
                                      <p:cBhvr>
                                        <p:cTn id="20"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29150" y="2314575"/>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071" y="404664"/>
            <a:ext cx="759142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2924175"/>
            <a:ext cx="7951787"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041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wipe(down)">
                                      <p:cBhvr>
                                        <p:cTn id="7" dur="580">
                                          <p:stCondLst>
                                            <p:cond delay="0"/>
                                          </p:stCondLst>
                                        </p:cTn>
                                        <p:tgtEl>
                                          <p:spTgt spid="66562"/>
                                        </p:tgtEl>
                                      </p:cBhvr>
                                    </p:animEffect>
                                    <p:anim calcmode="lin" valueType="num">
                                      <p:cBhvr>
                                        <p:cTn id="8" dur="1822" tmFilter="0,0; 0.14,0.36; 0.43,0.73; 0.71,0.91; 1.0,1.0">
                                          <p:stCondLst>
                                            <p:cond delay="0"/>
                                          </p:stCondLst>
                                        </p:cTn>
                                        <p:tgtEl>
                                          <p:spTgt spid="665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65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65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65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6562"/>
                                        </p:tgtEl>
                                        <p:attrNameLst>
                                          <p:attrName>ppt_y</p:attrName>
                                        </p:attrNameLst>
                                      </p:cBhvr>
                                      <p:tavLst>
                                        <p:tav tm="0" fmla="#ppt_y-sin(pi*$)/81">
                                          <p:val>
                                            <p:fltVal val="0"/>
                                          </p:val>
                                        </p:tav>
                                        <p:tav tm="100000">
                                          <p:val>
                                            <p:fltVal val="1"/>
                                          </p:val>
                                        </p:tav>
                                      </p:tavLst>
                                    </p:anim>
                                    <p:animScale>
                                      <p:cBhvr>
                                        <p:cTn id="13" dur="26">
                                          <p:stCondLst>
                                            <p:cond delay="650"/>
                                          </p:stCondLst>
                                        </p:cTn>
                                        <p:tgtEl>
                                          <p:spTgt spid="66562"/>
                                        </p:tgtEl>
                                      </p:cBhvr>
                                      <p:to x="100000" y="60000"/>
                                    </p:animScale>
                                    <p:animScale>
                                      <p:cBhvr>
                                        <p:cTn id="14" dur="166" decel="50000">
                                          <p:stCondLst>
                                            <p:cond delay="676"/>
                                          </p:stCondLst>
                                        </p:cTn>
                                        <p:tgtEl>
                                          <p:spTgt spid="66562"/>
                                        </p:tgtEl>
                                      </p:cBhvr>
                                      <p:to x="100000" y="100000"/>
                                    </p:animScale>
                                    <p:animScale>
                                      <p:cBhvr>
                                        <p:cTn id="15" dur="26">
                                          <p:stCondLst>
                                            <p:cond delay="1312"/>
                                          </p:stCondLst>
                                        </p:cTn>
                                        <p:tgtEl>
                                          <p:spTgt spid="66562"/>
                                        </p:tgtEl>
                                      </p:cBhvr>
                                      <p:to x="100000" y="80000"/>
                                    </p:animScale>
                                    <p:animScale>
                                      <p:cBhvr>
                                        <p:cTn id="16" dur="166" decel="50000">
                                          <p:stCondLst>
                                            <p:cond delay="1338"/>
                                          </p:stCondLst>
                                        </p:cTn>
                                        <p:tgtEl>
                                          <p:spTgt spid="66562"/>
                                        </p:tgtEl>
                                      </p:cBhvr>
                                      <p:to x="100000" y="100000"/>
                                    </p:animScale>
                                    <p:animScale>
                                      <p:cBhvr>
                                        <p:cTn id="17" dur="26">
                                          <p:stCondLst>
                                            <p:cond delay="1642"/>
                                          </p:stCondLst>
                                        </p:cTn>
                                        <p:tgtEl>
                                          <p:spTgt spid="66562"/>
                                        </p:tgtEl>
                                      </p:cBhvr>
                                      <p:to x="100000" y="90000"/>
                                    </p:animScale>
                                    <p:animScale>
                                      <p:cBhvr>
                                        <p:cTn id="18" dur="166" decel="50000">
                                          <p:stCondLst>
                                            <p:cond delay="1668"/>
                                          </p:stCondLst>
                                        </p:cTn>
                                        <p:tgtEl>
                                          <p:spTgt spid="66562"/>
                                        </p:tgtEl>
                                      </p:cBhvr>
                                      <p:to x="100000" y="100000"/>
                                    </p:animScale>
                                    <p:animScale>
                                      <p:cBhvr>
                                        <p:cTn id="19" dur="26">
                                          <p:stCondLst>
                                            <p:cond delay="1808"/>
                                          </p:stCondLst>
                                        </p:cTn>
                                        <p:tgtEl>
                                          <p:spTgt spid="66562"/>
                                        </p:tgtEl>
                                      </p:cBhvr>
                                      <p:to x="100000" y="95000"/>
                                    </p:animScale>
                                    <p:animScale>
                                      <p:cBhvr>
                                        <p:cTn id="20" dur="166" decel="50000">
                                          <p:stCondLst>
                                            <p:cond delay="1834"/>
                                          </p:stCondLst>
                                        </p:cTn>
                                        <p:tgtEl>
                                          <p:spTgt spid="6656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5305"/>
                                        </p:tgtEl>
                                        <p:attrNameLst>
                                          <p:attrName>style.visibility</p:attrName>
                                        </p:attrNameLst>
                                      </p:cBhvr>
                                      <p:to>
                                        <p:strVal val="visible"/>
                                      </p:to>
                                    </p:set>
                                    <p:animEffect transition="in" filter="wipe(down)">
                                      <p:cBhvr>
                                        <p:cTn id="33"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8" name="مخطط انسيابي: معالجة متعاقبة 37"/>
          <p:cNvSpPr/>
          <p:nvPr/>
        </p:nvSpPr>
        <p:spPr>
          <a:xfrm>
            <a:off x="1984382" y="188640"/>
            <a:ext cx="6921499" cy="103577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1" anchor="ctr"/>
          <a:lstStyle/>
          <a:p>
            <a:pPr>
              <a:defRPr/>
            </a:pPr>
            <a:r>
              <a:rPr lang="ar-SA" sz="2400" b="1" dirty="0">
                <a:latin typeface="Sakkal Majalla" pitchFamily="2" charset="-78"/>
                <a:cs typeface="Sakkal Majalla" pitchFamily="2" charset="-78"/>
              </a:rPr>
              <a:t>من مصادر الضوء، منها المصابيح المتوهجة، والمصابيح </a:t>
            </a:r>
            <a:r>
              <a:rPr lang="ar-SA" sz="2400" b="1" dirty="0" err="1">
                <a:latin typeface="Sakkal Majalla" pitchFamily="2" charset="-78"/>
                <a:cs typeface="Sakkal Majalla" pitchFamily="2" charset="-78"/>
              </a:rPr>
              <a:t>الفلورسنتية</a:t>
            </a:r>
            <a:r>
              <a:rPr lang="ar-SA" sz="2400" b="1" dirty="0">
                <a:latin typeface="Sakkal Majalla" pitchFamily="2" charset="-78"/>
                <a:cs typeface="Sakkal Majalla" pitchFamily="2" charset="-78"/>
              </a:rPr>
              <a:t>، وشاشات التلفاز، وأشعة الليزر، والصمامات الثنائية الباعثة للضوء</a:t>
            </a:r>
            <a:r>
              <a:rPr lang="ar-SA" sz="2400" b="1" kern="0" dirty="0">
                <a:ln w="11430"/>
                <a:solidFill>
                  <a:srgbClr val="002060"/>
                </a:solidFill>
                <a:latin typeface="Sakkal Majalla" pitchFamily="2" charset="-78"/>
                <a:cs typeface="Sakkal Majalla" pitchFamily="2" charset="-78"/>
              </a:rPr>
              <a:t> </a:t>
            </a:r>
          </a:p>
        </p:txBody>
      </p:sp>
      <p:sp>
        <p:nvSpPr>
          <p:cNvPr id="28" name="مربع نص 27"/>
          <p:cNvSpPr txBox="1"/>
          <p:nvPr/>
        </p:nvSpPr>
        <p:spPr>
          <a:xfrm>
            <a:off x="4067944" y="1386537"/>
            <a:ext cx="476592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الفرق بين ضوء الشمس وضوء القمر</a:t>
            </a:r>
            <a:endParaRPr lang="ar-SA" sz="3000" b="1" dirty="0">
              <a:solidFill>
                <a:srgbClr val="FFFF00"/>
              </a:solidFill>
              <a:latin typeface="Sakkal Majalla" pitchFamily="2" charset="-78"/>
              <a:cs typeface="Sakkal Majalla" pitchFamily="2" charset="-78"/>
            </a:endParaRPr>
          </a:p>
        </p:txBody>
      </p:sp>
      <p:grpSp>
        <p:nvGrpSpPr>
          <p:cNvPr id="29" name="مجموعة 28"/>
          <p:cNvGrpSpPr/>
          <p:nvPr/>
        </p:nvGrpSpPr>
        <p:grpSpPr>
          <a:xfrm>
            <a:off x="584156" y="2034609"/>
            <a:ext cx="8380332" cy="594066"/>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899591" y="2053297"/>
            <a:ext cx="7817319" cy="553998"/>
          </a:xfrm>
          <a:prstGeom prst="rect">
            <a:avLst/>
          </a:prstGeom>
          <a:noFill/>
        </p:spPr>
        <p:txBody>
          <a:bodyPr wrap="square" rtlCol="1">
            <a:spAutoFit/>
          </a:bodyPr>
          <a:lstStyle/>
          <a:p>
            <a:pPr>
              <a:defRPr/>
            </a:pPr>
            <a:r>
              <a:rPr lang="ar-SA" sz="3000" b="1" dirty="0" smtClean="0">
                <a:solidFill>
                  <a:srgbClr val="000000"/>
                </a:solidFill>
                <a:latin typeface="Sakkal Majalla" pitchFamily="2" charset="-78"/>
                <a:cs typeface="Sakkal Majalla" pitchFamily="2" charset="-78"/>
              </a:rPr>
              <a:t>الشمس مصدر مضيء؛ أي أنها جسم يبعث </a:t>
            </a:r>
            <a:r>
              <a:rPr lang="ar-SA" sz="3000" b="1" dirty="0" err="1" smtClean="0">
                <a:solidFill>
                  <a:srgbClr val="000000"/>
                </a:solidFill>
                <a:latin typeface="Sakkal Majalla" pitchFamily="2" charset="-78"/>
                <a:cs typeface="Sakkal Majalla" pitchFamily="2" charset="-78"/>
              </a:rPr>
              <a:t>ضوءًا</a:t>
            </a:r>
            <a:r>
              <a:rPr lang="ar-SA" sz="3000" b="1" dirty="0" smtClean="0">
                <a:solidFill>
                  <a:srgbClr val="000000"/>
                </a:solidFill>
                <a:latin typeface="Sakkal Majalla" pitchFamily="2" charset="-78"/>
                <a:cs typeface="Sakkal Majalla" pitchFamily="2" charset="-78"/>
              </a:rPr>
              <a:t> من ذاته.</a:t>
            </a:r>
            <a:endParaRPr lang="ar-SA" sz="3000" b="1" kern="0" dirty="0">
              <a:ln w="11430"/>
              <a:solidFill>
                <a:srgbClr val="002060"/>
              </a:solidFill>
              <a:latin typeface="Sakkal Majalla" pitchFamily="2" charset="-78"/>
              <a:cs typeface="Sakkal Majalla" pitchFamily="2" charset="-78"/>
            </a:endParaRPr>
          </a:p>
        </p:txBody>
      </p:sp>
      <p:grpSp>
        <p:nvGrpSpPr>
          <p:cNvPr id="41" name="مجموعة 40"/>
          <p:cNvGrpSpPr/>
          <p:nvPr/>
        </p:nvGrpSpPr>
        <p:grpSpPr>
          <a:xfrm>
            <a:off x="584156" y="2682680"/>
            <a:ext cx="8380332" cy="1034351"/>
            <a:chOff x="6091124" y="820894"/>
            <a:chExt cx="3052876" cy="787896"/>
          </a:xfrm>
        </p:grpSpPr>
        <p:sp>
          <p:nvSpPr>
            <p:cNvPr id="47" name="مستطيل 4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8" name="مخطط انسيابي: معالجة متعاقبة 4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9" name="مربع نص 48"/>
          <p:cNvSpPr txBox="1"/>
          <p:nvPr/>
        </p:nvSpPr>
        <p:spPr>
          <a:xfrm>
            <a:off x="899591" y="2701369"/>
            <a:ext cx="7817319" cy="1015663"/>
          </a:xfrm>
          <a:prstGeom prst="rect">
            <a:avLst/>
          </a:prstGeom>
          <a:noFill/>
        </p:spPr>
        <p:txBody>
          <a:bodyPr wrap="square" rtlCol="1">
            <a:spAutoFit/>
          </a:bodyPr>
          <a:lstStyle/>
          <a:p>
            <a:pPr>
              <a:defRPr/>
            </a:pPr>
            <a:r>
              <a:rPr lang="ar-SA" altLang="en-US" sz="3000" b="1" dirty="0">
                <a:latin typeface="Sakkal Majalla" pitchFamily="2" charset="-78"/>
                <a:cs typeface="Sakkal Majalla" pitchFamily="2" charset="-78"/>
              </a:rPr>
              <a:t>القمر فيعد مصدرا </a:t>
            </a:r>
            <a:r>
              <a:rPr lang="ar-SA" altLang="en-US" sz="3000" b="1" dirty="0" err="1">
                <a:latin typeface="Sakkal Majalla" pitchFamily="2" charset="-78"/>
                <a:cs typeface="Sakkal Majalla" pitchFamily="2" charset="-78"/>
              </a:rPr>
              <a:t>مستضيئا</a:t>
            </a:r>
            <a:r>
              <a:rPr lang="ar-SA" altLang="en-US" sz="3000" b="1" dirty="0">
                <a:latin typeface="Sakkal Majalla" pitchFamily="2" charset="-78"/>
                <a:cs typeface="Sakkal Majalla" pitchFamily="2" charset="-78"/>
              </a:rPr>
              <a:t> (  </a:t>
            </a:r>
            <a:r>
              <a:rPr lang="ar-SA" altLang="en-US" sz="3000" b="1" dirty="0" err="1" smtClean="0">
                <a:latin typeface="Sakkal Majalla" pitchFamily="2" charset="-78"/>
                <a:cs typeface="Sakkal Majalla" pitchFamily="2" charset="-78"/>
              </a:rPr>
              <a:t>مضاءا</a:t>
            </a:r>
            <a:r>
              <a:rPr lang="ar-SA" altLang="en-US" sz="3000" b="1" dirty="0" smtClean="0">
                <a:latin typeface="Sakkal Majalla" pitchFamily="2" charset="-78"/>
                <a:cs typeface="Sakkal Majalla" pitchFamily="2" charset="-78"/>
              </a:rPr>
              <a:t>)، </a:t>
            </a:r>
            <a:r>
              <a:rPr lang="ar-SA" altLang="en-US" sz="3000" b="1" dirty="0">
                <a:latin typeface="Sakkal Majalla" pitchFamily="2" charset="-78"/>
                <a:cs typeface="Sakkal Majalla" pitchFamily="2" charset="-78"/>
              </a:rPr>
              <a:t>أي أنه جسم يصبح مرئيا نتيجة انعكاس الضوء عنه</a:t>
            </a:r>
            <a:endParaRPr lang="en-US" altLang="en-US" sz="3000" b="1" dirty="0">
              <a:solidFill>
                <a:srgbClr val="7030A0"/>
              </a:solidFill>
              <a:latin typeface="Sakkal Majalla" pitchFamily="2" charset="-78"/>
              <a:cs typeface="Sakkal Majalla" pitchFamily="2" charset="-78"/>
            </a:endParaRPr>
          </a:p>
        </p:txBody>
      </p:sp>
      <p:grpSp>
        <p:nvGrpSpPr>
          <p:cNvPr id="50" name="مجموعة 49"/>
          <p:cNvGrpSpPr/>
          <p:nvPr/>
        </p:nvGrpSpPr>
        <p:grpSpPr>
          <a:xfrm>
            <a:off x="6156176" y="3960440"/>
            <a:ext cx="2774973" cy="764704"/>
            <a:chOff x="2339752" y="0"/>
            <a:chExt cx="4536504" cy="764704"/>
          </a:xfrm>
        </p:grpSpPr>
        <p:sp>
          <p:nvSpPr>
            <p:cNvPr id="51" name="مستطيل مستدير الزوايا 5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2" name="مستطيل مستدير الزوايا 5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3" name="مربع نص 52"/>
          <p:cNvSpPr txBox="1"/>
          <p:nvPr/>
        </p:nvSpPr>
        <p:spPr>
          <a:xfrm>
            <a:off x="6359875" y="4040401"/>
            <a:ext cx="248604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الوسط المعتم</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pic>
        <p:nvPicPr>
          <p:cNvPr id="5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952" y="3717031"/>
            <a:ext cx="4029039"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مستطيل 54"/>
          <p:cNvSpPr>
            <a:spLocks noChangeArrowheads="1"/>
          </p:cNvSpPr>
          <p:nvPr/>
        </p:nvSpPr>
        <p:spPr bwMode="auto">
          <a:xfrm>
            <a:off x="584156" y="5013176"/>
            <a:ext cx="8393552" cy="101566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defRPr/>
            </a:pPr>
            <a:r>
              <a:rPr lang="ar-SA" altLang="en-US" sz="3000" b="1" dirty="0" smtClean="0">
                <a:latin typeface="Sakkal Majalla" pitchFamily="2" charset="-78"/>
                <a:cs typeface="Sakkal Majalla" pitchFamily="2" charset="-78"/>
              </a:rPr>
              <a:t>يسمى الوسط الذي لا يمر الضوء من خلاله ويعكس بعض الضوء وسطا غير شفاف.</a:t>
            </a:r>
            <a:endParaRPr lang="ar-SA" altLang="en-US" sz="3000" b="1" dirty="0" smtClean="0">
              <a:solidFill>
                <a:srgbClr val="7030A0"/>
              </a:solidFill>
              <a:latin typeface="Sakkal Majalla" pitchFamily="2" charset="-78"/>
              <a:cs typeface="Sakkal Majalla" pitchFamily="2" charset="-78"/>
            </a:endParaRPr>
          </a:p>
        </p:txBody>
      </p:sp>
      <p:grpSp>
        <p:nvGrpSpPr>
          <p:cNvPr id="23" name="مجموعة 22"/>
          <p:cNvGrpSpPr/>
          <p:nvPr/>
        </p:nvGrpSpPr>
        <p:grpSpPr>
          <a:xfrm>
            <a:off x="-31156" y="0"/>
            <a:ext cx="2082876" cy="756636"/>
            <a:chOff x="179512" y="692696"/>
            <a:chExt cx="2082876" cy="756636"/>
          </a:xfrm>
        </p:grpSpPr>
        <p:pic>
          <p:nvPicPr>
            <p:cNvPr id="24"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2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ربع نص 2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713904458"/>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8)">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plus(in)">
                                      <p:cBhvr>
                                        <p:cTn id="54" dur="20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anim calcmode="lin" valueType="num">
                                      <p:cBhvr>
                                        <p:cTn id="60" dur="2000" fill="hold"/>
                                        <p:tgtEl>
                                          <p:spTgt spid="11"/>
                                        </p:tgtEl>
                                        <p:attrNameLst>
                                          <p:attrName>ppt_w</p:attrName>
                                        </p:attrNameLst>
                                      </p:cBhvr>
                                      <p:tavLst>
                                        <p:tav tm="0" fmla="#ppt_w*sin(2.5*pi*$)">
                                          <p:val>
                                            <p:fltVal val="0"/>
                                          </p:val>
                                        </p:tav>
                                        <p:tav tm="100000">
                                          <p:val>
                                            <p:fltVal val="1"/>
                                          </p:val>
                                        </p:tav>
                                      </p:tavLst>
                                    </p:anim>
                                    <p:anim calcmode="lin" valueType="num">
                                      <p:cBhvr>
                                        <p:cTn id="61" dur="2000" fill="hold"/>
                                        <p:tgtEl>
                                          <p:spTgt spid="11"/>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2000"/>
                                        <p:tgtEl>
                                          <p:spTgt spid="10"/>
                                        </p:tgtEl>
                                      </p:cBhvr>
                                    </p:animEffect>
                                    <p:anim calcmode="lin" valueType="num">
                                      <p:cBhvr>
                                        <p:cTn id="65" dur="2000" fill="hold"/>
                                        <p:tgtEl>
                                          <p:spTgt spid="10"/>
                                        </p:tgtEl>
                                        <p:attrNameLst>
                                          <p:attrName>ppt_w</p:attrName>
                                        </p:attrNameLst>
                                      </p:cBhvr>
                                      <p:tavLst>
                                        <p:tav tm="0" fmla="#ppt_w*sin(2.5*pi*$)">
                                          <p:val>
                                            <p:fltVal val="0"/>
                                          </p:val>
                                        </p:tav>
                                        <p:tav tm="100000">
                                          <p:val>
                                            <p:fltVal val="1"/>
                                          </p:val>
                                        </p:tav>
                                      </p:tavLst>
                                    </p:anim>
                                    <p:anim calcmode="lin" valueType="num">
                                      <p:cBhvr>
                                        <p:cTn id="6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animBg="1"/>
      <p:bldP spid="40" grpId="0"/>
      <p:bldP spid="49" grpId="0"/>
      <p:bldP spid="53" grpId="0"/>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511675" y="3238500"/>
            <a:ext cx="10064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prstClr val="white"/>
                </a:solidFill>
              </a:rPr>
              <a:t>الإجابــــة </a:t>
            </a:r>
          </a:p>
        </p:txBody>
      </p:sp>
      <p:pic>
        <p:nvPicPr>
          <p:cNvPr id="563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779780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84638"/>
            <a:ext cx="80422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986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6329"/>
                                        </p:tgtEl>
                                        <p:attrNameLst>
                                          <p:attrName>style.visibility</p:attrName>
                                        </p:attrNameLst>
                                      </p:cBhvr>
                                      <p:to>
                                        <p:strVal val="visible"/>
                                      </p:to>
                                    </p:set>
                                    <p:animEffect transition="in" filter="barn(inVertical)">
                                      <p:cBhvr>
                                        <p:cTn id="15"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76672"/>
            <a:ext cx="7248755" cy="130105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87056" y="1804661"/>
            <a:ext cx="6597395" cy="890967"/>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699" y="2869161"/>
            <a:ext cx="7042752" cy="665981"/>
          </a:xfrm>
          <a:prstGeom prst="rect">
            <a:avLst/>
          </a:prstGeom>
        </p:spPr>
      </p:pic>
      <p:pic>
        <p:nvPicPr>
          <p:cNvPr id="10" name="Picture 9"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24588" y="3578709"/>
            <a:ext cx="6678797" cy="2026384"/>
          </a:xfrm>
          <a:prstGeom prst="rect">
            <a:avLst/>
          </a:prstGeom>
        </p:spPr>
      </p:pic>
      <p:grpSp>
        <p:nvGrpSpPr>
          <p:cNvPr id="11" name="مجموعة 10"/>
          <p:cNvGrpSpPr/>
          <p:nvPr/>
        </p:nvGrpSpPr>
        <p:grpSpPr>
          <a:xfrm>
            <a:off x="-36512" y="6128748"/>
            <a:ext cx="2082876" cy="756636"/>
            <a:chOff x="179512" y="692696"/>
            <a:chExt cx="2082876" cy="756636"/>
          </a:xfrm>
        </p:grpSpPr>
        <p:pic>
          <p:nvPicPr>
            <p:cNvPr id="1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1590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93726"/>
            <a:ext cx="7534915" cy="1296144"/>
          </a:xfrm>
          <a:prstGeom prst="rect">
            <a:avLst/>
          </a:prstGeom>
        </p:spPr>
      </p:pic>
      <p:pic>
        <p:nvPicPr>
          <p:cNvPr id="2" name="Picture 1"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867524" y="1931400"/>
            <a:ext cx="6215055" cy="135358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772" y="3579877"/>
            <a:ext cx="6479807" cy="1145268"/>
          </a:xfrm>
          <a:prstGeom prst="rect">
            <a:avLst/>
          </a:prstGeom>
        </p:spPr>
      </p:pic>
      <p:pic>
        <p:nvPicPr>
          <p:cNvPr id="4" name="Picture 3"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58858" y="4941069"/>
            <a:ext cx="6023721" cy="1296243"/>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19979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017" y="452669"/>
            <a:ext cx="7320536" cy="122009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32579" y="2115746"/>
            <a:ext cx="7061398" cy="4029026"/>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2966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4664"/>
            <a:ext cx="7939672" cy="141315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05312" y="1838377"/>
            <a:ext cx="7298997" cy="2349365"/>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45" y="4334447"/>
            <a:ext cx="7743883" cy="723727"/>
          </a:xfrm>
          <a:prstGeom prst="rect">
            <a:avLst/>
          </a:prstGeom>
        </p:spPr>
      </p:pic>
      <p:pic>
        <p:nvPicPr>
          <p:cNvPr id="4" name="Picture 3"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87988" y="5058174"/>
            <a:ext cx="6888135" cy="912019"/>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953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52925" y="349200"/>
            <a:ext cx="6870868" cy="1230364"/>
          </a:xfrm>
          <a:prstGeom prst="rect">
            <a:avLst/>
          </a:prstGeom>
        </p:spPr>
      </p:pic>
      <p:pic>
        <p:nvPicPr>
          <p:cNvPr id="4" name="Picture 3"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91553" y="1784351"/>
            <a:ext cx="6709370" cy="332352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601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11214" y="389602"/>
            <a:ext cx="7587085" cy="77532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5738633" y="1037702"/>
            <a:ext cx="3327097" cy="757065"/>
          </a:xfrm>
          <a:prstGeom prst="rect">
            <a:avLst/>
          </a:prstGeom>
        </p:spPr>
      </p:pic>
      <p:pic>
        <p:nvPicPr>
          <p:cNvPr id="5" name="Picture 4"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43952" y="1920874"/>
            <a:ext cx="7221778" cy="1245714"/>
          </a:xfrm>
          <a:prstGeom prst="rect">
            <a:avLst/>
          </a:prstGeom>
        </p:spPr>
      </p:pic>
      <p:pic>
        <p:nvPicPr>
          <p:cNvPr id="7" name="Picture 6"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4443253" y="3304652"/>
            <a:ext cx="4639567" cy="900215"/>
          </a:xfrm>
          <a:prstGeom prst="rect">
            <a:avLst/>
          </a:prstGeom>
        </p:spPr>
      </p:pic>
      <p:pic>
        <p:nvPicPr>
          <p:cNvPr id="8" name="Picture 7" descr="Screen Clipping"/>
          <p:cNvPicPr>
            <a:picLocks noChangeAspect="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403648" y="4342360"/>
            <a:ext cx="7679172" cy="589332"/>
          </a:xfrm>
          <a:prstGeom prst="rect">
            <a:avLst/>
          </a:prstGeom>
        </p:spPr>
      </p:pic>
      <p:pic>
        <p:nvPicPr>
          <p:cNvPr id="9" name="Picture 8" descr="Screen Clipping"/>
          <p:cNvPicPr>
            <a:picLocks noChangeAspect="1"/>
          </p:cNvPicPr>
          <p:nvPr/>
        </p:nvPicPr>
        <p:blipFill>
          <a:blip r:embed="rId7">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54447" y="5033713"/>
            <a:ext cx="7058090" cy="1563639"/>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06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90792" y="404664"/>
            <a:ext cx="6545704" cy="65457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45048" y="1182495"/>
            <a:ext cx="5791448" cy="1244891"/>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23651" y="2646212"/>
            <a:ext cx="6512845" cy="1149326"/>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823685" y="4014364"/>
            <a:ext cx="5212811" cy="67076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755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191" y="404664"/>
            <a:ext cx="6447527" cy="207241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808" y="2586596"/>
            <a:ext cx="7228159" cy="163932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900" y="4299242"/>
            <a:ext cx="6314804" cy="1108372"/>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0675" y="5534696"/>
            <a:ext cx="4932555" cy="74173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44475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467" y="342231"/>
            <a:ext cx="5521704" cy="5394181"/>
          </a:xfrm>
          <a:prstGeom prst="rect">
            <a:avLst/>
          </a:prstGeom>
        </p:spPr>
      </p:pic>
      <p:pic>
        <p:nvPicPr>
          <p:cNvPr id="4" name="Picture 3"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59895" y="5552387"/>
            <a:ext cx="6636479" cy="115242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497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9" name="مجموعة 28"/>
          <p:cNvGrpSpPr/>
          <p:nvPr/>
        </p:nvGrpSpPr>
        <p:grpSpPr>
          <a:xfrm>
            <a:off x="1259632" y="980728"/>
            <a:ext cx="7704856" cy="1034351"/>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1259632" y="999417"/>
            <a:ext cx="7457278" cy="1015663"/>
          </a:xfrm>
          <a:prstGeom prst="rect">
            <a:avLst/>
          </a:prstGeom>
          <a:noFill/>
        </p:spPr>
        <p:txBody>
          <a:bodyPr wrap="square" rtlCol="1">
            <a:spAutoFit/>
          </a:bodyPr>
          <a:lstStyle/>
          <a:p>
            <a:pPr>
              <a:defRPr/>
            </a:pPr>
            <a:r>
              <a:rPr lang="ar-SA" sz="3000" b="1" dirty="0" smtClean="0">
                <a:solidFill>
                  <a:srgbClr val="000000"/>
                </a:solidFill>
                <a:latin typeface="Sakkal Majalla" pitchFamily="2" charset="-78"/>
                <a:cs typeface="Sakkal Majalla" pitchFamily="2" charset="-78"/>
              </a:rPr>
              <a:t>يسمى الوسط الذي يمر الضوء من خلاله مثل الهواء والزجاج (وسطًا شفافًا).</a:t>
            </a:r>
            <a:endParaRPr lang="ar-SA" sz="3000" b="1" kern="0" dirty="0">
              <a:ln w="11430"/>
              <a:solidFill>
                <a:srgbClr val="002060"/>
              </a:solidFill>
              <a:latin typeface="Sakkal Majalla" pitchFamily="2" charset="-78"/>
              <a:cs typeface="Sakkal Majalla" pitchFamily="2" charset="-78"/>
            </a:endParaRPr>
          </a:p>
        </p:txBody>
      </p:sp>
      <p:grpSp>
        <p:nvGrpSpPr>
          <p:cNvPr id="50" name="مجموعة 49"/>
          <p:cNvGrpSpPr/>
          <p:nvPr/>
        </p:nvGrpSpPr>
        <p:grpSpPr>
          <a:xfrm>
            <a:off x="5508104" y="116632"/>
            <a:ext cx="3351037" cy="764704"/>
            <a:chOff x="2339752" y="0"/>
            <a:chExt cx="4536504" cy="764704"/>
          </a:xfrm>
        </p:grpSpPr>
        <p:sp>
          <p:nvSpPr>
            <p:cNvPr id="51" name="مستطيل مستدير الزوايا 5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2" name="مستطيل مستدير الزوايا 5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3" name="مربع نص 52"/>
          <p:cNvSpPr txBox="1"/>
          <p:nvPr/>
        </p:nvSpPr>
        <p:spPr>
          <a:xfrm>
            <a:off x="5835695" y="196593"/>
            <a:ext cx="2938218"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الوسط الشفاف</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23" name="مجموعة 22"/>
          <p:cNvGrpSpPr/>
          <p:nvPr/>
        </p:nvGrpSpPr>
        <p:grpSpPr>
          <a:xfrm>
            <a:off x="395536" y="3014097"/>
            <a:ext cx="8568951" cy="720080"/>
            <a:chOff x="6091124" y="820894"/>
            <a:chExt cx="3052876" cy="787896"/>
          </a:xfrm>
        </p:grpSpPr>
        <p:sp>
          <p:nvSpPr>
            <p:cNvPr id="24" name="مستطيل 2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5" name="مخطط انسيابي: معالجة متعاقبة 2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6" name="مربع نص 25"/>
          <p:cNvSpPr txBox="1"/>
          <p:nvPr/>
        </p:nvSpPr>
        <p:spPr>
          <a:xfrm>
            <a:off x="395537" y="3087649"/>
            <a:ext cx="8321374" cy="553998"/>
          </a:xfrm>
          <a:prstGeom prst="rect">
            <a:avLst/>
          </a:prstGeom>
          <a:noFill/>
        </p:spPr>
        <p:txBody>
          <a:bodyPr wrap="square" rtlCol="1">
            <a:spAutoFit/>
          </a:bodyPr>
          <a:lstStyle/>
          <a:p>
            <a:pPr>
              <a:defRPr/>
            </a:pPr>
            <a:r>
              <a:rPr lang="ar-SA" altLang="en-US" sz="3000" b="1" dirty="0">
                <a:latin typeface="Sakkal Majalla" pitchFamily="2" charset="-78"/>
                <a:cs typeface="Sakkal Majalla" pitchFamily="2" charset="-78"/>
              </a:rPr>
              <a:t>الوسط الذي يمر الضوء من خلاله ولا يسمح للأجسام أن </a:t>
            </a:r>
            <a:r>
              <a:rPr lang="ar-SA" altLang="en-US" sz="3000" b="1" dirty="0" smtClean="0">
                <a:latin typeface="Sakkal Majalla" pitchFamily="2" charset="-78"/>
                <a:cs typeface="Sakkal Majalla" pitchFamily="2" charset="-78"/>
              </a:rPr>
              <a:t>ترى </a:t>
            </a:r>
            <a:r>
              <a:rPr lang="ar-SA" altLang="en-US" sz="3000" b="1" dirty="0">
                <a:latin typeface="Sakkal Majalla" pitchFamily="2" charset="-78"/>
                <a:cs typeface="Sakkal Majalla" pitchFamily="2" charset="-78"/>
              </a:rPr>
              <a:t>بوضوح</a:t>
            </a:r>
            <a:r>
              <a:rPr lang="en-US" altLang="en-US" sz="3000" b="1" dirty="0">
                <a:latin typeface="Sakkal Majalla" pitchFamily="2" charset="-78"/>
                <a:cs typeface="Sakkal Majalla" pitchFamily="2" charset="-78"/>
              </a:rPr>
              <a:t>.</a:t>
            </a:r>
            <a:endParaRPr lang="ar-SA" altLang="en-US" sz="3000" b="1" dirty="0">
              <a:solidFill>
                <a:srgbClr val="7030A0"/>
              </a:solidFill>
              <a:latin typeface="Sakkal Majalla" pitchFamily="2" charset="-78"/>
              <a:cs typeface="Sakkal Majalla" pitchFamily="2" charset="-78"/>
            </a:endParaRPr>
          </a:p>
        </p:txBody>
      </p:sp>
      <p:grpSp>
        <p:nvGrpSpPr>
          <p:cNvPr id="27" name="مجموعة 26"/>
          <p:cNvGrpSpPr/>
          <p:nvPr/>
        </p:nvGrpSpPr>
        <p:grpSpPr>
          <a:xfrm>
            <a:off x="4605339" y="2160240"/>
            <a:ext cx="4287141" cy="764704"/>
            <a:chOff x="2339752" y="0"/>
            <a:chExt cx="4536504" cy="764704"/>
          </a:xfrm>
        </p:grpSpPr>
        <p:sp>
          <p:nvSpPr>
            <p:cNvPr id="31" name="مستطيل مستدير الزوايا 3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2" name="مستطيل مستدير الزوايا 3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3" name="مربع نص 32"/>
          <p:cNvSpPr txBox="1"/>
          <p:nvPr/>
        </p:nvSpPr>
        <p:spPr>
          <a:xfrm>
            <a:off x="5215136" y="2240201"/>
            <a:ext cx="359211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الوسط شبه الشفاف</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34" name="مربع نص 33"/>
          <p:cNvSpPr txBox="1"/>
          <p:nvPr/>
        </p:nvSpPr>
        <p:spPr>
          <a:xfrm>
            <a:off x="6804247" y="3856645"/>
            <a:ext cx="216024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كمية الضوء</a:t>
            </a:r>
            <a:endParaRPr lang="ar-SA" sz="3000" b="1" dirty="0">
              <a:solidFill>
                <a:srgbClr val="FFFF00"/>
              </a:solidFill>
              <a:latin typeface="Sakkal Majalla" pitchFamily="2" charset="-78"/>
              <a:cs typeface="Sakkal Majalla" pitchFamily="2" charset="-78"/>
            </a:endParaRPr>
          </a:p>
        </p:txBody>
      </p:sp>
      <p:sp>
        <p:nvSpPr>
          <p:cNvPr id="35" name="مستطيل 34"/>
          <p:cNvSpPr>
            <a:spLocks noChangeArrowheads="1"/>
          </p:cNvSpPr>
          <p:nvPr/>
        </p:nvSpPr>
        <p:spPr bwMode="auto">
          <a:xfrm>
            <a:off x="467544" y="4618037"/>
            <a:ext cx="5915025" cy="55399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defRPr/>
            </a:pPr>
            <a:r>
              <a:rPr lang="ar-SA" altLang="en-US" sz="3000" b="1" dirty="0" smtClean="0">
                <a:latin typeface="Sakkal Majalla" pitchFamily="2" charset="-78"/>
                <a:cs typeface="Sakkal Majalla" pitchFamily="2" charset="-78"/>
              </a:rPr>
              <a:t>معدل انبعاث طاقة الضوء من المصدر المضيء</a:t>
            </a:r>
            <a:r>
              <a:rPr lang="en-US" altLang="en-US" sz="3000" b="1" dirty="0" smtClean="0">
                <a:latin typeface="Sakkal Majalla" pitchFamily="2" charset="-78"/>
                <a:cs typeface="Sakkal Majalla" pitchFamily="2" charset="-78"/>
              </a:rPr>
              <a:t>( P )</a:t>
            </a:r>
            <a:endParaRPr lang="ar-SA" altLang="en-US" sz="3000" b="1" dirty="0" smtClean="0">
              <a:solidFill>
                <a:srgbClr val="7030A0"/>
              </a:solidFill>
              <a:latin typeface="Sakkal Majalla" pitchFamily="2" charset="-78"/>
              <a:cs typeface="Sakkal Majalla" pitchFamily="2" charset="-78"/>
            </a:endParaRPr>
          </a:p>
        </p:txBody>
      </p:sp>
      <p:sp>
        <p:nvSpPr>
          <p:cNvPr id="36" name="مجسم مشطوف الحواف 35"/>
          <p:cNvSpPr/>
          <p:nvPr/>
        </p:nvSpPr>
        <p:spPr>
          <a:xfrm>
            <a:off x="6748909" y="4633062"/>
            <a:ext cx="2215578" cy="577850"/>
          </a:xfrm>
          <a:prstGeom prst="bevel">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SA" sz="3000" b="1" dirty="0">
                <a:solidFill>
                  <a:schemeClr val="bg1"/>
                </a:solidFill>
                <a:latin typeface="Lotus-Bold"/>
              </a:rPr>
              <a:t>التدفق الضوئي </a:t>
            </a:r>
            <a:endParaRPr lang="ar-SA" sz="3000" b="1" dirty="0">
              <a:solidFill>
                <a:schemeClr val="bg1"/>
              </a:solidFill>
              <a:latin typeface="Arial" pitchFamily="34" charset="0"/>
            </a:endParaRPr>
          </a:p>
        </p:txBody>
      </p:sp>
      <p:sp>
        <p:nvSpPr>
          <p:cNvPr id="37" name="مستطيل 36"/>
          <p:cNvSpPr>
            <a:spLocks noChangeArrowheads="1"/>
          </p:cNvSpPr>
          <p:nvPr/>
        </p:nvSpPr>
        <p:spPr bwMode="auto">
          <a:xfrm>
            <a:off x="1763687" y="5356405"/>
            <a:ext cx="2309441"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a:defRPr/>
            </a:pPr>
            <a:r>
              <a:rPr lang="ar-SA" altLang="en-US" sz="3000" b="1" dirty="0" smtClean="0">
                <a:latin typeface="Sakkal Majalla" pitchFamily="2" charset="-78"/>
                <a:cs typeface="Sakkal Majalla" pitchFamily="2" charset="-78"/>
              </a:rPr>
              <a:t>لومن (</a:t>
            </a:r>
            <a:r>
              <a:rPr lang="en-US" altLang="en-US" sz="3000" b="1" dirty="0" err="1" smtClean="0">
                <a:latin typeface="Sakkal Majalla" pitchFamily="2" charset="-78"/>
                <a:cs typeface="Sakkal Majalla" pitchFamily="2" charset="-78"/>
              </a:rPr>
              <a:t>Im</a:t>
            </a:r>
            <a:r>
              <a:rPr lang="ar-SA" altLang="en-US" sz="3000" b="1" dirty="0" smtClean="0">
                <a:latin typeface="Sakkal Majalla" pitchFamily="2" charset="-78"/>
                <a:cs typeface="Sakkal Majalla" pitchFamily="2" charset="-78"/>
              </a:rPr>
              <a:t>).</a:t>
            </a:r>
            <a:endParaRPr lang="ar-SA" altLang="en-US" sz="3000" b="1" dirty="0" smtClean="0">
              <a:solidFill>
                <a:srgbClr val="7030A0"/>
              </a:solidFill>
              <a:latin typeface="Sakkal Majalla" pitchFamily="2" charset="-78"/>
              <a:cs typeface="Sakkal Majalla" pitchFamily="2" charset="-78"/>
            </a:endParaRPr>
          </a:p>
        </p:txBody>
      </p:sp>
      <p:sp>
        <p:nvSpPr>
          <p:cNvPr id="42" name="مجسم مشطوف الحواف 41"/>
          <p:cNvSpPr/>
          <p:nvPr/>
        </p:nvSpPr>
        <p:spPr>
          <a:xfrm>
            <a:off x="4988271" y="5371430"/>
            <a:ext cx="4007769" cy="577850"/>
          </a:xfrm>
          <a:prstGeom prst="bevel">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SA" sz="3000" b="1" dirty="0" smtClean="0">
                <a:solidFill>
                  <a:schemeClr val="bg1"/>
                </a:solidFill>
                <a:latin typeface="Lotus-Bold"/>
              </a:rPr>
              <a:t>وحدة قياس التدفق الضوئي</a:t>
            </a:r>
            <a:endParaRPr lang="ar-SA" sz="3000" b="1" dirty="0">
              <a:solidFill>
                <a:schemeClr val="bg1"/>
              </a:solidFill>
              <a:latin typeface="Arial" pitchFamily="34" charset="0"/>
            </a:endParaRPr>
          </a:p>
        </p:txBody>
      </p:sp>
      <p:grpSp>
        <p:nvGrpSpPr>
          <p:cNvPr id="28" name="مجموعة 27"/>
          <p:cNvGrpSpPr/>
          <p:nvPr/>
        </p:nvGrpSpPr>
        <p:grpSpPr>
          <a:xfrm>
            <a:off x="-31156" y="0"/>
            <a:ext cx="2082876" cy="756636"/>
            <a:chOff x="179512" y="692696"/>
            <a:chExt cx="2082876" cy="756636"/>
          </a:xfrm>
        </p:grpSpPr>
        <p:pic>
          <p:nvPicPr>
            <p:cNvPr id="38"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مربع نص 4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مربع نص 4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54204754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ircle(in)">
                                      <p:cBhvr>
                                        <p:cTn id="56" dur="2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iterate type="wd">
                                    <p:tmAbs val="500"/>
                                  </p:iterate>
                                  <p:childTnLst>
                                    <p:set>
                                      <p:cBhvr>
                                        <p:cTn id="60" dur="1" fill="hold">
                                          <p:stCondLst>
                                            <p:cond delay="0"/>
                                          </p:stCondLst>
                                        </p:cTn>
                                        <p:tgtEl>
                                          <p:spTgt spid="35">
                                            <p:bg/>
                                          </p:spTgt>
                                        </p:tgtEl>
                                        <p:attrNameLst>
                                          <p:attrName>style.visibility</p:attrName>
                                        </p:attrNameLst>
                                      </p:cBhvr>
                                      <p:to>
                                        <p:strVal val="visible"/>
                                      </p:to>
                                    </p:set>
                                    <p:anim to="" calcmode="lin" valueType="num">
                                      <p:cBhvr>
                                        <p:cTn id="61" dur="1" fill="hold"/>
                                        <p:tgtEl>
                                          <p:spTgt spid="35">
                                            <p:bg/>
                                          </p:spTgt>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iterate type="wd">
                                    <p:tmAbs val="500"/>
                                  </p:iterate>
                                  <p:childTnLst>
                                    <p:set>
                                      <p:cBhvr>
                                        <p:cTn id="65" dur="1" fill="hold">
                                          <p:stCondLst>
                                            <p:cond delay="0"/>
                                          </p:stCondLst>
                                        </p:cTn>
                                        <p:tgtEl>
                                          <p:spTgt spid="35">
                                            <p:txEl>
                                              <p:pRg st="0" end="0"/>
                                            </p:txEl>
                                          </p:spTgt>
                                        </p:tgtEl>
                                        <p:attrNameLst>
                                          <p:attrName>style.visibility</p:attrName>
                                        </p:attrNameLst>
                                      </p:cBhvr>
                                      <p:to>
                                        <p:strVal val="visible"/>
                                      </p:to>
                                    </p:set>
                                    <p:anim to="" calcmode="lin" valueType="num">
                                      <p:cBhvr>
                                        <p:cTn id="66" dur="1" fill="hold"/>
                                        <p:tgtEl>
                                          <p:spTgt spid="35">
                                            <p:txEl>
                                              <p:pRg st="0" end="0"/>
                                            </p:txEl>
                                          </p:spTgt>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circle(in)">
                                      <p:cBhvr>
                                        <p:cTn id="71" dur="20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iterate type="wd">
                                    <p:tmAbs val="500"/>
                                  </p:iterate>
                                  <p:childTnLst>
                                    <p:set>
                                      <p:cBhvr>
                                        <p:cTn id="75" dur="1" fill="hold">
                                          <p:stCondLst>
                                            <p:cond delay="0"/>
                                          </p:stCondLst>
                                        </p:cTn>
                                        <p:tgtEl>
                                          <p:spTgt spid="37">
                                            <p:bg/>
                                          </p:spTgt>
                                        </p:tgtEl>
                                        <p:attrNameLst>
                                          <p:attrName>style.visibility</p:attrName>
                                        </p:attrNameLst>
                                      </p:cBhvr>
                                      <p:to>
                                        <p:strVal val="visible"/>
                                      </p:to>
                                    </p:set>
                                    <p:anim to="" calcmode="lin" valueType="num">
                                      <p:cBhvr>
                                        <p:cTn id="76" dur="1" fill="hold"/>
                                        <p:tgtEl>
                                          <p:spTgt spid="37">
                                            <p:bg/>
                                          </p:spTgt>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grpId="0" nodeType="clickEffect">
                                  <p:stCondLst>
                                    <p:cond delay="0"/>
                                  </p:stCondLst>
                                  <p:iterate type="wd">
                                    <p:tmAbs val="500"/>
                                  </p:iterate>
                                  <p:childTnLst>
                                    <p:set>
                                      <p:cBhvr>
                                        <p:cTn id="80" dur="1" fill="hold">
                                          <p:stCondLst>
                                            <p:cond delay="0"/>
                                          </p:stCondLst>
                                        </p:cTn>
                                        <p:tgtEl>
                                          <p:spTgt spid="37">
                                            <p:txEl>
                                              <p:pRg st="0" end="0"/>
                                            </p:txEl>
                                          </p:spTgt>
                                        </p:tgtEl>
                                        <p:attrNameLst>
                                          <p:attrName>style.visibility</p:attrName>
                                        </p:attrNameLst>
                                      </p:cBhvr>
                                      <p:to>
                                        <p:strVal val="visible"/>
                                      </p:to>
                                    </p:set>
                                    <p:anim to="" calcmode="lin" valueType="num">
                                      <p:cBhvr>
                                        <p:cTn id="81" dur="1" fill="hold"/>
                                        <p:tgtEl>
                                          <p:spTgt spid="37">
                                            <p:txEl>
                                              <p:pRg st="0" end="0"/>
                                            </p:txEl>
                                          </p:spTgt>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45"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2000"/>
                                        <p:tgtEl>
                                          <p:spTgt spid="11"/>
                                        </p:tgtEl>
                                      </p:cBhvr>
                                    </p:animEffect>
                                    <p:anim calcmode="lin" valueType="num">
                                      <p:cBhvr>
                                        <p:cTn id="87" dur="2000" fill="hold"/>
                                        <p:tgtEl>
                                          <p:spTgt spid="11"/>
                                        </p:tgtEl>
                                        <p:attrNameLst>
                                          <p:attrName>ppt_w</p:attrName>
                                        </p:attrNameLst>
                                      </p:cBhvr>
                                      <p:tavLst>
                                        <p:tav tm="0" fmla="#ppt_w*sin(2.5*pi*$)">
                                          <p:val>
                                            <p:fltVal val="0"/>
                                          </p:val>
                                        </p:tav>
                                        <p:tav tm="100000">
                                          <p:val>
                                            <p:fltVal val="1"/>
                                          </p:val>
                                        </p:tav>
                                      </p:tavLst>
                                    </p:anim>
                                    <p:anim calcmode="lin" valueType="num">
                                      <p:cBhvr>
                                        <p:cTn id="88" dur="2000" fill="hold"/>
                                        <p:tgtEl>
                                          <p:spTgt spid="11"/>
                                        </p:tgtEl>
                                        <p:attrNameLst>
                                          <p:attrName>ppt_h</p:attrName>
                                        </p:attrNameLst>
                                      </p:cBhvr>
                                      <p:tavLst>
                                        <p:tav tm="0">
                                          <p:val>
                                            <p:strVal val="#ppt_h"/>
                                          </p:val>
                                        </p:tav>
                                        <p:tav tm="100000">
                                          <p:val>
                                            <p:strVal val="#ppt_h"/>
                                          </p:val>
                                        </p:tav>
                                      </p:tavLst>
                                    </p:anim>
                                  </p:childTnLst>
                                </p:cTn>
                              </p:par>
                              <p:par>
                                <p:cTn id="89" presetID="45" presetClass="entr" presetSubtype="0"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2000"/>
                                        <p:tgtEl>
                                          <p:spTgt spid="10"/>
                                        </p:tgtEl>
                                      </p:cBhvr>
                                    </p:animEffect>
                                    <p:anim calcmode="lin" valueType="num">
                                      <p:cBhvr>
                                        <p:cTn id="92" dur="2000" fill="hold"/>
                                        <p:tgtEl>
                                          <p:spTgt spid="10"/>
                                        </p:tgtEl>
                                        <p:attrNameLst>
                                          <p:attrName>ppt_w</p:attrName>
                                        </p:attrNameLst>
                                      </p:cBhvr>
                                      <p:tavLst>
                                        <p:tav tm="0" fmla="#ppt_w*sin(2.5*pi*$)">
                                          <p:val>
                                            <p:fltVal val="0"/>
                                          </p:val>
                                        </p:tav>
                                        <p:tav tm="100000">
                                          <p:val>
                                            <p:fltVal val="1"/>
                                          </p:val>
                                        </p:tav>
                                      </p:tavLst>
                                    </p:anim>
                                    <p:anim calcmode="lin" valueType="num">
                                      <p:cBhvr>
                                        <p:cTn id="9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 grpId="0"/>
      <p:bldP spid="26" grpId="0"/>
      <p:bldP spid="33" grpId="0"/>
      <p:bldP spid="34" grpId="0" animBg="1"/>
      <p:bldP spid="35" grpId="0" build="p" animBg="1"/>
      <p:bldP spid="36" grpId="0" animBg="1"/>
      <p:bldP spid="37" grpId="0" build="p" animBg="1"/>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85" y="476672"/>
            <a:ext cx="6156176" cy="267534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24707" y="3300978"/>
            <a:ext cx="8318894" cy="2207176"/>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024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214" y="345491"/>
            <a:ext cx="7373401" cy="133439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753120" y="1870769"/>
            <a:ext cx="8299495" cy="116831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391" y="3072221"/>
            <a:ext cx="6579071" cy="3319038"/>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197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967" y="373267"/>
            <a:ext cx="5661985" cy="351170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686743" y="4009906"/>
            <a:ext cx="5075532" cy="249872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995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76672"/>
            <a:ext cx="7347640" cy="1334399"/>
          </a:xfrm>
          <a:prstGeom prst="rect">
            <a:avLst/>
          </a:prstGeom>
        </p:spPr>
      </p:pic>
      <p:pic>
        <p:nvPicPr>
          <p:cNvPr id="3" name="Picture 2"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990833" y="1895161"/>
            <a:ext cx="6037621" cy="1367009"/>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325" y="3346260"/>
            <a:ext cx="7207996" cy="1326927"/>
          </a:xfrm>
          <a:prstGeom prst="rect">
            <a:avLst/>
          </a:prstGeom>
        </p:spPr>
      </p:pic>
      <p:pic>
        <p:nvPicPr>
          <p:cNvPr id="5" name="Picture 4" descr="Screen Clipping"/>
          <p:cNvPicPr>
            <a:picLocks noChangeAspect="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72309" y="4797359"/>
            <a:ext cx="6530994" cy="141101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746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17" y="388343"/>
            <a:ext cx="7020272" cy="300409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65981" y="3407870"/>
            <a:ext cx="6444208" cy="3116303"/>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854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713" y="362838"/>
            <a:ext cx="7023280" cy="193018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336796" y="2206728"/>
            <a:ext cx="6735196" cy="146873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713" y="3879460"/>
            <a:ext cx="7023279" cy="2534286"/>
          </a:xfrm>
          <a:prstGeom prst="rect">
            <a:avLst/>
          </a:prstGeom>
        </p:spPr>
      </p:pic>
      <p:pic>
        <p:nvPicPr>
          <p:cNvPr id="9" name="Picture 8"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851920" y="5782568"/>
            <a:ext cx="1973973" cy="766591"/>
          </a:xfrm>
          <a:prstGeom prst="rect">
            <a:avLst/>
          </a:prstGeom>
        </p:spPr>
      </p:pic>
      <p:grpSp>
        <p:nvGrpSpPr>
          <p:cNvPr id="10" name="مجموعة 9"/>
          <p:cNvGrpSpPr/>
          <p:nvPr/>
        </p:nvGrpSpPr>
        <p:grpSpPr>
          <a:xfrm>
            <a:off x="-36512" y="6148843"/>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241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476" y="344459"/>
            <a:ext cx="5627145" cy="3444582"/>
          </a:xfrm>
          <a:prstGeom prst="rect">
            <a:avLst/>
          </a:prstGeom>
        </p:spPr>
      </p:pic>
      <p:pic>
        <p:nvPicPr>
          <p:cNvPr id="4" name="Picture 3"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43726" y="3918197"/>
            <a:ext cx="4821805" cy="258310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636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73778" y="726870"/>
            <a:ext cx="6938047" cy="238495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63688" y="3252787"/>
            <a:ext cx="7248137" cy="219233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918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797" y="476672"/>
            <a:ext cx="6316604" cy="5468541"/>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041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908720"/>
            <a:ext cx="6035786" cy="287972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755576" y="4359246"/>
            <a:ext cx="8187257" cy="93806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424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9" name="مجموعة 28"/>
          <p:cNvGrpSpPr/>
          <p:nvPr/>
        </p:nvGrpSpPr>
        <p:grpSpPr>
          <a:xfrm>
            <a:off x="251520" y="930786"/>
            <a:ext cx="8712968" cy="720080"/>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251520" y="994083"/>
            <a:ext cx="8530375" cy="584775"/>
          </a:xfrm>
          <a:prstGeom prst="rect">
            <a:avLst/>
          </a:prstGeom>
          <a:noFill/>
        </p:spPr>
        <p:txBody>
          <a:bodyPr wrap="square" rtlCol="1">
            <a:spAutoFit/>
          </a:bodyPr>
          <a:lstStyle/>
          <a:p>
            <a:pPr>
              <a:defRPr/>
            </a:pPr>
            <a:r>
              <a:rPr lang="ar-SA" altLang="en-US" sz="3200" b="1" dirty="0">
                <a:latin typeface="Sakkal Majalla" pitchFamily="2" charset="-78"/>
                <a:cs typeface="Sakkal Majalla" pitchFamily="2" charset="-78"/>
              </a:rPr>
              <a:t>معدل اصطدام الضوء بوحدة المساحات </a:t>
            </a:r>
            <a:r>
              <a:rPr lang="ar-SA" altLang="en-US" sz="3200" b="1" dirty="0" smtClean="0">
                <a:latin typeface="Sakkal Majalla" pitchFamily="2" charset="-78"/>
                <a:cs typeface="Sakkal Majalla" pitchFamily="2" charset="-78"/>
              </a:rPr>
              <a:t>للسطح يسمى الاستضاءة </a:t>
            </a:r>
            <a:r>
              <a:rPr lang="en-US" altLang="en-US" sz="3200" b="1" dirty="0">
                <a:latin typeface="Sakkal Majalla" pitchFamily="2" charset="-78"/>
                <a:cs typeface="Sakkal Majalla" pitchFamily="2" charset="-78"/>
              </a:rPr>
              <a:t>E.</a:t>
            </a:r>
            <a:endParaRPr lang="en-US" altLang="en-US" sz="3200" b="1" dirty="0">
              <a:solidFill>
                <a:srgbClr val="0070C0"/>
              </a:solidFill>
              <a:latin typeface="Sakkal Majalla" pitchFamily="2" charset="-78"/>
              <a:cs typeface="Sakkal Majalla" pitchFamily="2" charset="-78"/>
            </a:endParaRPr>
          </a:p>
        </p:txBody>
      </p:sp>
      <p:grpSp>
        <p:nvGrpSpPr>
          <p:cNvPr id="50" name="مجموعة 49"/>
          <p:cNvGrpSpPr/>
          <p:nvPr/>
        </p:nvGrpSpPr>
        <p:grpSpPr>
          <a:xfrm>
            <a:off x="6487916" y="66690"/>
            <a:ext cx="2476572" cy="764704"/>
            <a:chOff x="2339752" y="0"/>
            <a:chExt cx="4536504" cy="764704"/>
          </a:xfrm>
        </p:grpSpPr>
        <p:sp>
          <p:nvSpPr>
            <p:cNvPr id="51" name="مستطيل مستدير الزوايا 5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2" name="مستطيل مستدير الزوايا 5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3" name="مربع نص 52"/>
          <p:cNvSpPr txBox="1"/>
          <p:nvPr/>
        </p:nvSpPr>
        <p:spPr>
          <a:xfrm>
            <a:off x="6707780" y="146651"/>
            <a:ext cx="217148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الاستضاءة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23" name="مجموعة 22"/>
          <p:cNvGrpSpPr/>
          <p:nvPr/>
        </p:nvGrpSpPr>
        <p:grpSpPr>
          <a:xfrm>
            <a:off x="251520" y="1754528"/>
            <a:ext cx="5832648" cy="1089215"/>
            <a:chOff x="6091124" y="820894"/>
            <a:chExt cx="3052876" cy="787896"/>
          </a:xfrm>
        </p:grpSpPr>
        <p:sp>
          <p:nvSpPr>
            <p:cNvPr id="24" name="مستطيل 23"/>
            <p:cNvSpPr/>
            <p:nvPr/>
          </p:nvSpPr>
          <p:spPr>
            <a:xfrm>
              <a:off x="7701547" y="820894"/>
              <a:ext cx="1442453"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5" name="مخطط انسيابي: معالجة متعاقبة 2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6" name="مربع نص 25"/>
          <p:cNvSpPr txBox="1"/>
          <p:nvPr/>
        </p:nvSpPr>
        <p:spPr>
          <a:xfrm>
            <a:off x="395537" y="1814063"/>
            <a:ext cx="5495170" cy="1015663"/>
          </a:xfrm>
          <a:prstGeom prst="rect">
            <a:avLst/>
          </a:prstGeom>
          <a:noFill/>
        </p:spPr>
        <p:txBody>
          <a:bodyPr wrap="square" rtlCol="1">
            <a:spAutoFit/>
          </a:bodyPr>
          <a:lstStyle/>
          <a:p>
            <a:pPr>
              <a:defRPr/>
            </a:pPr>
            <a:r>
              <a:rPr lang="ar-SA" altLang="en-US" sz="3000" b="1" dirty="0">
                <a:latin typeface="Sakkal Majalla" pitchFamily="2" charset="-78"/>
                <a:cs typeface="Sakkal Majalla" pitchFamily="2" charset="-78"/>
              </a:rPr>
              <a:t>وتقاس الاستضاءة بوحدة اللوكس </a:t>
            </a:r>
            <a:r>
              <a:rPr lang="en-US" altLang="en-US" sz="3000" b="1" dirty="0">
                <a:latin typeface="Sakkal Majalla" pitchFamily="2" charset="-78"/>
                <a:cs typeface="Sakkal Majalla" pitchFamily="2" charset="-78"/>
              </a:rPr>
              <a:t>lx </a:t>
            </a:r>
            <a:endParaRPr lang="ar-SA" altLang="en-US" sz="3000" b="1" dirty="0">
              <a:latin typeface="Sakkal Majalla" pitchFamily="2" charset="-78"/>
              <a:cs typeface="Sakkal Majalla" pitchFamily="2" charset="-78"/>
            </a:endParaRPr>
          </a:p>
          <a:p>
            <a:pPr>
              <a:defRPr/>
            </a:pPr>
            <a:r>
              <a:rPr lang="ar-SA" altLang="en-US" sz="3000" b="1" dirty="0" smtClean="0">
                <a:latin typeface="Sakkal Majalla" pitchFamily="2" charset="-78"/>
                <a:cs typeface="Sakkal Majalla" pitchFamily="2" charset="-78"/>
              </a:rPr>
              <a:t>والتي </a:t>
            </a:r>
            <a:r>
              <a:rPr lang="ar-SA" altLang="en-US" sz="3000" b="1" dirty="0">
                <a:latin typeface="Sakkal Majalla" pitchFamily="2" charset="-78"/>
                <a:cs typeface="Sakkal Majalla" pitchFamily="2" charset="-78"/>
              </a:rPr>
              <a:t>تساوي لومن لكل متر مربع</a:t>
            </a:r>
            <a:r>
              <a:rPr lang="en-US" altLang="en-US" sz="3000" b="1" dirty="0">
                <a:latin typeface="Sakkal Majalla" pitchFamily="2" charset="-78"/>
                <a:cs typeface="Sakkal Majalla" pitchFamily="2" charset="-78"/>
              </a:rPr>
              <a:t>( lm/ m2) </a:t>
            </a:r>
            <a:r>
              <a:rPr lang="ar-SA" altLang="en-US" sz="3000" b="1" dirty="0">
                <a:latin typeface="Sakkal Majalla" pitchFamily="2" charset="-78"/>
                <a:cs typeface="Sakkal Majalla" pitchFamily="2" charset="-78"/>
              </a:rPr>
              <a:t>.</a:t>
            </a:r>
            <a:endParaRPr lang="en-US" altLang="en-US" sz="3000" b="1" dirty="0">
              <a:latin typeface="Sakkal Majalla" pitchFamily="2" charset="-78"/>
              <a:cs typeface="Sakkal Majalla" pitchFamily="2" charset="-78"/>
            </a:endParaRPr>
          </a:p>
        </p:txBody>
      </p:sp>
      <p:grpSp>
        <p:nvGrpSpPr>
          <p:cNvPr id="27" name="مجموعة 26"/>
          <p:cNvGrpSpPr/>
          <p:nvPr/>
        </p:nvGrpSpPr>
        <p:grpSpPr>
          <a:xfrm>
            <a:off x="6156175" y="1779670"/>
            <a:ext cx="2736305" cy="1135920"/>
            <a:chOff x="2339752" y="0"/>
            <a:chExt cx="4536504" cy="764704"/>
          </a:xfrm>
        </p:grpSpPr>
        <p:sp>
          <p:nvSpPr>
            <p:cNvPr id="31" name="مستطيل مستدير الزوايا 3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2" name="مستطيل مستدير الزوايا 3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3" name="مربع نص 32"/>
          <p:cNvSpPr txBox="1"/>
          <p:nvPr/>
        </p:nvSpPr>
        <p:spPr>
          <a:xfrm>
            <a:off x="6300192" y="1802835"/>
            <a:ext cx="2561225" cy="1169551"/>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وحدة قياس الاستضاءة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34" name="مربع نص 33"/>
          <p:cNvSpPr txBox="1"/>
          <p:nvPr/>
        </p:nvSpPr>
        <p:spPr>
          <a:xfrm>
            <a:off x="6140575" y="3091026"/>
            <a:ext cx="2823914"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علاقة التربيع العكسي</a:t>
            </a:r>
            <a:endParaRPr lang="ar-SA" sz="3000" b="1" dirty="0">
              <a:solidFill>
                <a:srgbClr val="FFFF00"/>
              </a:solidFill>
              <a:latin typeface="Sakkal Majalla" pitchFamily="2" charset="-78"/>
              <a:cs typeface="Sakkal Majalla" pitchFamily="2" charset="-78"/>
            </a:endParaRPr>
          </a:p>
        </p:txBody>
      </p:sp>
      <p:sp>
        <p:nvSpPr>
          <p:cNvPr id="35" name="مستطيل 34"/>
          <p:cNvSpPr>
            <a:spLocks noChangeArrowheads="1"/>
          </p:cNvSpPr>
          <p:nvPr/>
        </p:nvSpPr>
        <p:spPr bwMode="auto">
          <a:xfrm>
            <a:off x="1030208" y="3789040"/>
            <a:ext cx="7934281"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defRPr/>
            </a:pPr>
            <a:r>
              <a:rPr lang="ar-SA" altLang="en-US" sz="3000" b="1" dirty="0" smtClean="0">
                <a:latin typeface="Sakkal Majalla" pitchFamily="2" charset="-78"/>
                <a:cs typeface="Sakkal Majalla" pitchFamily="2" charset="-78"/>
              </a:rPr>
              <a:t>الاستضاءة الناتجة بفعل مصدر ضوء نقطي تتناسب طرديًا مع </a:t>
            </a:r>
            <a:r>
              <a:rPr lang="en-US" altLang="en-US" sz="3000" b="1" dirty="0" smtClean="0">
                <a:latin typeface="Sakkal Majalla" pitchFamily="2" charset="-78"/>
                <a:cs typeface="Sakkal Majalla" pitchFamily="2" charset="-78"/>
              </a:rPr>
              <a:t>1/r2</a:t>
            </a:r>
            <a:endParaRPr lang="ar-SA" altLang="en-US" sz="3000" b="1" dirty="0" smtClean="0">
              <a:solidFill>
                <a:srgbClr val="7030A0"/>
              </a:solidFill>
              <a:latin typeface="Sakkal Majalla" pitchFamily="2" charset="-78"/>
              <a:cs typeface="Sakkal Majalla" pitchFamily="2" charset="-78"/>
            </a:endParaRPr>
          </a:p>
        </p:txBody>
      </p:sp>
      <p:sp>
        <p:nvSpPr>
          <p:cNvPr id="28" name="مستطيل 27"/>
          <p:cNvSpPr>
            <a:spLocks noChangeArrowheads="1"/>
          </p:cNvSpPr>
          <p:nvPr/>
        </p:nvSpPr>
        <p:spPr bwMode="auto">
          <a:xfrm>
            <a:off x="251520" y="4471952"/>
            <a:ext cx="8726369"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a:defRPr/>
            </a:pPr>
            <a:r>
              <a:rPr lang="ar-EG" sz="3000" b="1" dirty="0">
                <a:latin typeface="Sakkal Majalla" pitchFamily="2" charset="-78"/>
                <a:cs typeface="Sakkal Majalla" pitchFamily="2" charset="-78"/>
              </a:rPr>
              <a:t>أي أنه عندما تنتشر أشعة الضوء من مصدر نقطي في خطوط مستقيمة وفي الاتجاهات جميعها فإن عدد أشعة الضوء المتاحة لإضاءة وحدة المساحة تتناقص مع زيادة مربع البعد عن مصدر الضوء النقطي.</a:t>
            </a:r>
            <a:endParaRPr lang="en-US" sz="3000" b="1" dirty="0">
              <a:latin typeface="Sakkal Majalla" pitchFamily="2" charset="-78"/>
              <a:cs typeface="Sakkal Majalla" pitchFamily="2" charset="-78"/>
            </a:endParaRPr>
          </a:p>
        </p:txBody>
      </p:sp>
      <p:grpSp>
        <p:nvGrpSpPr>
          <p:cNvPr id="36" name="مجموعة 35"/>
          <p:cNvGrpSpPr/>
          <p:nvPr/>
        </p:nvGrpSpPr>
        <p:grpSpPr>
          <a:xfrm>
            <a:off x="-31156" y="0"/>
            <a:ext cx="2082876" cy="756636"/>
            <a:chOff x="179512" y="692696"/>
            <a:chExt cx="2082876" cy="756636"/>
          </a:xfrm>
        </p:grpSpPr>
        <p:pic>
          <p:nvPicPr>
            <p:cNvPr id="37"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مربع نص 37"/>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 name="مربع نص 4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36682712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iterate type="wd">
                                    <p:tmAbs val="500"/>
                                  </p:iterate>
                                  <p:childTnLst>
                                    <p:set>
                                      <p:cBhvr>
                                        <p:cTn id="55" dur="1" fill="hold">
                                          <p:stCondLst>
                                            <p:cond delay="0"/>
                                          </p:stCondLst>
                                        </p:cTn>
                                        <p:tgtEl>
                                          <p:spTgt spid="35">
                                            <p:bg/>
                                          </p:spTgt>
                                        </p:tgtEl>
                                        <p:attrNameLst>
                                          <p:attrName>style.visibility</p:attrName>
                                        </p:attrNameLst>
                                      </p:cBhvr>
                                      <p:to>
                                        <p:strVal val="visible"/>
                                      </p:to>
                                    </p:set>
                                    <p:anim to="" calcmode="lin" valueType="num">
                                      <p:cBhvr>
                                        <p:cTn id="56" dur="1" fill="hold"/>
                                        <p:tgtEl>
                                          <p:spTgt spid="35">
                                            <p:bg/>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iterate type="wd">
                                    <p:tmAbs val="500"/>
                                  </p:iterate>
                                  <p:childTnLst>
                                    <p:set>
                                      <p:cBhvr>
                                        <p:cTn id="60" dur="1" fill="hold">
                                          <p:stCondLst>
                                            <p:cond delay="0"/>
                                          </p:stCondLst>
                                        </p:cTn>
                                        <p:tgtEl>
                                          <p:spTgt spid="35">
                                            <p:txEl>
                                              <p:pRg st="0" end="0"/>
                                            </p:txEl>
                                          </p:spTgt>
                                        </p:tgtEl>
                                        <p:attrNameLst>
                                          <p:attrName>style.visibility</p:attrName>
                                        </p:attrNameLst>
                                      </p:cBhvr>
                                      <p:to>
                                        <p:strVal val="visible"/>
                                      </p:to>
                                    </p:set>
                                    <p:anim to="" calcmode="lin" valueType="num">
                                      <p:cBhvr>
                                        <p:cTn id="61" dur="1" fill="hold"/>
                                        <p:tgtEl>
                                          <p:spTgt spid="35">
                                            <p:txEl>
                                              <p:pRg st="0" end="0"/>
                                            </p:txEl>
                                          </p:spTgt>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iterate type="wd">
                                    <p:tmAbs val="500"/>
                                  </p:iterate>
                                  <p:childTnLst>
                                    <p:set>
                                      <p:cBhvr>
                                        <p:cTn id="65" dur="1" fill="hold">
                                          <p:stCondLst>
                                            <p:cond delay="0"/>
                                          </p:stCondLst>
                                        </p:cTn>
                                        <p:tgtEl>
                                          <p:spTgt spid="28">
                                            <p:bg/>
                                          </p:spTgt>
                                        </p:tgtEl>
                                        <p:attrNameLst>
                                          <p:attrName>style.visibility</p:attrName>
                                        </p:attrNameLst>
                                      </p:cBhvr>
                                      <p:to>
                                        <p:strVal val="visible"/>
                                      </p:to>
                                    </p:set>
                                    <p:anim to="" calcmode="lin" valueType="num">
                                      <p:cBhvr>
                                        <p:cTn id="66" dur="1" fill="hold"/>
                                        <p:tgtEl>
                                          <p:spTgt spid="28">
                                            <p:bg/>
                                          </p:spTgt>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grpId="0" nodeType="clickEffect">
                                  <p:stCondLst>
                                    <p:cond delay="0"/>
                                  </p:stCondLst>
                                  <p:iterate type="wd">
                                    <p:tmAbs val="500"/>
                                  </p:iterate>
                                  <p:childTnLst>
                                    <p:set>
                                      <p:cBhvr>
                                        <p:cTn id="70" dur="1" fill="hold">
                                          <p:stCondLst>
                                            <p:cond delay="0"/>
                                          </p:stCondLst>
                                        </p:cTn>
                                        <p:tgtEl>
                                          <p:spTgt spid="28">
                                            <p:txEl>
                                              <p:pRg st="0" end="0"/>
                                            </p:txEl>
                                          </p:spTgt>
                                        </p:tgtEl>
                                        <p:attrNameLst>
                                          <p:attrName>style.visibility</p:attrName>
                                        </p:attrNameLst>
                                      </p:cBhvr>
                                      <p:to>
                                        <p:strVal val="visible"/>
                                      </p:to>
                                    </p:set>
                                    <p:anim to="" calcmode="lin" valueType="num">
                                      <p:cBhvr>
                                        <p:cTn id="71" dur="1" fill="hold"/>
                                        <p:tgtEl>
                                          <p:spTgt spid="28">
                                            <p:txEl>
                                              <p:pRg st="0" end="0"/>
                                            </p:txEl>
                                          </p:spTgt>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2000"/>
                                        <p:tgtEl>
                                          <p:spTgt spid="11"/>
                                        </p:tgtEl>
                                      </p:cBhvr>
                                    </p:animEffect>
                                    <p:anim calcmode="lin" valueType="num">
                                      <p:cBhvr>
                                        <p:cTn id="77" dur="2000" fill="hold"/>
                                        <p:tgtEl>
                                          <p:spTgt spid="11"/>
                                        </p:tgtEl>
                                        <p:attrNameLst>
                                          <p:attrName>ppt_w</p:attrName>
                                        </p:attrNameLst>
                                      </p:cBhvr>
                                      <p:tavLst>
                                        <p:tav tm="0" fmla="#ppt_w*sin(2.5*pi*$)">
                                          <p:val>
                                            <p:fltVal val="0"/>
                                          </p:val>
                                        </p:tav>
                                        <p:tav tm="100000">
                                          <p:val>
                                            <p:fltVal val="1"/>
                                          </p:val>
                                        </p:tav>
                                      </p:tavLst>
                                    </p:anim>
                                    <p:anim calcmode="lin" valueType="num">
                                      <p:cBhvr>
                                        <p:cTn id="78" dur="2000" fill="hold"/>
                                        <p:tgtEl>
                                          <p:spTgt spid="11"/>
                                        </p:tgtEl>
                                        <p:attrNameLst>
                                          <p:attrName>ppt_h</p:attrName>
                                        </p:attrNameLst>
                                      </p:cBhvr>
                                      <p:tavLst>
                                        <p:tav tm="0">
                                          <p:val>
                                            <p:strVal val="#ppt_h"/>
                                          </p:val>
                                        </p:tav>
                                        <p:tav tm="100000">
                                          <p:val>
                                            <p:strVal val="#ppt_h"/>
                                          </p:val>
                                        </p:tav>
                                      </p:tavLst>
                                    </p:anim>
                                  </p:childTnLst>
                                </p:cTn>
                              </p:par>
                              <p:par>
                                <p:cTn id="79" presetID="45"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2000"/>
                                        <p:tgtEl>
                                          <p:spTgt spid="10"/>
                                        </p:tgtEl>
                                      </p:cBhvr>
                                    </p:animEffect>
                                    <p:anim calcmode="lin" valueType="num">
                                      <p:cBhvr>
                                        <p:cTn id="82" dur="2000" fill="hold"/>
                                        <p:tgtEl>
                                          <p:spTgt spid="10"/>
                                        </p:tgtEl>
                                        <p:attrNameLst>
                                          <p:attrName>ppt_w</p:attrName>
                                        </p:attrNameLst>
                                      </p:cBhvr>
                                      <p:tavLst>
                                        <p:tav tm="0" fmla="#ppt_w*sin(2.5*pi*$)">
                                          <p:val>
                                            <p:fltVal val="0"/>
                                          </p:val>
                                        </p:tav>
                                        <p:tav tm="100000">
                                          <p:val>
                                            <p:fltVal val="1"/>
                                          </p:val>
                                        </p:tav>
                                      </p:tavLst>
                                    </p:anim>
                                    <p:anim calcmode="lin" valueType="num">
                                      <p:cBhvr>
                                        <p:cTn id="8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 grpId="0"/>
      <p:bldP spid="26" grpId="0"/>
      <p:bldP spid="33" grpId="0"/>
      <p:bldP spid="34" grpId="0" animBg="1"/>
      <p:bldP spid="35" grpId="0" build="p" animBg="1"/>
      <p:bldP spid="28"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045" y="404664"/>
            <a:ext cx="7184956" cy="125819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20625" y="555712"/>
            <a:ext cx="1866857" cy="65647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307" y="1642350"/>
            <a:ext cx="6692996" cy="113857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8641" y="2211639"/>
            <a:ext cx="2439895" cy="683910"/>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5772" y="2780928"/>
            <a:ext cx="6149531" cy="3117273"/>
          </a:xfrm>
          <a:prstGeom prst="rect">
            <a:avLst/>
          </a:prstGeom>
        </p:spPr>
      </p:pic>
      <p:pic>
        <p:nvPicPr>
          <p:cNvPr id="8" name="Picture 7" descr="Screen Clipping"/>
          <p:cNvPicPr>
            <a:picLocks noChangeAspect="1"/>
          </p:cNvPicPr>
          <p:nvPr/>
        </p:nvPicPr>
        <p:blipFill>
          <a:blip r:embed="rId7">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63779" y="5898201"/>
            <a:ext cx="5230051" cy="674257"/>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160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04664"/>
            <a:ext cx="5989295" cy="5506286"/>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4896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5508104" y="332656"/>
            <a:ext cx="3563888" cy="1896909"/>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203" y="2255922"/>
            <a:ext cx="6648797" cy="3860592"/>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68657" y="5713885"/>
            <a:ext cx="3611455" cy="805257"/>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60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779264"/>
            <a:ext cx="7036841" cy="4728375"/>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6881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594312"/>
            <a:ext cx="5057923" cy="357755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46709" y="4171868"/>
            <a:ext cx="5796136" cy="234349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0172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581" y="377926"/>
            <a:ext cx="7239284" cy="120654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73553" y="1210705"/>
            <a:ext cx="2554088" cy="74753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92" y="2040640"/>
            <a:ext cx="6604773" cy="163176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043608" y="3253108"/>
            <a:ext cx="3438257" cy="838599"/>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6452" y="4128574"/>
            <a:ext cx="6664320" cy="2324762"/>
          </a:xfrm>
          <a:prstGeom prst="rect">
            <a:avLst/>
          </a:prstGeom>
        </p:spPr>
      </p:pic>
      <p:grpSp>
        <p:nvGrpSpPr>
          <p:cNvPr id="11" name="مجموعة 10"/>
          <p:cNvGrpSpPr/>
          <p:nvPr/>
        </p:nvGrpSpPr>
        <p:grpSpPr>
          <a:xfrm>
            <a:off x="-36512" y="6128748"/>
            <a:ext cx="2082876" cy="756636"/>
            <a:chOff x="179512" y="692696"/>
            <a:chExt cx="2082876" cy="756636"/>
          </a:xfrm>
        </p:grpSpPr>
        <p:pic>
          <p:nvPicPr>
            <p:cNvPr id="12"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6578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91742" y="823300"/>
            <a:ext cx="6328420" cy="2429487"/>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242" y="3388510"/>
            <a:ext cx="6905760" cy="2344746"/>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779912" y="5733256"/>
            <a:ext cx="3396421" cy="827878"/>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836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948" y="460678"/>
            <a:ext cx="7355548" cy="131534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43214" y="1829833"/>
            <a:ext cx="5989860" cy="4656694"/>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079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742" y="325155"/>
            <a:ext cx="5495207" cy="557333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50279" y="4005064"/>
            <a:ext cx="5043263" cy="1536256"/>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983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76671"/>
            <a:ext cx="7740352" cy="397768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76604" y="4710346"/>
            <a:ext cx="2190792" cy="920133"/>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355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9" name="مجموعة 28"/>
          <p:cNvGrpSpPr/>
          <p:nvPr/>
        </p:nvGrpSpPr>
        <p:grpSpPr>
          <a:xfrm>
            <a:off x="251520" y="1024016"/>
            <a:ext cx="8712968" cy="1036832"/>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251520" y="1035473"/>
            <a:ext cx="8530375" cy="1015663"/>
          </a:xfrm>
          <a:prstGeom prst="rect">
            <a:avLst/>
          </a:prstGeom>
          <a:noFill/>
        </p:spPr>
        <p:txBody>
          <a:bodyPr wrap="square" rtlCol="1">
            <a:spAutoFit/>
          </a:bodyPr>
          <a:lstStyle/>
          <a:p>
            <a:pPr>
              <a:defRPr/>
            </a:pPr>
            <a:r>
              <a:rPr lang="ar-EG" sz="3000" b="1" dirty="0">
                <a:latin typeface="Sakkal Majalla" pitchFamily="2" charset="-78"/>
                <a:cs typeface="Sakkal Majalla" pitchFamily="2" charset="-78"/>
              </a:rPr>
              <a:t>تحدد بعض المصادر المضيئة بوحدة الشمعة </a:t>
            </a:r>
            <a:r>
              <a:rPr lang="en-US" sz="3000" b="1" dirty="0">
                <a:latin typeface="Sakkal Majalla" pitchFamily="2" charset="-78"/>
                <a:cs typeface="Sakkal Majalla" pitchFamily="2" charset="-78"/>
              </a:rPr>
              <a:t>cd ، </a:t>
            </a:r>
            <a:r>
              <a:rPr lang="ar-EG" sz="3000" b="1" dirty="0">
                <a:latin typeface="Sakkal Majalla" pitchFamily="2" charset="-78"/>
                <a:cs typeface="Sakkal Majalla" pitchFamily="2" charset="-78"/>
              </a:rPr>
              <a:t>والشمعة ليست مقياسا للتدفق الضوئي؛ إنما هي مقياس لشدة الإضاءة</a:t>
            </a:r>
            <a:endParaRPr lang="en-US" sz="3000" b="1" dirty="0">
              <a:latin typeface="Sakkal Majalla" pitchFamily="2" charset="-78"/>
              <a:cs typeface="Sakkal Majalla" pitchFamily="2" charset="-78"/>
            </a:endParaRPr>
          </a:p>
        </p:txBody>
      </p:sp>
      <p:grpSp>
        <p:nvGrpSpPr>
          <p:cNvPr id="50" name="مجموعة 49"/>
          <p:cNvGrpSpPr/>
          <p:nvPr/>
        </p:nvGrpSpPr>
        <p:grpSpPr>
          <a:xfrm>
            <a:off x="6487916" y="66690"/>
            <a:ext cx="2476572" cy="764704"/>
            <a:chOff x="2339752" y="0"/>
            <a:chExt cx="4536504" cy="764704"/>
          </a:xfrm>
        </p:grpSpPr>
        <p:sp>
          <p:nvSpPr>
            <p:cNvPr id="51" name="مستطيل مستدير الزوايا 5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2" name="مستطيل مستدير الزوايا 5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3" name="مربع نص 52"/>
          <p:cNvSpPr txBox="1"/>
          <p:nvPr/>
        </p:nvSpPr>
        <p:spPr>
          <a:xfrm>
            <a:off x="6707780" y="146651"/>
            <a:ext cx="217148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شدة الإضاءة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42" name="مستطيل 41"/>
          <p:cNvSpPr/>
          <p:nvPr/>
        </p:nvSpPr>
        <p:spPr>
          <a:xfrm>
            <a:off x="323528" y="2204864"/>
            <a:ext cx="864641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ar-EG" sz="3000" b="1" dirty="0">
                <a:latin typeface="Sakkal Majalla" pitchFamily="2" charset="-78"/>
                <a:cs typeface="Sakkal Majalla" pitchFamily="2" charset="-78"/>
              </a:rPr>
              <a:t>وشدة الإضاءة لمصدر ضوء نقطي تساوي التدفق الضوئي الذي يسقط على مساحة مقدارها 1 </a:t>
            </a:r>
            <a:r>
              <a:rPr lang="en-US" sz="3000" b="1" dirty="0">
                <a:latin typeface="Sakkal Majalla" pitchFamily="2" charset="-78"/>
                <a:cs typeface="Sakkal Majalla" pitchFamily="2" charset="-78"/>
              </a:rPr>
              <a:t>m 2 </a:t>
            </a:r>
            <a:r>
              <a:rPr lang="ar-EG" sz="3000" b="1" dirty="0">
                <a:latin typeface="Sakkal Majalla" pitchFamily="2" charset="-78"/>
                <a:cs typeface="Sakkal Majalla" pitchFamily="2" charset="-78"/>
              </a:rPr>
              <a:t>من مساحة السطح الداخلي لكرة نصف قطرها 1 </a:t>
            </a:r>
            <a:r>
              <a:rPr lang="en-US" sz="3000" b="1" dirty="0">
                <a:latin typeface="Sakkal Majalla" pitchFamily="2" charset="-78"/>
                <a:cs typeface="Sakkal Majalla" pitchFamily="2" charset="-78"/>
              </a:rPr>
              <a:t>m </a:t>
            </a:r>
          </a:p>
        </p:txBody>
      </p:sp>
      <p:sp>
        <p:nvSpPr>
          <p:cNvPr id="43" name="مستطيل 42"/>
          <p:cNvSpPr/>
          <p:nvPr/>
        </p:nvSpPr>
        <p:spPr>
          <a:xfrm>
            <a:off x="1265808" y="3356992"/>
            <a:ext cx="7704138" cy="55399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000" b="1" dirty="0">
                <a:latin typeface="Sakkal Majalla" pitchFamily="2" charset="-78"/>
                <a:cs typeface="Sakkal Majalla" pitchFamily="2" charset="-78"/>
              </a:rPr>
              <a:t>ولذا فإن شدة الإضاءة تساوي التدفق الضوئي مقسوما على </a:t>
            </a:r>
            <a:r>
              <a:rPr lang="en-US" sz="3000" b="1" dirty="0">
                <a:solidFill>
                  <a:prstClr val="black"/>
                </a:solidFill>
                <a:latin typeface="Sakkal Majalla" pitchFamily="2" charset="-78"/>
                <a:cs typeface="Sakkal Majalla" pitchFamily="2" charset="-78"/>
              </a:rPr>
              <a:t>4</a:t>
            </a:r>
            <a:r>
              <a:rPr lang="el-GR" sz="3000" b="1" dirty="0">
                <a:solidFill>
                  <a:prstClr val="black"/>
                </a:solidFill>
                <a:latin typeface="Times New Roman"/>
                <a:cs typeface="Sakkal Majalla" pitchFamily="2" charset="-78"/>
              </a:rPr>
              <a:t>π</a:t>
            </a:r>
            <a:endParaRPr lang="en-US" sz="3000" b="1" dirty="0">
              <a:solidFill>
                <a:prstClr val="black"/>
              </a:solidFill>
              <a:latin typeface="Sakkal Majalla" pitchFamily="2" charset="-78"/>
              <a:cs typeface="Sakkal Majalla" pitchFamily="2" charset="-78"/>
            </a:endParaRPr>
          </a:p>
        </p:txBody>
      </p:sp>
      <p:pic>
        <p:nvPicPr>
          <p:cNvPr id="4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077072"/>
            <a:ext cx="8640960" cy="1800200"/>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18" name="مجموعة 17"/>
          <p:cNvGrpSpPr/>
          <p:nvPr/>
        </p:nvGrpSpPr>
        <p:grpSpPr>
          <a:xfrm>
            <a:off x="-31156" y="0"/>
            <a:ext cx="2082876" cy="756636"/>
            <a:chOff x="179512" y="692696"/>
            <a:chExt cx="2082876" cy="756636"/>
          </a:xfrm>
        </p:grpSpPr>
        <p:pic>
          <p:nvPicPr>
            <p:cNvPr id="19"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مربع نص 2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57324482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1+#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circle(in)">
                                      <p:cBhvr>
                                        <p:cTn id="41" dur="20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 grpId="0"/>
      <p:bldP spid="42" grpId="0" animBg="1"/>
      <p:bldP spid="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04664"/>
            <a:ext cx="7135917" cy="248850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95736" y="2273564"/>
            <a:ext cx="2153632" cy="88679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252" y="3316238"/>
            <a:ext cx="7838252" cy="133689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62584" y="5052923"/>
            <a:ext cx="6406683" cy="1269249"/>
          </a:xfrm>
          <a:prstGeom prst="rect">
            <a:avLst/>
          </a:prstGeom>
        </p:spPr>
      </p:pic>
      <p:grpSp>
        <p:nvGrpSpPr>
          <p:cNvPr id="10" name="مجموعة 9"/>
          <p:cNvGrpSpPr/>
          <p:nvPr/>
        </p:nvGrpSpPr>
        <p:grpSpPr>
          <a:xfrm>
            <a:off x="-31156"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401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76672"/>
            <a:ext cx="6655643" cy="406820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839219" y="5085085"/>
            <a:ext cx="4122819" cy="973089"/>
          </a:xfrm>
          <a:prstGeom prst="rect">
            <a:avLst/>
          </a:prstGeom>
        </p:spPr>
      </p:pic>
    </p:spTree>
    <p:extLst>
      <p:ext uri="{BB962C8B-B14F-4D97-AF65-F5344CB8AC3E}">
        <p14:creationId xmlns:p14="http://schemas.microsoft.com/office/powerpoint/2010/main" val="8890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636" y="620688"/>
            <a:ext cx="6146511" cy="110579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42931" y="2990135"/>
            <a:ext cx="6516216" cy="2566386"/>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711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704" y="374089"/>
            <a:ext cx="6876256" cy="487000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46672" y="4733735"/>
            <a:ext cx="2980954" cy="153794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5570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04664"/>
            <a:ext cx="6892743" cy="290990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38103" y="3937793"/>
            <a:ext cx="6672283" cy="2608255"/>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34456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137" y="476672"/>
            <a:ext cx="7172553" cy="183911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987824" y="2708920"/>
            <a:ext cx="3996366" cy="915370"/>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194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72" y="404664"/>
            <a:ext cx="7639775" cy="201704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51720" y="2868613"/>
            <a:ext cx="6728728" cy="2649438"/>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653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23" y="548680"/>
            <a:ext cx="8196018" cy="150421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831589" y="3349036"/>
            <a:ext cx="3156646" cy="1112341"/>
          </a:xfrm>
          <a:prstGeom prst="rect">
            <a:avLst/>
          </a:prstGeom>
        </p:spPr>
      </p:pic>
      <p:grpSp>
        <p:nvGrpSpPr>
          <p:cNvPr id="8" name="مجموعة 7"/>
          <p:cNvGrpSpPr/>
          <p:nvPr/>
        </p:nvGrpSpPr>
        <p:grpSpPr>
          <a:xfrm>
            <a:off x="-31156"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067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471738"/>
            <a:ext cx="73247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118342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335016" y="116632"/>
            <a:ext cx="3672408" cy="103686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الاختبار المقنن </a:t>
            </a:r>
            <a:r>
              <a:rPr lang="ar-SA" sz="2400" b="1" dirty="0" smtClean="0">
                <a:solidFill>
                  <a:prstClr val="white"/>
                </a:solidFill>
              </a:rPr>
              <a:t> </a:t>
            </a:r>
            <a:endParaRPr lang="ar-SA" sz="2400" b="1" dirty="0">
              <a:solidFill>
                <a:prstClr val="white"/>
              </a:solidFill>
            </a:endParaRPr>
          </a:p>
        </p:txBody>
      </p:sp>
      <p:pic>
        <p:nvPicPr>
          <p:cNvPr id="4098" name="Picture 2"/>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sharpenSoften amount="100000"/>
                    </a14:imgEffect>
                    <a14:imgEffect>
                      <a14:saturation sat="37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560000">
            <a:off x="4380" y="581958"/>
            <a:ext cx="2863701" cy="780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سهم إلى اليسار 5"/>
          <p:cNvSpPr/>
          <p:nvPr/>
        </p:nvSpPr>
        <p:spPr>
          <a:xfrm>
            <a:off x="3755272" y="18296"/>
            <a:ext cx="1224136" cy="12241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prstClr val="white"/>
                </a:solidFill>
              </a:rPr>
              <a:t>أولا</a:t>
            </a:r>
            <a:endParaRPr lang="ar-SA" b="1" dirty="0">
              <a:solidFill>
                <a:prstClr val="white"/>
              </a:solidFill>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4141" y="1326960"/>
            <a:ext cx="6246411" cy="5500158"/>
          </a:xfrm>
          <a:prstGeom prst="rect">
            <a:avLst/>
          </a:prstGeom>
        </p:spPr>
      </p:pic>
      <p:sp>
        <p:nvSpPr>
          <p:cNvPr id="3" name="Rectangle 2"/>
          <p:cNvSpPr/>
          <p:nvPr/>
        </p:nvSpPr>
        <p:spPr>
          <a:xfrm>
            <a:off x="6444208" y="3429000"/>
            <a:ext cx="2376264" cy="432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9872" y="5589240"/>
            <a:ext cx="2592288"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4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9" name="مجموعة 28"/>
          <p:cNvGrpSpPr/>
          <p:nvPr/>
        </p:nvGrpSpPr>
        <p:grpSpPr>
          <a:xfrm>
            <a:off x="755576" y="1024016"/>
            <a:ext cx="8208912" cy="1036832"/>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584157" y="1035473"/>
            <a:ext cx="8197738" cy="1015663"/>
          </a:xfrm>
          <a:prstGeom prst="rect">
            <a:avLst/>
          </a:prstGeom>
          <a:noFill/>
        </p:spPr>
        <p:txBody>
          <a:bodyPr wrap="square" rtlCol="1">
            <a:spAutoFit/>
          </a:bodyPr>
          <a:lstStyle/>
          <a:p>
            <a:pPr>
              <a:defRPr/>
            </a:pPr>
            <a:r>
              <a:rPr lang="ar-EG" sz="3000" b="1" dirty="0">
                <a:latin typeface="Sakkal Majalla" pitchFamily="2" charset="-78"/>
                <a:cs typeface="Sakkal Majalla" pitchFamily="2" charset="-78"/>
              </a:rPr>
              <a:t>يمكن التعبير عن الاستضاءة الناتجة عن مصدر ضوء نقطي بالمعادلة التالية</a:t>
            </a:r>
            <a:r>
              <a:rPr lang="ar-EG" sz="3000" b="1" dirty="0" smtClean="0">
                <a:latin typeface="Sakkal Majalla" pitchFamily="2" charset="-78"/>
                <a:cs typeface="Sakkal Majalla" pitchFamily="2" charset="-78"/>
              </a:rPr>
              <a:t>:</a:t>
            </a:r>
            <a:endParaRPr lang="en-US" sz="3000" b="1" dirty="0">
              <a:latin typeface="Sakkal Majalla" pitchFamily="2" charset="-78"/>
              <a:cs typeface="Sakkal Majalla" pitchFamily="2" charset="-78"/>
            </a:endParaRPr>
          </a:p>
        </p:txBody>
      </p:sp>
      <p:grpSp>
        <p:nvGrpSpPr>
          <p:cNvPr id="50" name="مجموعة 49"/>
          <p:cNvGrpSpPr/>
          <p:nvPr/>
        </p:nvGrpSpPr>
        <p:grpSpPr>
          <a:xfrm>
            <a:off x="1476260" y="66690"/>
            <a:ext cx="7488228" cy="764704"/>
            <a:chOff x="2339752" y="0"/>
            <a:chExt cx="4536504" cy="764704"/>
          </a:xfrm>
        </p:grpSpPr>
        <p:sp>
          <p:nvSpPr>
            <p:cNvPr id="51" name="مستطيل مستدير الزوايا 5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2" name="مستطيل مستدير الزوايا 5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3" name="مربع نص 52"/>
          <p:cNvSpPr txBox="1"/>
          <p:nvPr/>
        </p:nvSpPr>
        <p:spPr>
          <a:xfrm>
            <a:off x="1832842" y="146651"/>
            <a:ext cx="7046418"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إضاءة السطوح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How To Illuminate Surface</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2761" y="1556792"/>
            <a:ext cx="303059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مستطيل مستدير الزوايا 22"/>
          <p:cNvSpPr/>
          <p:nvPr/>
        </p:nvSpPr>
        <p:spPr>
          <a:xfrm>
            <a:off x="251520" y="2276872"/>
            <a:ext cx="8712967"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3000" b="1" dirty="0" smtClean="0">
                <a:solidFill>
                  <a:prstClr val="black"/>
                </a:solidFill>
                <a:latin typeface="Sakkal Majalla" pitchFamily="2" charset="-78"/>
                <a:cs typeface="Sakkal Majalla" pitchFamily="2" charset="-78"/>
              </a:rPr>
              <a:t>إذا أضيء جسم بوساطة مصدر ضوئي نقطي فإن الاستضاءة على الجسم تساوي التدفق الضوئي للمصدر الضوئي مقسومًا على المساحة السطحية لكرة نصف قطرها يساوي بُعد الجسم عن المصدر الضوئي.</a:t>
            </a:r>
            <a:endParaRPr lang="ar-SA" sz="3000" b="1" dirty="0">
              <a:solidFill>
                <a:prstClr val="black"/>
              </a:solidFill>
              <a:latin typeface="Sakkal Majalla" pitchFamily="2" charset="-78"/>
              <a:cs typeface="Sakkal Majalla" pitchFamily="2" charset="-78"/>
            </a:endParaRPr>
          </a:p>
        </p:txBody>
      </p:sp>
      <p:sp>
        <p:nvSpPr>
          <p:cNvPr id="24" name="مستطيل مستدير الزوايا 23"/>
          <p:cNvSpPr/>
          <p:nvPr/>
        </p:nvSpPr>
        <p:spPr>
          <a:xfrm>
            <a:off x="251521" y="4509120"/>
            <a:ext cx="8712967"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defRPr/>
            </a:pPr>
            <a:r>
              <a:rPr lang="ar-EG" sz="3000" b="1" dirty="0">
                <a:latin typeface="Sakkal Majalla" pitchFamily="2" charset="-78"/>
                <a:cs typeface="Sakkal Majalla" pitchFamily="2" charset="-78"/>
              </a:rPr>
              <a:t>يتطلب انتقال الضوء من المصدر إلى الجسم المراد إضاءته أن يقطع الضوء مسافة معينة. فإذا استطعت قياس هذه المسافة والزمن الذي </a:t>
            </a:r>
            <a:r>
              <a:rPr lang="ar-EG" sz="3000" b="1" dirty="0" err="1">
                <a:latin typeface="Sakkal Majalla" pitchFamily="2" charset="-78"/>
                <a:cs typeface="Sakkal Majalla" pitchFamily="2" charset="-78"/>
              </a:rPr>
              <a:t>يتطلبه</a:t>
            </a:r>
            <a:r>
              <a:rPr lang="ar-EG" sz="3000" b="1" dirty="0">
                <a:latin typeface="Sakkal Majalla" pitchFamily="2" charset="-78"/>
                <a:cs typeface="Sakkal Majalla" pitchFamily="2" charset="-78"/>
              </a:rPr>
              <a:t> الضوء لقطعها فإنه يمكنك قياس السرعة.</a:t>
            </a:r>
            <a:endParaRPr lang="en-US" sz="3000" b="1" dirty="0">
              <a:latin typeface="Sakkal Majalla" pitchFamily="2" charset="-78"/>
              <a:cs typeface="Sakkal Majalla" pitchFamily="2" charset="-78"/>
            </a:endParaRPr>
          </a:p>
        </p:txBody>
      </p:sp>
      <p:sp>
        <p:nvSpPr>
          <p:cNvPr id="25" name="مربع نص 24"/>
          <p:cNvSpPr txBox="1"/>
          <p:nvPr/>
        </p:nvSpPr>
        <p:spPr>
          <a:xfrm>
            <a:off x="6804247" y="3856645"/>
            <a:ext cx="216024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سرعة الضوء</a:t>
            </a:r>
            <a:endParaRPr lang="ar-SA" sz="3000" b="1" dirty="0">
              <a:solidFill>
                <a:srgbClr val="FFFF00"/>
              </a:solidFill>
              <a:latin typeface="Sakkal Majalla" pitchFamily="2" charset="-78"/>
              <a:cs typeface="Sakkal Majalla" pitchFamily="2" charset="-78"/>
            </a:endParaRPr>
          </a:p>
        </p:txBody>
      </p:sp>
      <p:grpSp>
        <p:nvGrpSpPr>
          <p:cNvPr id="19" name="مجموعة 18"/>
          <p:cNvGrpSpPr/>
          <p:nvPr/>
        </p:nvGrpSpPr>
        <p:grpSpPr>
          <a:xfrm>
            <a:off x="-31156" y="0"/>
            <a:ext cx="2082876" cy="756636"/>
            <a:chOff x="179512" y="692696"/>
            <a:chExt cx="2082876" cy="756636"/>
          </a:xfrm>
        </p:grpSpPr>
        <p:pic>
          <p:nvPicPr>
            <p:cNvPr id="20"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ربع نص 2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مربع نص 2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72111475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anim calcmode="lin" valueType="num">
                                      <p:cBhvr>
                                        <p:cTn id="51" dur="2000" fill="hold"/>
                                        <p:tgtEl>
                                          <p:spTgt spid="10"/>
                                        </p:tgtEl>
                                        <p:attrNameLst>
                                          <p:attrName>ppt_w</p:attrName>
                                        </p:attrNameLst>
                                      </p:cBhvr>
                                      <p:tavLst>
                                        <p:tav tm="0" fmla="#ppt_w*sin(2.5*pi*$)">
                                          <p:val>
                                            <p:fltVal val="0"/>
                                          </p:val>
                                        </p:tav>
                                        <p:tav tm="100000">
                                          <p:val>
                                            <p:fltVal val="1"/>
                                          </p:val>
                                        </p:tav>
                                      </p:tavLst>
                                    </p:anim>
                                    <p:anim calcmode="lin" valueType="num">
                                      <p:cBhvr>
                                        <p:cTn id="5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 grpId="0"/>
      <p:bldP spid="23" grpId="0" animBg="1"/>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4"/>
            <a:ext cx="9144001" cy="6956869"/>
          </a:xfrm>
          <a:prstGeom prst="rect">
            <a:avLst/>
          </a:prstGeom>
        </p:spPr>
      </p:pic>
      <p:sp>
        <p:nvSpPr>
          <p:cNvPr id="3" name="Rectangle 2"/>
          <p:cNvSpPr/>
          <p:nvPr/>
        </p:nvSpPr>
        <p:spPr>
          <a:xfrm>
            <a:off x="755576" y="1052736"/>
            <a:ext cx="3672408"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9552" y="3429000"/>
            <a:ext cx="3888432" cy="64807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1600" y="6309320"/>
            <a:ext cx="3456384" cy="5486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5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04664"/>
            <a:ext cx="7141806" cy="5127451"/>
          </a:xfrm>
          <a:prstGeom prst="rect">
            <a:avLst/>
          </a:prstGeom>
        </p:spPr>
      </p:pic>
      <p:sp>
        <p:nvSpPr>
          <p:cNvPr id="3" name="Rectangle 2"/>
          <p:cNvSpPr/>
          <p:nvPr/>
        </p:nvSpPr>
        <p:spPr>
          <a:xfrm>
            <a:off x="1907704" y="4265712"/>
            <a:ext cx="6818278" cy="115212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0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91945"/>
            <a:ext cx="6643913" cy="566274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58" y="5036912"/>
            <a:ext cx="3198556" cy="920133"/>
          </a:xfrm>
          <a:prstGeom prst="rect">
            <a:avLst/>
          </a:prstGeom>
        </p:spPr>
      </p:pic>
    </p:spTree>
    <p:extLst>
      <p:ext uri="{BB962C8B-B14F-4D97-AF65-F5344CB8AC3E}">
        <p14:creationId xmlns:p14="http://schemas.microsoft.com/office/powerpoint/2010/main" val="23072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9" name="مجموعة 28"/>
          <p:cNvGrpSpPr/>
          <p:nvPr/>
        </p:nvGrpSpPr>
        <p:grpSpPr>
          <a:xfrm>
            <a:off x="2267744" y="375944"/>
            <a:ext cx="6696744" cy="1036832"/>
            <a:chOff x="6091124" y="820894"/>
            <a:chExt cx="3052876" cy="787896"/>
          </a:xfrm>
        </p:grpSpPr>
        <p:sp>
          <p:nvSpPr>
            <p:cNvPr id="30" name="مستطيل 29"/>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2267744" y="387401"/>
            <a:ext cx="6514150" cy="1015663"/>
          </a:xfrm>
          <a:prstGeom prst="rect">
            <a:avLst/>
          </a:prstGeom>
          <a:noFill/>
        </p:spPr>
        <p:txBody>
          <a:bodyPr wrap="square" rtlCol="1">
            <a:spAutoFit/>
          </a:bodyPr>
          <a:lstStyle/>
          <a:p>
            <a:pPr>
              <a:defRPr/>
            </a:pPr>
            <a:r>
              <a:rPr lang="ar-SA" sz="3000" b="1" dirty="0" smtClean="0">
                <a:latin typeface="Sakkal Majalla" pitchFamily="2" charset="-78"/>
                <a:cs typeface="Sakkal Majalla" pitchFamily="2" charset="-78"/>
              </a:rPr>
              <a:t>كان الفلكي الدنماركي أولى </a:t>
            </a:r>
            <a:r>
              <a:rPr lang="ar-SA" sz="3000" b="1" dirty="0" err="1" smtClean="0">
                <a:latin typeface="Sakkal Majalla" pitchFamily="2" charset="-78"/>
                <a:cs typeface="Sakkal Majalla" pitchFamily="2" charset="-78"/>
              </a:rPr>
              <a:t>رومر</a:t>
            </a:r>
            <a:r>
              <a:rPr lang="ar-SA" sz="3000" b="1" dirty="0" smtClean="0">
                <a:latin typeface="Sakkal Majalla" pitchFamily="2" charset="-78"/>
                <a:cs typeface="Sakkal Majalla" pitchFamily="2" charset="-78"/>
              </a:rPr>
              <a:t> أول من أكد أن الضوء ينتقل بسرعة يمكن قياسها.</a:t>
            </a:r>
            <a:endParaRPr lang="en-US" sz="3000" b="1" dirty="0">
              <a:latin typeface="Sakkal Majalla" pitchFamily="2" charset="-78"/>
              <a:cs typeface="Sakkal Majalla" pitchFamily="2" charset="-78"/>
            </a:endParaRPr>
          </a:p>
        </p:txBody>
      </p:sp>
      <p:sp>
        <p:nvSpPr>
          <p:cNvPr id="24" name="مستطيل مستدير الزوايا 23"/>
          <p:cNvSpPr/>
          <p:nvPr/>
        </p:nvSpPr>
        <p:spPr>
          <a:xfrm>
            <a:off x="297540" y="2157319"/>
            <a:ext cx="8666948" cy="98364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defRPr/>
            </a:pPr>
            <a:r>
              <a:rPr lang="ar-SA" sz="3000" b="1" dirty="0" smtClean="0">
                <a:latin typeface="Sakkal Majalla" pitchFamily="2" charset="-78"/>
                <a:cs typeface="Sakkal Majalla" pitchFamily="2" charset="-78"/>
              </a:rPr>
              <a:t>وقد أجرى </a:t>
            </a:r>
            <a:r>
              <a:rPr lang="ar-SA" sz="3000" b="1" dirty="0" err="1" smtClean="0">
                <a:latin typeface="Sakkal Majalla" pitchFamily="2" charset="-78"/>
                <a:cs typeface="Sakkal Majalla" pitchFamily="2" charset="-78"/>
              </a:rPr>
              <a:t>رومر</a:t>
            </a:r>
            <a:r>
              <a:rPr lang="ar-SA" sz="3000" b="1" dirty="0" smtClean="0">
                <a:latin typeface="Sakkal Majalla" pitchFamily="2" charset="-78"/>
                <a:cs typeface="Sakkal Majalla" pitchFamily="2" charset="-78"/>
              </a:rPr>
              <a:t> حسابات متعلقة بانتقال الضوء مسافة تعادل قطر مدار الأرض، فوجد أنه يحتاج إلى:</a:t>
            </a:r>
            <a:endParaRPr lang="en-US" sz="3000" b="1" dirty="0">
              <a:latin typeface="Sakkal Majalla" pitchFamily="2" charset="-78"/>
              <a:cs typeface="Sakkal Majalla" pitchFamily="2" charset="-78"/>
            </a:endParaRPr>
          </a:p>
        </p:txBody>
      </p:sp>
      <p:sp>
        <p:nvSpPr>
          <p:cNvPr id="25" name="مربع نص 24"/>
          <p:cNvSpPr txBox="1"/>
          <p:nvPr/>
        </p:nvSpPr>
        <p:spPr>
          <a:xfrm>
            <a:off x="5835695" y="1506850"/>
            <a:ext cx="312879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قياسات سرعة الضوء</a:t>
            </a:r>
            <a:endParaRPr lang="ar-SA" sz="3000" b="1" dirty="0">
              <a:solidFill>
                <a:srgbClr val="FFFF00"/>
              </a:solidFill>
              <a:latin typeface="Sakkal Majalla" pitchFamily="2" charset="-78"/>
              <a:cs typeface="Sakkal Majalla" pitchFamily="2" charset="-78"/>
            </a:endParaRPr>
          </a:p>
        </p:txBody>
      </p:sp>
      <p:pic>
        <p:nvPicPr>
          <p:cNvPr id="19" name="Picture 11"/>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56974" y="3258691"/>
            <a:ext cx="4338302" cy="53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noChangeArrowheads="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439249" y="3975720"/>
            <a:ext cx="5456027" cy="74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78727" y="4948783"/>
            <a:ext cx="4816549" cy="64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noChangeArrowheads="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7540" y="3455199"/>
            <a:ext cx="2834299" cy="2422073"/>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17" name="مجموعة 16"/>
          <p:cNvGrpSpPr/>
          <p:nvPr/>
        </p:nvGrpSpPr>
        <p:grpSpPr>
          <a:xfrm>
            <a:off x="-31156" y="0"/>
            <a:ext cx="2082876" cy="756636"/>
            <a:chOff x="179512" y="692696"/>
            <a:chExt cx="2082876" cy="756636"/>
          </a:xfrm>
        </p:grpSpPr>
        <p:pic>
          <p:nvPicPr>
            <p:cNvPr id="18" name="Picture 2"/>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2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ربع نص 2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930706448"/>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11"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heel(1)">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anim calcmode="lin" valueType="num">
                                      <p:cBhvr>
                                        <p:cTn id="55" dur="2000" fill="hold"/>
                                        <p:tgtEl>
                                          <p:spTgt spid="10"/>
                                        </p:tgtEl>
                                        <p:attrNameLst>
                                          <p:attrName>ppt_w</p:attrName>
                                        </p:attrNameLst>
                                      </p:cBhvr>
                                      <p:tavLst>
                                        <p:tav tm="0" fmla="#ppt_w*sin(2.5*pi*$)">
                                          <p:val>
                                            <p:fltVal val="0"/>
                                          </p:val>
                                        </p:tav>
                                        <p:tav tm="100000">
                                          <p:val>
                                            <p:fltVal val="1"/>
                                          </p:val>
                                        </p:tav>
                                      </p:tavLst>
                                    </p:anim>
                                    <p:anim calcmode="lin" valueType="num">
                                      <p:cBhvr>
                                        <p:cTn id="5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pic>
        <p:nvPicPr>
          <p:cNvPr id="17" name="Picture 14"/>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57622" y="1556792"/>
            <a:ext cx="809642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مجموعة 7"/>
          <p:cNvGrpSpPr/>
          <p:nvPr/>
        </p:nvGrpSpPr>
        <p:grpSpPr>
          <a:xfrm>
            <a:off x="-31156" y="0"/>
            <a:ext cx="2082876" cy="756636"/>
            <a:chOff x="179512" y="692696"/>
            <a:chExt cx="2082876" cy="756636"/>
          </a:xfrm>
        </p:grpSpPr>
        <p:pic>
          <p:nvPicPr>
            <p:cNvPr id="9"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73156958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anim calcmode="lin" valueType="num">
                                      <p:cBhvr>
                                        <p:cTn id="19" dur="2000" fill="hold"/>
                                        <p:tgtEl>
                                          <p:spTgt spid="10"/>
                                        </p:tgtEl>
                                        <p:attrNameLst>
                                          <p:attrName>ppt_w</p:attrName>
                                        </p:attrNameLst>
                                      </p:cBhvr>
                                      <p:tavLst>
                                        <p:tav tm="0" fmla="#ppt_w*sin(2.5*pi*$)">
                                          <p:val>
                                            <p:fltVal val="0"/>
                                          </p:val>
                                        </p:tav>
                                        <p:tav tm="100000">
                                          <p:val>
                                            <p:fltVal val="1"/>
                                          </p:val>
                                        </p:tav>
                                      </p:tavLst>
                                    </p:anim>
                                    <p:anim calcmode="lin" valueType="num">
                                      <p:cBhvr>
                                        <p:cTn id="2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9721</TotalTime>
  <Words>1342</Words>
  <Application>Microsoft Office PowerPoint</Application>
  <PresentationFormat>عرض على الشاشة (3:4)‏</PresentationFormat>
  <Paragraphs>294</Paragraphs>
  <Slides>72</Slides>
  <Notes>5</Notes>
  <HiddenSlides>0</HiddenSlides>
  <MMClips>0</MMClips>
  <ScaleCrop>false</ScaleCrop>
  <HeadingPairs>
    <vt:vector size="4" baseType="variant">
      <vt:variant>
        <vt:lpstr>نسق</vt:lpstr>
      </vt:variant>
      <vt:variant>
        <vt:i4>1</vt:i4>
      </vt:variant>
      <vt:variant>
        <vt:lpstr>عناوين الشرائح</vt:lpstr>
      </vt:variant>
      <vt:variant>
        <vt:i4>72</vt:i4>
      </vt:variant>
    </vt:vector>
  </HeadingPairs>
  <TitlesOfParts>
    <vt:vector size="7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TARK</dc:creator>
  <cp:lastModifiedBy>DAWHA</cp:lastModifiedBy>
  <cp:revision>6065</cp:revision>
  <dcterms:created xsi:type="dcterms:W3CDTF">2015-01-26T14:26:28Z</dcterms:created>
  <dcterms:modified xsi:type="dcterms:W3CDTF">2017-01-10T18:39:01Z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E9EC7C2B-97A7-4FF9-85E1-F46C82355494</vt:lpwstr>
  </property>
  <property fmtid="{D5CDD505-2E9C-101B-9397-08002B2CF9AE}" pid="3" name="ArticulatePath">
    <vt:lpwstr>رياضيات ف1</vt:lpwstr>
  </property>
</Properties>
</file>