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11"/>
  </p:notesMasterIdLst>
  <p:sldIdLst>
    <p:sldId id="299" r:id="rId2"/>
    <p:sldId id="300" r:id="rId3"/>
    <p:sldId id="283" r:id="rId4"/>
    <p:sldId id="284" r:id="rId5"/>
    <p:sldId id="287" r:id="rId6"/>
    <p:sldId id="301" r:id="rId7"/>
    <p:sldId id="298" r:id="rId8"/>
    <p:sldId id="291" r:id="rId9"/>
    <p:sldId id="302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00"/>
    <a:srgbClr val="CC9900"/>
    <a:srgbClr val="FF9933"/>
    <a:srgbClr val="EF9511"/>
    <a:srgbClr val="D2E4BA"/>
    <a:srgbClr val="CC6600"/>
    <a:srgbClr val="99FF33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2A206D-E522-4012-BA45-F20FE43275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b="1" smtClean="0">
                <a:latin typeface="Arial" pitchFamily="34" charset="0"/>
                <a:cs typeface="Arial" pitchFamily="34" charset="0"/>
              </a:rPr>
              <a:t>الر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بط مع المعرفة الس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ابقة: </a:t>
            </a:r>
          </a:p>
          <a:p>
            <a:r>
              <a:rPr lang="ar-SA" b="1" smtClean="0">
                <a:latin typeface="Arial" pitchFamily="34" charset="0"/>
                <a:cs typeface="Arial" pitchFamily="34" charset="0"/>
              </a:rPr>
              <a:t>نمذجة 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حداث: اسأل الط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اب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هل سبق لهم وصف حدث وقع لشخص ما، ووجدوا المهم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ة صعبة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؟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رب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ما حاولوا تمثيل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َ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الحدث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ِ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لتهسيل 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مر، فعلى سبيل المثال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: ((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ذا كان الحدث هو الر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مية الر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ابحة في لعبة كرة الس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ّة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، رب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ما ابتد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ؤ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بالقول: حسن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هذه الس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ّة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، و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نت اللاعب الذي يتابعني ...))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خبر الط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ب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ما قامو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به يمث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 نموذج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للحدث. </a:t>
            </a:r>
            <a:endParaRPr lang="en-US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B16F5-1D92-47D5-BF2D-528C7915BE46}" type="slidenum">
              <a:rPr lang="ar-SA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b="1" smtClean="0">
                <a:latin typeface="Arial" pitchFamily="34" charset="0"/>
                <a:cs typeface="Arial" pitchFamily="34" charset="0"/>
              </a:rPr>
              <a:t>للمعل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م: </a:t>
            </a:r>
          </a:p>
          <a:p>
            <a:r>
              <a:rPr lang="ar-SA" b="1" smtClean="0">
                <a:latin typeface="Arial" pitchFamily="34" charset="0"/>
                <a:cs typeface="Arial" pitchFamily="34" charset="0"/>
              </a:rPr>
              <a:t>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جابة: توضيح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ُ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حداث الس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ريع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ة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جد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و البطيئة جد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ا، ب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طريقة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يصعب رؤيتها، وكذلك توضيح مواقع 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جسام وحركاتها التي قد يستغرق حسابها ساعات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و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ي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ام. </a:t>
            </a:r>
            <a:endParaRPr lang="en-GB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5319A-7DF9-4AC8-8481-7C0C56103CCE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b="1" smtClean="0">
                <a:latin typeface="Arial" pitchFamily="34" charset="0"/>
                <a:cs typeface="Arial" pitchFamily="34" charset="0"/>
              </a:rPr>
              <a:t>للمعل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م: </a:t>
            </a:r>
          </a:p>
          <a:p>
            <a:r>
              <a:rPr lang="ar-SA" b="1" smtClean="0">
                <a:latin typeface="Arial" pitchFamily="34" charset="0"/>
                <a:cs typeface="Arial" pitchFamily="34" charset="0"/>
              </a:rPr>
              <a:t>الر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بط مع المعرفة الس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ابقة: </a:t>
            </a:r>
          </a:p>
          <a:p>
            <a:r>
              <a:rPr lang="ar-SA" b="1" smtClean="0">
                <a:latin typeface="Arial" pitchFamily="34" charset="0"/>
                <a:cs typeface="Arial" pitchFamily="34" charset="0"/>
              </a:rPr>
              <a:t>كن مستهلك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فطن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ا: اس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 الط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ب هل يصد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قو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كل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شيء يسمعو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ه. الن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اس في الغالب لا يفعلون ذلك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خاصّة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ذا كانت المصادر غير موثوقة. </a:t>
            </a:r>
          </a:p>
          <a:p>
            <a:r>
              <a:rPr lang="ar-SA" b="1" smtClean="0">
                <a:latin typeface="Arial" pitchFamily="34" charset="0"/>
                <a:cs typeface="Arial" pitchFamily="34" charset="0"/>
              </a:rPr>
              <a:t>ووض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ح للط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اب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حقيقة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نك لو سمعت شخص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ما يتحدث عن شيء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ٍ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يدعمه العلم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،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ف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هذا لا يعني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ه يجب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 تصد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قه دون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 تس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ل عنه، وحت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ى تكون مستهلك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واعي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ف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عليك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 تقو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 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ثباتات التي تقد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 لك. </a:t>
            </a:r>
            <a:endParaRPr lang="en-GB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7E649-F5AE-4041-8ED8-855E085B8A44}" type="slidenum">
              <a:rPr lang="ar-SA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b="1" smtClean="0">
                <a:latin typeface="Arial" pitchFamily="34" charset="0"/>
                <a:cs typeface="Arial" pitchFamily="34" charset="0"/>
              </a:rPr>
              <a:t>للمعل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م:</a:t>
            </a:r>
          </a:p>
          <a:p>
            <a:r>
              <a:rPr lang="ar-JO" b="1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جابة 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سئلة ال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شكال: الش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كل 14 </a:t>
            </a:r>
          </a:p>
          <a:p>
            <a:r>
              <a:rPr lang="ar-SA" b="1" smtClean="0">
                <a:latin typeface="Arial" pitchFamily="34" charset="0"/>
                <a:cs typeface="Arial" pitchFamily="34" charset="0"/>
              </a:rPr>
              <a:t>سيزيد من مصداقي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ة بي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ناتهما، ل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ن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ه سيكون من الص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عب عليه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م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ا نسيان ش</a:t>
            </a:r>
            <a:r>
              <a:rPr lang="ar-JO" b="1" smtClean="0">
                <a:latin typeface="Arial" pitchFamily="34" charset="0"/>
                <a:cs typeface="Arial" pitchFamily="34" charset="0"/>
              </a:rPr>
              <a:t>يء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مهم. </a:t>
            </a:r>
            <a:endParaRPr lang="en-GB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700C3-A9C1-4E5B-B409-CDEC7723CA7F}" type="slidenum">
              <a:rPr lang="ar-SA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smtClean="0">
                <a:latin typeface="Arial" pitchFamily="34" charset="0"/>
                <a:cs typeface="Arial" pitchFamily="34" charset="0"/>
              </a:rPr>
              <a:t>للمعل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م: </a:t>
            </a:r>
          </a:p>
          <a:p>
            <a:r>
              <a:rPr lang="ar-JO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smtClean="0">
                <a:latin typeface="Arial" pitchFamily="34" charset="0"/>
                <a:cs typeface="Arial" pitchFamily="34" charset="0"/>
              </a:rPr>
              <a:t>جابة </a:t>
            </a:r>
            <a:r>
              <a:rPr lang="ar-JO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smtClean="0">
                <a:latin typeface="Arial" pitchFamily="34" charset="0"/>
                <a:cs typeface="Arial" pitchFamily="34" charset="0"/>
              </a:rPr>
              <a:t>سئلة ال</a:t>
            </a:r>
            <a:r>
              <a:rPr lang="ar-JO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smtClean="0">
                <a:latin typeface="Arial" pitchFamily="34" charset="0"/>
                <a:cs typeface="Arial" pitchFamily="34" charset="0"/>
              </a:rPr>
              <a:t>شكال: الش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كل 15 </a:t>
            </a:r>
          </a:p>
          <a:p>
            <a:r>
              <a:rPr lang="ar-SA" smtClean="0">
                <a:latin typeface="Arial" pitchFamily="34" charset="0"/>
                <a:cs typeface="Arial" pitchFamily="34" charset="0"/>
              </a:rPr>
              <a:t>ستتنو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ع</a:t>
            </a:r>
            <a:r>
              <a:rPr lang="ar-JO" smtClean="0">
                <a:latin typeface="Arial" pitchFamily="34" charset="0"/>
                <a:cs typeface="Arial" pitchFamily="34" charset="0"/>
              </a:rPr>
              <a:t>ُ</a:t>
            </a:r>
            <a:r>
              <a:rPr lang="ar-SA" smtClean="0">
                <a:latin typeface="Arial" pitchFamily="34" charset="0"/>
                <a:cs typeface="Arial" pitchFamily="34" charset="0"/>
              </a:rPr>
              <a:t> ال</a:t>
            </a:r>
            <a:r>
              <a:rPr lang="ar-JO" smtClean="0">
                <a:latin typeface="Arial" pitchFamily="34" charset="0"/>
                <a:cs typeface="Arial" pitchFamily="34" charset="0"/>
              </a:rPr>
              <a:t>إ</a:t>
            </a:r>
            <a:r>
              <a:rPr lang="ar-SA" smtClean="0">
                <a:latin typeface="Arial" pitchFamily="34" charset="0"/>
                <a:cs typeface="Arial" pitchFamily="34" charset="0"/>
              </a:rPr>
              <a:t>جابات</a:t>
            </a:r>
            <a:r>
              <a:rPr lang="ar-JO" smtClean="0">
                <a:latin typeface="Arial" pitchFamily="34" charset="0"/>
                <a:cs typeface="Arial" pitchFamily="34" charset="0"/>
              </a:rPr>
              <a:t>ُ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وستتضم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ن: سلك</a:t>
            </a:r>
            <a:r>
              <a:rPr lang="ar-JO" smtClean="0">
                <a:latin typeface="Arial" pitchFamily="34" charset="0"/>
                <a:cs typeface="Arial" pitchFamily="34" charset="0"/>
              </a:rPr>
              <a:t>ًا</a:t>
            </a:r>
            <a:r>
              <a:rPr lang="ar-SA" smtClean="0">
                <a:latin typeface="Arial" pitchFamily="34" charset="0"/>
                <a:cs typeface="Arial" pitchFamily="34" charset="0"/>
              </a:rPr>
              <a:t> حلزوني</a:t>
            </a:r>
            <a:r>
              <a:rPr lang="ar-JO" smtClean="0">
                <a:latin typeface="Arial" pitchFamily="34" charset="0"/>
                <a:cs typeface="Arial" pitchFamily="34" charset="0"/>
              </a:rPr>
              <a:t>َّ</a:t>
            </a:r>
            <a:r>
              <a:rPr lang="ar-SA" smtClean="0">
                <a:latin typeface="Arial" pitchFamily="34" charset="0"/>
                <a:cs typeface="Arial" pitchFamily="34" charset="0"/>
              </a:rPr>
              <a:t> الش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كل</a:t>
            </a:r>
            <a:r>
              <a:rPr lang="ar-JO" smtClean="0">
                <a:latin typeface="Arial" pitchFamily="34" charset="0"/>
                <a:cs typeface="Arial" pitchFamily="34" charset="0"/>
              </a:rPr>
              <a:t>ِ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فض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ي</a:t>
            </a:r>
            <a:r>
              <a:rPr lang="ar-JO" smtClean="0">
                <a:latin typeface="Arial" pitchFamily="34" charset="0"/>
                <a:cs typeface="Arial" pitchFamily="34" charset="0"/>
              </a:rPr>
              <a:t>َّ</a:t>
            </a:r>
            <a:r>
              <a:rPr lang="ar-SA" smtClean="0">
                <a:latin typeface="Arial" pitchFamily="34" charset="0"/>
                <a:cs typeface="Arial" pitchFamily="34" charset="0"/>
              </a:rPr>
              <a:t> الل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ون</a:t>
            </a:r>
            <a:r>
              <a:rPr lang="ar-JO" smtClean="0">
                <a:latin typeface="Arial" pitchFamily="34" charset="0"/>
                <a:cs typeface="Arial" pitchFamily="34" charset="0"/>
              </a:rPr>
              <a:t>ِ</a:t>
            </a:r>
            <a:r>
              <a:rPr lang="ar-SA" smtClean="0">
                <a:latin typeface="Arial" pitchFamily="34" charset="0"/>
                <a:cs typeface="Arial" pitchFamily="34" charset="0"/>
              </a:rPr>
              <a:t> في الماء. قطعة</a:t>
            </a:r>
            <a:r>
              <a:rPr lang="ar-JO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smtClean="0">
                <a:latin typeface="Arial" pitchFamily="34" charset="0"/>
                <a:cs typeface="Arial" pitchFamily="34" charset="0"/>
              </a:rPr>
              <a:t> بلاستيكي</a:t>
            </a:r>
            <a:r>
              <a:rPr lang="ar-JO" smtClean="0">
                <a:latin typeface="Arial" pitchFamily="34" charset="0"/>
                <a:cs typeface="Arial" pitchFamily="34" charset="0"/>
              </a:rPr>
              <a:t>ّ</a:t>
            </a:r>
            <a:r>
              <a:rPr lang="ar-SA" smtClean="0">
                <a:latin typeface="Arial" pitchFamily="34" charset="0"/>
                <a:cs typeface="Arial" pitchFamily="34" charset="0"/>
              </a:rPr>
              <a:t>ة</a:t>
            </a:r>
            <a:r>
              <a:rPr lang="ar-JO" smtClean="0">
                <a:latin typeface="Arial" pitchFamily="34" charset="0"/>
                <a:cs typeface="Arial" pitchFamily="34" charset="0"/>
              </a:rPr>
              <a:t>ً</a:t>
            </a:r>
            <a:r>
              <a:rPr lang="ar-SA" smtClean="0">
                <a:latin typeface="Arial" pitchFamily="34" charset="0"/>
                <a:cs typeface="Arial" pitchFamily="34" charset="0"/>
              </a:rPr>
              <a:t> حمراء</a:t>
            </a:r>
            <a:r>
              <a:rPr lang="ar-JO" smtClean="0">
                <a:latin typeface="Arial" pitchFamily="34" charset="0"/>
                <a:cs typeface="Arial" pitchFamily="34" charset="0"/>
              </a:rPr>
              <a:t>َ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</a:t>
            </a:r>
            <a:r>
              <a:rPr lang="ar-JO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smtClean="0">
                <a:latin typeface="Arial" pitchFamily="34" charset="0"/>
                <a:cs typeface="Arial" pitchFamily="34" charset="0"/>
              </a:rPr>
              <a:t>خرى خضراء</a:t>
            </a:r>
            <a:r>
              <a:rPr lang="ar-JO" smtClean="0">
                <a:latin typeface="Arial" pitchFamily="34" charset="0"/>
                <a:cs typeface="Arial" pitchFamily="34" charset="0"/>
              </a:rPr>
              <a:t>َ</a:t>
            </a:r>
            <a:r>
              <a:rPr lang="ar-SA" smtClean="0">
                <a:latin typeface="Arial" pitchFamily="34" charset="0"/>
                <a:cs typeface="Arial" pitchFamily="34" charset="0"/>
              </a:rPr>
              <a:t> في الماء</a:t>
            </a:r>
            <a:r>
              <a:rPr lang="ar-JO" smtClean="0">
                <a:latin typeface="Arial" pitchFamily="34" charset="0"/>
                <a:cs typeface="Arial" pitchFamily="34" charset="0"/>
              </a:rPr>
              <a:t>ِ</a:t>
            </a: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r>
              <a:rPr lang="ar-JO" smtClean="0">
                <a:latin typeface="Arial" pitchFamily="34" charset="0"/>
                <a:cs typeface="Arial" pitchFamily="34" charset="0"/>
              </a:rPr>
              <a:t>أ</a:t>
            </a:r>
            <a:r>
              <a:rPr lang="ar-SA" smtClean="0">
                <a:latin typeface="Arial" pitchFamily="34" charset="0"/>
                <a:cs typeface="Arial" pitchFamily="34" charset="0"/>
              </a:rPr>
              <a:t>يضا. </a:t>
            </a:r>
            <a:r>
              <a:rPr lang="ar-JO" smtClean="0">
                <a:latin typeface="Arial" pitchFamily="34" charset="0"/>
                <a:cs typeface="Arial" pitchFamily="34" charset="0"/>
              </a:rPr>
              <a:t>يوجدُ</a:t>
            </a:r>
            <a:r>
              <a:rPr lang="ar-SA" smtClean="0">
                <a:latin typeface="Arial" pitchFamily="34" charset="0"/>
                <a:cs typeface="Arial" pitchFamily="34" charset="0"/>
              </a:rPr>
              <a:t> فقاعات</a:t>
            </a:r>
            <a:r>
              <a:rPr lang="ar-JO" smtClean="0">
                <a:latin typeface="Arial" pitchFamily="34" charset="0"/>
                <a:cs typeface="Arial" pitchFamily="34" charset="0"/>
              </a:rPr>
              <a:t>ٌ</a:t>
            </a:r>
            <a:r>
              <a:rPr lang="ar-SA" smtClean="0">
                <a:latin typeface="Arial" pitchFamily="34" charset="0"/>
                <a:cs typeface="Arial" pitchFamily="34" charset="0"/>
              </a:rPr>
              <a:t> كثيرة</a:t>
            </a:r>
            <a:r>
              <a:rPr lang="ar-JO" smtClean="0">
                <a:latin typeface="Arial" pitchFamily="34" charset="0"/>
                <a:cs typeface="Arial" pitchFamily="34" charset="0"/>
              </a:rPr>
              <a:t>ٌ</a:t>
            </a:r>
            <a:r>
              <a:rPr lang="ar-SA" smtClean="0">
                <a:latin typeface="Arial" pitchFamily="34" charset="0"/>
                <a:cs typeface="Arial" pitchFamily="34" charset="0"/>
              </a:rPr>
              <a:t> حول</a:t>
            </a:r>
            <a:r>
              <a:rPr lang="ar-JO" smtClean="0">
                <a:latin typeface="Arial" pitchFamily="34" charset="0"/>
                <a:cs typeface="Arial" pitchFamily="34" charset="0"/>
              </a:rPr>
              <a:t>َ</a:t>
            </a:r>
            <a:r>
              <a:rPr lang="ar-SA" smtClean="0">
                <a:latin typeface="Arial" pitchFamily="34" charset="0"/>
                <a:cs typeface="Arial" pitchFamily="34" charset="0"/>
              </a:rPr>
              <a:t> الملف</a:t>
            </a:r>
            <a:r>
              <a:rPr lang="ar-JO" smtClean="0">
                <a:latin typeface="Arial" pitchFamily="34" charset="0"/>
                <a:cs typeface="Arial" pitchFamily="34" charset="0"/>
              </a:rPr>
              <a:t>ِّ</a:t>
            </a:r>
            <a:r>
              <a:rPr lang="ar-SA" smtClean="0">
                <a:latin typeface="Arial" pitchFamily="34" charset="0"/>
                <a:cs typeface="Arial" pitchFamily="34" charset="0"/>
              </a:rPr>
              <a:t>. </a:t>
            </a:r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1679B-40E1-43F8-B55E-9C8806542A7D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1F099-A098-4573-BCDE-94323E141D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A5144-1805-4C0D-8117-794D791AF6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C31A3-9CA8-4152-861F-63C046ADEC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C612-BF6D-4888-9EE8-DEF2EB1215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73E27-72A2-4041-9C52-F8C0B7DDB8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A817-E097-4D4A-881B-4C185B943C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5F66-3FDD-4560-BF45-4EE5F7C717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56BB-84B5-4EAF-930D-EE22BA2397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0B53-8FE9-4E6B-9FCF-0486638D76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D7DA-5ECC-4CD9-AFD8-A354708887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C030-406B-4D46-9DD3-296EB1B9C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A3A2-4A1B-45F2-A71A-61263269BD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r-J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9D1E-97A7-488B-8857-DB02F2E5B7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7027EA-225D-459C-9F2A-86DF71F0CB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" y="990600"/>
            <a:ext cx="8077200" cy="533400"/>
            <a:chOff x="76200" y="838200"/>
            <a:chExt cx="9067800" cy="533400"/>
          </a:xfrm>
          <a:noFill/>
        </p:grpSpPr>
        <p:sp>
          <p:nvSpPr>
            <p:cNvPr id="11" name="Rounded Rectangle 10"/>
            <p:cNvSpPr/>
            <p:nvPr/>
          </p:nvSpPr>
          <p:spPr>
            <a:xfrm>
              <a:off x="6477000" y="838200"/>
              <a:ext cx="2667000" cy="53340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ar-JO" sz="2000" b="1" dirty="0">
                  <a:solidFill>
                    <a:srgbClr val="000000"/>
                  </a:solidFill>
                </a:rPr>
                <a:t>الفصلُ الأوّلُ 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0800000">
              <a:off x="76200" y="1143000"/>
              <a:ext cx="6400800" cy="1588"/>
            </a:xfrm>
            <a:prstGeom prst="lin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Rounded Rectangle 13"/>
          <p:cNvSpPr/>
          <p:nvPr/>
        </p:nvSpPr>
        <p:spPr bwMode="auto">
          <a:xfrm>
            <a:off x="2438400" y="2057400"/>
            <a:ext cx="4572000" cy="6096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JO" sz="2400" dirty="0">
                <a:solidFill>
                  <a:srgbClr val="000000"/>
                </a:solidFill>
              </a:rPr>
              <a:t>الدّرسُ </a:t>
            </a:r>
            <a:r>
              <a:rPr lang="ar-SA" sz="2400" dirty="0" err="1">
                <a:solidFill>
                  <a:srgbClr val="000000"/>
                </a:solidFill>
              </a:rPr>
              <a:t>الث</a:t>
            </a:r>
            <a:r>
              <a:rPr lang="ar-JO" sz="2400" dirty="0">
                <a:solidFill>
                  <a:srgbClr val="000000"/>
                </a:solidFill>
              </a:rPr>
              <a:t>ّ</a:t>
            </a:r>
            <a:r>
              <a:rPr lang="ar-SA" sz="2400" dirty="0" err="1">
                <a:solidFill>
                  <a:srgbClr val="000000"/>
                </a:solidFill>
              </a:rPr>
              <a:t>اني</a:t>
            </a:r>
            <a:r>
              <a:rPr lang="ar-SA" sz="2400" dirty="0">
                <a:solidFill>
                  <a:srgbClr val="000000"/>
                </a:solidFill>
              </a:rPr>
              <a:t>: </a:t>
            </a:r>
            <a:r>
              <a:rPr lang="ar-SA" sz="2400" dirty="0" err="1">
                <a:solidFill>
                  <a:srgbClr val="000000"/>
                </a:solidFill>
              </a:rPr>
              <a:t>الن</a:t>
            </a:r>
            <a:r>
              <a:rPr lang="ar-JO" sz="2400" dirty="0">
                <a:solidFill>
                  <a:srgbClr val="000000"/>
                </a:solidFill>
              </a:rPr>
              <a:t>ّ</a:t>
            </a:r>
            <a:r>
              <a:rPr lang="ar-SA" sz="2400" dirty="0" err="1">
                <a:solidFill>
                  <a:srgbClr val="000000"/>
                </a:solidFill>
              </a:rPr>
              <a:t>ماذج</a:t>
            </a:r>
            <a:r>
              <a:rPr lang="ar-JO" sz="2400" dirty="0">
                <a:solidFill>
                  <a:srgbClr val="000000"/>
                </a:solidFill>
              </a:rPr>
              <a:t>ُ</a:t>
            </a:r>
            <a:r>
              <a:rPr lang="ar-SA" sz="2400" dirty="0">
                <a:solidFill>
                  <a:srgbClr val="000000"/>
                </a:solidFill>
              </a:rPr>
              <a:t> العلمي</a:t>
            </a:r>
            <a:r>
              <a:rPr lang="ar-JO" sz="2400" dirty="0">
                <a:solidFill>
                  <a:srgbClr val="000000"/>
                </a:solidFill>
              </a:rPr>
              <a:t>ّ</a:t>
            </a:r>
            <a:r>
              <a:rPr lang="ar-SA" sz="2400" dirty="0">
                <a:solidFill>
                  <a:srgbClr val="000000"/>
                </a:solidFill>
              </a:rPr>
              <a:t>ة</a:t>
            </a:r>
            <a:r>
              <a:rPr lang="ar-JO" sz="2400" dirty="0">
                <a:solidFill>
                  <a:srgbClr val="000000"/>
                </a:solidFill>
              </a:rPr>
              <a:t>ُ</a:t>
            </a:r>
            <a:r>
              <a:rPr lang="ar-SA" sz="2400" dirty="0">
                <a:solidFill>
                  <a:srgbClr val="000000"/>
                </a:solidFill>
              </a:rPr>
              <a:t> والت</a:t>
            </a:r>
            <a:r>
              <a:rPr lang="ar-JO" sz="2400" dirty="0">
                <a:solidFill>
                  <a:srgbClr val="000000"/>
                </a:solidFill>
              </a:rPr>
              <a:t>ّ</a:t>
            </a:r>
            <a:r>
              <a:rPr lang="ar-SA" sz="2400" dirty="0">
                <a:solidFill>
                  <a:srgbClr val="000000"/>
                </a:solidFill>
              </a:rPr>
              <a:t>قويم</a:t>
            </a:r>
            <a:r>
              <a:rPr lang="ar-JO" sz="2400" dirty="0">
                <a:solidFill>
                  <a:srgbClr val="000000"/>
                </a:solidFill>
              </a:rPr>
              <a:t>ُ</a:t>
            </a:r>
            <a:r>
              <a:rPr lang="ar-SA" sz="2400" dirty="0">
                <a:solidFill>
                  <a:srgbClr val="000000"/>
                </a:solidFill>
              </a:rPr>
              <a:t> العلمي</a:t>
            </a:r>
            <a:r>
              <a:rPr lang="ar-JO" sz="2400" dirty="0">
                <a:solidFill>
                  <a:srgbClr val="000000"/>
                </a:solidFill>
              </a:rPr>
              <a:t>ُّ</a:t>
            </a:r>
            <a:r>
              <a:rPr lang="ar-SA" sz="2400" dirty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219200" y="3590330"/>
            <a:ext cx="7315200" cy="2200870"/>
            <a:chOff x="1981200" y="3733800"/>
            <a:chExt cx="6400800" cy="2200870"/>
          </a:xfrm>
          <a:noFill/>
        </p:grpSpPr>
        <p:sp>
          <p:nvSpPr>
            <p:cNvPr id="17" name="Folded Corner 16"/>
            <p:cNvSpPr/>
            <p:nvPr/>
          </p:nvSpPr>
          <p:spPr bwMode="auto">
            <a:xfrm>
              <a:off x="6848475" y="3733800"/>
              <a:ext cx="1533525" cy="838200"/>
            </a:xfrm>
            <a:prstGeom prst="foldedCorner">
              <a:avLst>
                <a:gd name="adj" fmla="val 41273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ar-JO" sz="2800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ar-SA" sz="2800" b="1" dirty="0">
                  <a:solidFill>
                    <a:srgbClr val="000000"/>
                  </a:solidFill>
                </a:rPr>
                <a:t>الأهداف 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81200" y="4611231"/>
              <a:ext cx="5257800" cy="1323439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ar-JO" sz="2000" dirty="0">
                  <a:latin typeface="Arial" charset="0"/>
                  <a:cs typeface="Arial" charset="0"/>
                </a:rPr>
                <a:t>تصفُ أنواعًا مختلفةً منَ النَّماذجِ. </a:t>
              </a:r>
              <a:endParaRPr lang="en-GB" sz="2000" dirty="0">
                <a:latin typeface="Arial" charset="0"/>
                <a:cs typeface="Arial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ar-JO" sz="2000" dirty="0">
                  <a:latin typeface="Arial" charset="0"/>
                  <a:cs typeface="Arial" charset="0"/>
                </a:rPr>
                <a:t>تناقشُ محدوديَّةَ النَّماذجِ. </a:t>
              </a:r>
              <a:endParaRPr lang="en-GB" sz="2000" dirty="0">
                <a:latin typeface="Arial" charset="0"/>
                <a:cs typeface="Arial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ar-JO" sz="2000" dirty="0">
                  <a:latin typeface="Arial" charset="0"/>
                  <a:cs typeface="Arial" charset="0"/>
                </a:rPr>
                <a:t>تقوِّمُ التّفسيراتِ العمليَّةَ. </a:t>
              </a:r>
              <a:endParaRPr lang="en-GB" sz="2000" dirty="0">
                <a:latin typeface="Arial" charset="0"/>
                <a:cs typeface="Arial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ar-JO" sz="2000" dirty="0">
                  <a:latin typeface="Arial" charset="0"/>
                  <a:cs typeface="Arial" charset="0"/>
                </a:rPr>
                <a:t>تقوِّمُ الإعلاناتِ.</a:t>
              </a:r>
              <a:endParaRPr lang="en-GB" sz="20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962400" y="73025"/>
            <a:ext cx="2786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ar-JO" sz="4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العلوم</a:t>
            </a:r>
            <a:endParaRPr lang="en-US" sz="40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828800" y="1871663"/>
            <a:ext cx="5410200" cy="19383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b="1">
                <a:solidFill>
                  <a:srgbClr val="C00000"/>
                </a:solidFill>
              </a:rPr>
              <a:t>المفردات الجديدة  </a:t>
            </a:r>
          </a:p>
          <a:p>
            <a:r>
              <a:rPr lang="ar-SA"/>
              <a:t>  </a:t>
            </a:r>
          </a:p>
          <a:p>
            <a:pPr>
              <a:buFont typeface="Arial" pitchFamily="34" charset="0"/>
              <a:buChar char="•"/>
            </a:pPr>
            <a:r>
              <a:rPr lang="ar-SA"/>
              <a:t> </a:t>
            </a:r>
            <a:r>
              <a:rPr lang="ar-SA" sz="2000" b="1"/>
              <a:t>الن</a:t>
            </a:r>
            <a:r>
              <a:rPr lang="ar-JO" sz="2000" b="1"/>
              <a:t>ّ</a:t>
            </a:r>
            <a:r>
              <a:rPr lang="ar-SA" sz="2000" b="1"/>
              <a:t>موذج </a:t>
            </a:r>
          </a:p>
          <a:p>
            <a:pPr>
              <a:buFont typeface="Arial" pitchFamily="34" charset="0"/>
              <a:buChar char="•"/>
            </a:pPr>
            <a:r>
              <a:rPr lang="ar-SA" sz="2000" b="1"/>
              <a:t> الت</a:t>
            </a:r>
            <a:r>
              <a:rPr lang="ar-JO" sz="2000" b="1"/>
              <a:t>ّ</a:t>
            </a:r>
            <a:r>
              <a:rPr lang="ar-SA" sz="2000" b="1"/>
              <a:t>فكير الن</a:t>
            </a:r>
            <a:r>
              <a:rPr lang="ar-JO" sz="2000" b="1"/>
              <a:t>ّ</a:t>
            </a:r>
            <a:r>
              <a:rPr lang="ar-SA" sz="2000" b="1"/>
              <a:t>اقد </a:t>
            </a:r>
          </a:p>
          <a:p>
            <a:pPr>
              <a:buFont typeface="Arial" pitchFamily="34" charset="0"/>
              <a:buChar char="•"/>
            </a:pPr>
            <a:r>
              <a:rPr lang="ar-SA" sz="2000" b="1"/>
              <a:t> البيانات </a:t>
            </a:r>
            <a:r>
              <a:rPr lang="ar-SA"/>
              <a:t/>
            </a:r>
            <a:br>
              <a:rPr lang="ar-SA"/>
            </a:br>
            <a:endParaRPr lang="en-GB"/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9"/>
          <p:cNvSpPr txBox="1">
            <a:spLocks noChangeArrowheads="1"/>
          </p:cNvSpPr>
          <p:nvPr/>
        </p:nvSpPr>
        <p:spPr bwMode="auto">
          <a:xfrm>
            <a:off x="762000" y="2076450"/>
            <a:ext cx="7620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b="1"/>
              <a:t>تعلّمتَ في الدّرسِ السّابقِ طرقَ التّوصّلِ لإجاباتِ الأسئلةِ العلميّةِ، بإجراءِ الاستقصاءاتِ العلميّةِ باختبارِ الفرضيّاتِ بعدّةِ طرقٍ ومنها: عملُ النّماذجِ .. فما هي النّماذجُ؟ وما أهمِّيَّتُها؟ وما أنواعُها؟ </a:t>
            </a:r>
          </a:p>
          <a:p>
            <a:endParaRPr lang="en-US" b="1"/>
          </a:p>
        </p:txBody>
      </p:sp>
      <p:grpSp>
        <p:nvGrpSpPr>
          <p:cNvPr id="4099" name="Group 28"/>
          <p:cNvGrpSpPr>
            <a:grpSpLocks/>
          </p:cNvGrpSpPr>
          <p:nvPr/>
        </p:nvGrpSpPr>
        <p:grpSpPr bwMode="auto">
          <a:xfrm rot="10800000">
            <a:off x="5638800" y="3373438"/>
            <a:ext cx="2786063" cy="1731962"/>
            <a:chOff x="3581126" y="3924605"/>
            <a:chExt cx="2558085" cy="1899181"/>
          </a:xfrm>
        </p:grpSpPr>
        <p:sp>
          <p:nvSpPr>
            <p:cNvPr id="25" name="Flowchart: Direct Access Storage 24"/>
            <p:cNvSpPr/>
            <p:nvPr/>
          </p:nvSpPr>
          <p:spPr bwMode="auto">
            <a:xfrm rot="159202">
              <a:off x="3581126" y="3924605"/>
              <a:ext cx="2558085" cy="1899181"/>
            </a:xfrm>
            <a:prstGeom prst="flowChartMagneticDrum">
              <a:avLst/>
            </a:prstGeom>
            <a:solidFill>
              <a:srgbClr val="FFFFCC">
                <a:alpha val="6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JO" b="1" dirty="0">
                  <a:solidFill>
                    <a:schemeClr val="tx1"/>
                  </a:solidFill>
                </a:rPr>
                <a:t>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07" name="Rectangle 26"/>
            <p:cNvSpPr>
              <a:spLocks noChangeArrowheads="1"/>
            </p:cNvSpPr>
            <p:nvPr/>
          </p:nvSpPr>
          <p:spPr bwMode="auto">
            <a:xfrm rot="10800000">
              <a:off x="5300807" y="4769487"/>
              <a:ext cx="736779" cy="404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JO" b="1"/>
                <a:t>النّموذجُ</a:t>
              </a:r>
              <a:endParaRPr lang="en-US" b="1"/>
            </a:p>
          </p:txBody>
        </p:sp>
        <p:sp>
          <p:nvSpPr>
            <p:cNvPr id="4108" name="Rectangle 27"/>
            <p:cNvSpPr>
              <a:spLocks noChangeArrowheads="1"/>
            </p:cNvSpPr>
            <p:nvPr/>
          </p:nvSpPr>
          <p:spPr bwMode="auto">
            <a:xfrm rot="10800000">
              <a:off x="3760410" y="4206610"/>
              <a:ext cx="1600589" cy="1305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ar-JO" b="1"/>
                <a:t>هو أيُّ تمثيلٍ لشيءٍ أو حدثٍ، يُستخدمُ كأداةٍ لفهمِ العالَمِ الطّّبيعيِّ. </a:t>
              </a:r>
              <a:endParaRPr lang="en-US" b="1"/>
            </a:p>
          </p:txBody>
        </p:sp>
      </p:grpSp>
      <p:sp>
        <p:nvSpPr>
          <p:cNvPr id="4100" name="TextBox 30"/>
          <p:cNvSpPr txBox="1">
            <a:spLocks noChangeArrowheads="1"/>
          </p:cNvSpPr>
          <p:nvPr/>
        </p:nvSpPr>
        <p:spPr bwMode="auto">
          <a:xfrm>
            <a:off x="1524000" y="3505200"/>
            <a:ext cx="3886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ar-JO"/>
              <a:t>هل تساعدُك النّماذجُ على التّعلّمِ؟ </a:t>
            </a:r>
          </a:p>
          <a:p>
            <a:endParaRPr lang="ar-JO"/>
          </a:p>
          <a:p>
            <a:pPr>
              <a:buFontTx/>
              <a:buChar char="-"/>
            </a:pPr>
            <a:r>
              <a:rPr lang="ar-JO"/>
              <a:t> تَناقشْ مع زملائك .. ودوّن أربعةَ طرقٍ تساعدُك بها النّماذجُ على التّعلّمِ.</a:t>
            </a:r>
          </a:p>
          <a:p>
            <a:pPr>
              <a:buFontTx/>
              <a:buChar char="-"/>
            </a:pPr>
            <a:endParaRPr lang="ar-JO"/>
          </a:p>
          <a:p>
            <a:pPr>
              <a:buFontTx/>
              <a:buChar char="-"/>
            </a:pPr>
            <a:r>
              <a:rPr lang="ar-JO"/>
              <a:t> اذكرْ أمثلةً على النّماذجِ العلميّةِ.  </a:t>
            </a:r>
          </a:p>
          <a:p>
            <a:endParaRPr lang="en-US"/>
          </a:p>
        </p:txBody>
      </p:sp>
      <p:grpSp>
        <p:nvGrpSpPr>
          <p:cNvPr id="4101" name="Group 31"/>
          <p:cNvGrpSpPr>
            <a:grpSpLocks/>
          </p:cNvGrpSpPr>
          <p:nvPr/>
        </p:nvGrpSpPr>
        <p:grpSpPr bwMode="auto">
          <a:xfrm>
            <a:off x="1143000" y="4572000"/>
            <a:ext cx="1524000" cy="1676400"/>
            <a:chOff x="533400" y="381000"/>
            <a:chExt cx="1295400" cy="1524000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685880" y="1600489"/>
              <a:ext cx="914876" cy="30451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JO" sz="1100" b="1">
                  <a:solidFill>
                    <a:srgbClr val="000000"/>
                  </a:solidFill>
                </a:rPr>
                <a:t>نموذج الخليّة</a:t>
              </a:r>
              <a:endParaRPr lang="en-US" sz="1100" b="1">
                <a:solidFill>
                  <a:srgbClr val="000000"/>
                </a:solidFill>
              </a:endParaRPr>
            </a:p>
          </p:txBody>
        </p:sp>
        <p:sp>
          <p:nvSpPr>
            <p:cNvPr id="34" name="Round Single Corner Rectangle 33"/>
            <p:cNvSpPr/>
            <p:nvPr/>
          </p:nvSpPr>
          <p:spPr bwMode="auto">
            <a:xfrm>
              <a:off x="533400" y="381000"/>
              <a:ext cx="1295400" cy="1219489"/>
            </a:xfrm>
            <a:prstGeom prst="round1Rect">
              <a:avLst>
                <a:gd name="adj" fmla="val 37220"/>
              </a:avLst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10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  <p:sp>
        <p:nvSpPr>
          <p:cNvPr id="18" name="Flowchart: Decision 17"/>
          <p:cNvSpPr/>
          <p:nvPr/>
        </p:nvSpPr>
        <p:spPr>
          <a:xfrm>
            <a:off x="428625" y="928688"/>
            <a:ext cx="8215313" cy="747712"/>
          </a:xfrm>
          <a:prstGeom prst="flowChartDecision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C00000"/>
                </a:solidFill>
              </a:rPr>
              <a:t>ما </a:t>
            </a:r>
            <a:r>
              <a:rPr lang="ar-JO" sz="2800" b="1" dirty="0">
                <a:solidFill>
                  <a:srgbClr val="C00000"/>
                </a:solidFill>
              </a:rPr>
              <a:t>أ</a:t>
            </a:r>
            <a:r>
              <a:rPr lang="ar-SA" sz="2800" b="1" dirty="0">
                <a:solidFill>
                  <a:srgbClr val="C00000"/>
                </a:solidFill>
              </a:rPr>
              <a:t>هم</a:t>
            </a:r>
            <a:r>
              <a:rPr lang="ar-JO" sz="2800" b="1" dirty="0">
                <a:solidFill>
                  <a:srgbClr val="C00000"/>
                </a:solidFill>
              </a:rPr>
              <a:t>ِّ</a:t>
            </a:r>
            <a:r>
              <a:rPr lang="ar-SA" sz="2800" b="1" dirty="0">
                <a:solidFill>
                  <a:srgbClr val="C00000"/>
                </a:solidFill>
              </a:rPr>
              <a:t>ي</a:t>
            </a:r>
            <a:r>
              <a:rPr lang="ar-JO" sz="2800" b="1" dirty="0">
                <a:solidFill>
                  <a:srgbClr val="C00000"/>
                </a:solidFill>
              </a:rPr>
              <a:t>َّ</a:t>
            </a:r>
            <a:r>
              <a:rPr lang="ar-SA" sz="2800" b="1" dirty="0">
                <a:solidFill>
                  <a:srgbClr val="C00000"/>
                </a:solidFill>
              </a:rPr>
              <a:t>ة</a:t>
            </a:r>
            <a:r>
              <a:rPr lang="ar-JO" sz="2800" b="1" dirty="0">
                <a:solidFill>
                  <a:srgbClr val="C00000"/>
                </a:solidFill>
              </a:rPr>
              <a:t>ُ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 err="1">
                <a:solidFill>
                  <a:srgbClr val="C00000"/>
                </a:solidFill>
              </a:rPr>
              <a:t>الن</a:t>
            </a:r>
            <a:r>
              <a:rPr lang="ar-JO" sz="2800" b="1" dirty="0">
                <a:solidFill>
                  <a:srgbClr val="C00000"/>
                </a:solidFill>
              </a:rPr>
              <a:t>َّ</a:t>
            </a:r>
            <a:r>
              <a:rPr lang="ar-SA" sz="2800" b="1" dirty="0" err="1">
                <a:solidFill>
                  <a:srgbClr val="C00000"/>
                </a:solidFill>
              </a:rPr>
              <a:t>ماذج</a:t>
            </a:r>
            <a:r>
              <a:rPr lang="ar-JO" sz="2800" b="1" dirty="0">
                <a:solidFill>
                  <a:srgbClr val="C00000"/>
                </a:solidFill>
              </a:rPr>
              <a:t>ِ</a:t>
            </a:r>
            <a:r>
              <a:rPr lang="ar-SA" sz="2800" b="1" dirty="0">
                <a:solidFill>
                  <a:srgbClr val="C00000"/>
                </a:solidFill>
              </a:rPr>
              <a:t>؟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ecision 12"/>
          <p:cNvSpPr/>
          <p:nvPr/>
        </p:nvSpPr>
        <p:spPr>
          <a:xfrm>
            <a:off x="533400" y="762000"/>
            <a:ext cx="6477000" cy="914400"/>
          </a:xfrm>
          <a:prstGeom prst="flowChartDecision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JO" sz="2800" b="1" dirty="0">
                <a:solidFill>
                  <a:srgbClr val="C00000"/>
                </a:solidFill>
              </a:rPr>
              <a:t>أ</a:t>
            </a:r>
            <a:r>
              <a:rPr lang="ar-SA" sz="2800" b="1" dirty="0" err="1">
                <a:solidFill>
                  <a:srgbClr val="C00000"/>
                </a:solidFill>
              </a:rPr>
              <a:t>نواع</a:t>
            </a:r>
            <a:r>
              <a:rPr lang="ar-JO" sz="2800" b="1" dirty="0">
                <a:solidFill>
                  <a:srgbClr val="C00000"/>
                </a:solidFill>
              </a:rPr>
              <a:t>ُ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 err="1">
                <a:solidFill>
                  <a:srgbClr val="C00000"/>
                </a:solidFill>
              </a:rPr>
              <a:t>الن</a:t>
            </a:r>
            <a:r>
              <a:rPr lang="ar-JO" sz="2800" b="1" dirty="0">
                <a:solidFill>
                  <a:srgbClr val="C00000"/>
                </a:solidFill>
              </a:rPr>
              <a:t>ّ</a:t>
            </a:r>
            <a:r>
              <a:rPr lang="ar-SA" sz="2800" b="1" dirty="0" err="1">
                <a:solidFill>
                  <a:srgbClr val="C00000"/>
                </a:solidFill>
              </a:rPr>
              <a:t>ماذج</a:t>
            </a:r>
            <a:r>
              <a:rPr lang="ar-JO" sz="2800" b="1" dirty="0">
                <a:solidFill>
                  <a:srgbClr val="C00000"/>
                </a:solidFill>
              </a:rPr>
              <a:t>ِ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Striped Right Arrow 14"/>
          <p:cNvSpPr/>
          <p:nvPr/>
        </p:nvSpPr>
        <p:spPr>
          <a:xfrm flipH="1">
            <a:off x="6019800" y="914400"/>
            <a:ext cx="2057400" cy="685800"/>
          </a:xfrm>
          <a:prstGeom prst="stripedRightArrow">
            <a:avLst>
              <a:gd name="adj1" fmla="val 46935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3400" y="2057400"/>
            <a:ext cx="8110538" cy="426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ar-JO" sz="30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 rot="10800000">
            <a:off x="5257800" y="2817813"/>
            <a:ext cx="3276600" cy="457200"/>
          </a:xfrm>
          <a:prstGeom prst="homePlate">
            <a:avLst>
              <a:gd name="adj" fmla="val 59722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r>
              <a:rPr lang="ar-JO" sz="2400" b="1" dirty="0">
                <a:solidFill>
                  <a:srgbClr val="595959"/>
                </a:solidFill>
                <a:latin typeface="Arial Black" pitchFamily="34" charset="0"/>
              </a:rPr>
              <a:t>1- النّماذجُ المادّيّةُ </a:t>
            </a:r>
            <a:endParaRPr lang="en-US" sz="2400" b="1" dirty="0">
              <a:solidFill>
                <a:srgbClr val="595959"/>
              </a:solidFill>
              <a:latin typeface="Arial Black" pitchFamily="34" charset="0"/>
            </a:endParaRPr>
          </a:p>
        </p:txBody>
      </p:sp>
      <p:sp>
        <p:nvSpPr>
          <p:cNvPr id="5126" name="TextBox 19"/>
          <p:cNvSpPr txBox="1">
            <a:spLocks noChangeArrowheads="1"/>
          </p:cNvSpPr>
          <p:nvPr/>
        </p:nvSpPr>
        <p:spPr bwMode="auto">
          <a:xfrm>
            <a:off x="4724400" y="3427413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/>
              <a:t> وهي النّماذجُ التي يمكنُ</a:t>
            </a:r>
            <a:r>
              <a:rPr lang="en-US"/>
              <a:t> </a:t>
            </a:r>
            <a:r>
              <a:rPr lang="ar-JO"/>
              <a:t>لمسُها أو رؤيتُها.</a:t>
            </a:r>
          </a:p>
          <a:p>
            <a:r>
              <a:rPr lang="ar-JO"/>
              <a:t>    -  مثال: النّظامُ الشّمسيُّ.</a:t>
            </a:r>
            <a:endParaRPr lang="en-US"/>
          </a:p>
        </p:txBody>
      </p:sp>
      <p:sp>
        <p:nvSpPr>
          <p:cNvPr id="21" name="Round Diagonal Corner Rectangle 20"/>
          <p:cNvSpPr/>
          <p:nvPr/>
        </p:nvSpPr>
        <p:spPr bwMode="auto">
          <a:xfrm>
            <a:off x="1676400" y="2819400"/>
            <a:ext cx="1524000" cy="1143000"/>
          </a:xfrm>
          <a:prstGeom prst="round2DiagRect">
            <a:avLst>
              <a:gd name="adj1" fmla="val 0"/>
              <a:gd name="adj2" fmla="val 16469"/>
            </a:avLst>
          </a:prstGeom>
          <a:blipFill>
            <a:blip r:embed="rId2" cstate="print"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r-JO" sz="3200" dirty="0">
              <a:latin typeface="Arial" charset="0"/>
              <a:cs typeface="Arial" charset="0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 rot="10800000">
            <a:off x="5257800" y="4494213"/>
            <a:ext cx="3276600" cy="457200"/>
          </a:xfrm>
          <a:prstGeom prst="homePlate">
            <a:avLst>
              <a:gd name="adj" fmla="val 59722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r>
              <a:rPr lang="ar-JO" sz="2400" b="1" dirty="0">
                <a:solidFill>
                  <a:srgbClr val="595959"/>
                </a:solidFill>
                <a:latin typeface="Arial Black" pitchFamily="34" charset="0"/>
              </a:rPr>
              <a:t>2- النّماذجُ الحاسوبيّةُ </a:t>
            </a:r>
            <a:endParaRPr lang="en-US" sz="2400" b="1" dirty="0">
              <a:solidFill>
                <a:srgbClr val="595959"/>
              </a:solidFill>
              <a:latin typeface="Arial Black" pitchFamily="34" charset="0"/>
            </a:endParaRPr>
          </a:p>
        </p:txBody>
      </p:sp>
      <p:sp>
        <p:nvSpPr>
          <p:cNvPr id="5129" name="TextBox 22"/>
          <p:cNvSpPr txBox="1">
            <a:spLocks noChangeArrowheads="1"/>
          </p:cNvSpPr>
          <p:nvPr/>
        </p:nvSpPr>
        <p:spPr bwMode="auto">
          <a:xfrm>
            <a:off x="4724400" y="5103813"/>
            <a:ext cx="3886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/>
              <a:t>هـي نمـاذجُ يُسـتخـدمُ الحاسوبُ في بنائها، ويتمُّ عرضُها من خلالِه.</a:t>
            </a:r>
          </a:p>
          <a:p>
            <a:r>
              <a:rPr lang="ar-JO"/>
              <a:t>   - مثال: الأرصادُ الجوّيّةُ.</a:t>
            </a:r>
            <a:endParaRPr lang="en-US"/>
          </a:p>
        </p:txBody>
      </p:sp>
      <p:sp>
        <p:nvSpPr>
          <p:cNvPr id="24" name="Round Diagonal Corner Rectangle 23"/>
          <p:cNvSpPr/>
          <p:nvPr/>
        </p:nvSpPr>
        <p:spPr bwMode="auto">
          <a:xfrm>
            <a:off x="1752600" y="4648200"/>
            <a:ext cx="1524000" cy="1143000"/>
          </a:xfrm>
          <a:prstGeom prst="round2DiagRect">
            <a:avLst>
              <a:gd name="adj1" fmla="val 0"/>
              <a:gd name="adj2" fmla="val 16469"/>
            </a:avLst>
          </a:prstGeom>
          <a:blipFill>
            <a:blip r:embed="rId3"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r-JO" sz="3200" dirty="0">
              <a:latin typeface="Arial" charset="0"/>
              <a:cs typeface="Arial" charset="0"/>
            </a:endParaRPr>
          </a:p>
        </p:txBody>
      </p:sp>
      <p:sp>
        <p:nvSpPr>
          <p:cNvPr id="5131" name="TextBox 13"/>
          <p:cNvSpPr txBox="1">
            <a:spLocks noChangeArrowheads="1"/>
          </p:cNvSpPr>
          <p:nvPr/>
        </p:nvSpPr>
        <p:spPr bwMode="auto">
          <a:xfrm>
            <a:off x="1905000" y="2133600"/>
            <a:ext cx="662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sz="2000" b="1">
                <a:solidFill>
                  <a:srgbClr val="C00000"/>
                </a:solidFill>
              </a:rPr>
              <a:t> للنّماذجِ ثلاثةُ أنواعٍ.. قد يستخدمُ العلماءُ نوعًا واحدًا أو أكثر منها.. وهي: </a:t>
            </a:r>
            <a:endParaRPr lang="en-US" sz="2000" b="1">
              <a:solidFill>
                <a:srgbClr val="C00000"/>
              </a:solidFill>
            </a:endParaRPr>
          </a:p>
          <a:p>
            <a:endParaRPr lang="en-GB" sz="2000"/>
          </a:p>
        </p:txBody>
      </p:sp>
      <p:sp>
        <p:nvSpPr>
          <p:cNvPr id="51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09600" y="838200"/>
            <a:ext cx="8110538" cy="2514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ar-JO" sz="30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10800000">
            <a:off x="6324600" y="990600"/>
            <a:ext cx="2362200" cy="457200"/>
          </a:xfrm>
          <a:prstGeom prst="homePlate">
            <a:avLst>
              <a:gd name="adj" fmla="val 59722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>
              <a:defRPr/>
            </a:pPr>
            <a:r>
              <a:rPr lang="ar-JO" sz="2400" b="1" dirty="0">
                <a:solidFill>
                  <a:srgbClr val="595959"/>
                </a:solidFill>
                <a:latin typeface="Arial Black" pitchFamily="34" charset="0"/>
              </a:rPr>
              <a:t>3- النّماذجُ الفكريّةُ </a:t>
            </a:r>
            <a:endParaRPr lang="en-US" sz="2400" b="1" dirty="0">
              <a:solidFill>
                <a:srgbClr val="595959"/>
              </a:solidFill>
              <a:latin typeface="Arial Black" pitchFamily="34" charset="0"/>
            </a:endParaRPr>
          </a:p>
        </p:txBody>
      </p:sp>
      <p:sp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4724400" y="1676400"/>
            <a:ext cx="3886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/>
              <a:t>وهي أفكارٌ أو مفاهيمُ، تبيّنُ</a:t>
            </a:r>
            <a:r>
              <a:rPr lang="en-US"/>
              <a:t> </a:t>
            </a:r>
            <a:r>
              <a:rPr lang="ar-JO"/>
              <a:t>طريقةَ تفكيرِ شخصٍ في</a:t>
            </a:r>
            <a:r>
              <a:rPr lang="en-US"/>
              <a:t> </a:t>
            </a:r>
            <a:r>
              <a:rPr lang="ar-JO"/>
              <a:t>شـيءٍ معيّنٍ في العـالَم الطّبيعيّ.</a:t>
            </a:r>
          </a:p>
          <a:p>
            <a:r>
              <a:rPr lang="ar-JO" sz="1200"/>
              <a:t>    - </a:t>
            </a:r>
            <a:r>
              <a:rPr lang="ar-JO"/>
              <a:t>مثال: المعادلات الرّياضيّة.</a:t>
            </a:r>
            <a:endParaRPr lang="en-US"/>
          </a:p>
        </p:txBody>
      </p:sp>
      <p:sp>
        <p:nvSpPr>
          <p:cNvPr id="14" name="Round Diagonal Corner Rectangle 13"/>
          <p:cNvSpPr/>
          <p:nvPr/>
        </p:nvSpPr>
        <p:spPr bwMode="auto">
          <a:xfrm>
            <a:off x="2971800" y="1600200"/>
            <a:ext cx="1524000" cy="1143000"/>
          </a:xfrm>
          <a:prstGeom prst="round2DiagRect">
            <a:avLst>
              <a:gd name="adj1" fmla="val 0"/>
              <a:gd name="adj2" fmla="val 16469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ar-JO" sz="1400" dirty="0"/>
          </a:p>
          <a:p>
            <a:pPr>
              <a:defRPr/>
            </a:pPr>
            <a:r>
              <a:rPr lang="ar-JO" sz="1400" dirty="0"/>
              <a:t>6س + 4ص= 24 </a:t>
            </a:r>
          </a:p>
          <a:p>
            <a:pPr>
              <a:defRPr/>
            </a:pPr>
            <a:r>
              <a:rPr lang="ar-JO" sz="1400" dirty="0"/>
              <a:t>2ع  -  3ل  = 1</a:t>
            </a:r>
            <a:endParaRPr lang="en-US" sz="1400" dirty="0"/>
          </a:p>
        </p:txBody>
      </p:sp>
      <p:sp>
        <p:nvSpPr>
          <p:cNvPr id="61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3733800" y="373380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  <a:p>
            <a:r>
              <a:rPr lang="ar-SA" sz="2400" b="1"/>
              <a:t>ما الد</a:t>
            </a:r>
            <a:r>
              <a:rPr lang="ar-JO" sz="2400" b="1"/>
              <a:t>ّ</a:t>
            </a:r>
            <a:r>
              <a:rPr lang="ar-SA" sz="2400" b="1"/>
              <a:t>ور</a:t>
            </a:r>
            <a:r>
              <a:rPr lang="ar-JO" sz="2400" b="1"/>
              <a:t>ُ</a:t>
            </a:r>
            <a:r>
              <a:rPr lang="ar-SA" sz="2400" b="1"/>
              <a:t> الذي تقوم</a:t>
            </a:r>
            <a:r>
              <a:rPr lang="ar-JO" sz="2400" b="1"/>
              <a:t>ُ</a:t>
            </a:r>
            <a:r>
              <a:rPr lang="ar-SA" sz="2400" b="1"/>
              <a:t> به الن</a:t>
            </a:r>
            <a:r>
              <a:rPr lang="ar-JO" sz="2400" b="1"/>
              <a:t>ّ</a:t>
            </a:r>
            <a:r>
              <a:rPr lang="ar-SA" sz="2400" b="1"/>
              <a:t>ماذج</a:t>
            </a:r>
            <a:r>
              <a:rPr lang="ar-JO" sz="2400" b="1"/>
              <a:t>ُ</a:t>
            </a:r>
            <a:r>
              <a:rPr lang="ar-SA" sz="2400" b="1"/>
              <a:t> الحاسوبي</a:t>
            </a:r>
            <a:r>
              <a:rPr lang="ar-JO" sz="2400" b="1"/>
              <a:t>ّ</a:t>
            </a:r>
            <a:r>
              <a:rPr lang="ar-SA" sz="2400" b="1"/>
              <a:t>ة</a:t>
            </a:r>
            <a:r>
              <a:rPr lang="ar-JO" sz="2400" b="1"/>
              <a:t>ُ</a:t>
            </a:r>
            <a:r>
              <a:rPr lang="ar-SA" sz="2400" b="1"/>
              <a:t>؟ </a:t>
            </a:r>
            <a:endParaRPr lang="en-GB" sz="2400" b="1"/>
          </a:p>
        </p:txBody>
      </p:sp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581400"/>
            <a:ext cx="2209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 bwMode="auto">
          <a:xfrm>
            <a:off x="6248400" y="2438400"/>
            <a:ext cx="2209800" cy="2286000"/>
          </a:xfrm>
          <a:prstGeom prst="round2DiagRect">
            <a:avLst>
              <a:gd name="adj1" fmla="val 0"/>
              <a:gd name="adj2" fmla="val 16026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r-JO" sz="32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276600" y="4495800"/>
            <a:ext cx="2057400" cy="1524000"/>
          </a:xfrm>
          <a:prstGeom prst="cloudCallout">
            <a:avLst>
              <a:gd name="adj1" fmla="val 90481"/>
              <a:gd name="adj2" fmla="val -511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JO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أ</a:t>
            </a:r>
            <a:r>
              <a:rPr lang="ar-SA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ين </a:t>
            </a:r>
            <a:r>
              <a:rPr lang="ar-SA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يتدر</a:t>
            </a:r>
            <a:r>
              <a:rPr lang="ar-JO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ّ</a:t>
            </a:r>
            <a:r>
              <a:rPr lang="ar-SA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</a:t>
            </a:r>
            <a:r>
              <a:rPr lang="ar-JO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SA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رو</a:t>
            </a:r>
            <a:r>
              <a:rPr lang="ar-JO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ّ</a:t>
            </a:r>
            <a:r>
              <a:rPr lang="ar-SA" sz="1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اد</a:t>
            </a:r>
            <a:r>
              <a:rPr lang="ar-JO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ُ</a:t>
            </a:r>
            <a:r>
              <a:rPr lang="ar-SA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الفضاء</a:t>
            </a:r>
            <a:r>
              <a:rPr lang="ar-JO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ِ</a:t>
            </a:r>
            <a:r>
              <a:rPr lang="ar-SA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؟؟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990600" y="838200"/>
            <a:ext cx="6477000" cy="914400"/>
          </a:xfrm>
          <a:prstGeom prst="flowChartDecision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C00000"/>
                </a:solidFill>
              </a:rPr>
              <a:t>عمل</a:t>
            </a:r>
            <a:r>
              <a:rPr lang="ar-JO" sz="2800" b="1" dirty="0">
                <a:solidFill>
                  <a:srgbClr val="C00000"/>
                </a:solidFill>
              </a:rPr>
              <a:t>ُ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 err="1">
                <a:solidFill>
                  <a:srgbClr val="C00000"/>
                </a:solidFill>
              </a:rPr>
              <a:t>الن</a:t>
            </a:r>
            <a:r>
              <a:rPr lang="ar-JO" sz="2800" b="1" dirty="0">
                <a:solidFill>
                  <a:srgbClr val="C00000"/>
                </a:solidFill>
              </a:rPr>
              <a:t>ّ</a:t>
            </a:r>
            <a:r>
              <a:rPr lang="ar-SA" sz="2800" b="1" dirty="0" err="1">
                <a:solidFill>
                  <a:srgbClr val="C00000"/>
                </a:solidFill>
              </a:rPr>
              <a:t>ماذج</a:t>
            </a:r>
            <a:r>
              <a:rPr lang="ar-JO" sz="2800" b="1" dirty="0">
                <a:solidFill>
                  <a:srgbClr val="C00000"/>
                </a:solidFill>
              </a:rPr>
              <a:t>ِ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914400" y="2438400"/>
            <a:ext cx="5029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تشبه</a:t>
            </a:r>
            <a:r>
              <a:rPr lang="ar-JO"/>
              <a:t>ُ</a:t>
            </a:r>
            <a:r>
              <a:rPr lang="ar-SA"/>
              <a:t> طريقة</a:t>
            </a:r>
            <a:r>
              <a:rPr lang="ar-JO"/>
              <a:t>ُ</a:t>
            </a:r>
            <a:r>
              <a:rPr lang="ar-SA"/>
              <a:t> عمل</a:t>
            </a:r>
            <a:r>
              <a:rPr lang="ar-JO"/>
              <a:t>ِ</a:t>
            </a:r>
            <a:r>
              <a:rPr lang="ar-SA"/>
              <a:t> الن</a:t>
            </a:r>
            <a:r>
              <a:rPr lang="ar-JO"/>
              <a:t>ّ</a:t>
            </a:r>
            <a:r>
              <a:rPr lang="ar-SA"/>
              <a:t>ماذج</a:t>
            </a:r>
            <a:r>
              <a:rPr lang="ar-JO"/>
              <a:t>ِ</a:t>
            </a:r>
            <a:r>
              <a:rPr lang="ar-SA"/>
              <a:t> عملي</a:t>
            </a:r>
            <a:r>
              <a:rPr lang="ar-JO"/>
              <a:t>ّةَ</a:t>
            </a:r>
            <a:r>
              <a:rPr lang="ar-SA"/>
              <a:t> رسم</a:t>
            </a:r>
            <a:r>
              <a:rPr lang="ar-JO"/>
              <a:t>ِ</a:t>
            </a:r>
            <a:r>
              <a:rPr lang="ar-SA"/>
              <a:t> صورة</a:t>
            </a:r>
            <a:r>
              <a:rPr lang="ar-JO"/>
              <a:t>ٍ</a:t>
            </a:r>
            <a:r>
              <a:rPr lang="ar-SA"/>
              <a:t> وصفي</a:t>
            </a:r>
            <a:r>
              <a:rPr lang="ar-JO"/>
              <a:t>ّ</a:t>
            </a:r>
            <a:r>
              <a:rPr lang="ar-SA"/>
              <a:t>ة</a:t>
            </a:r>
            <a:r>
              <a:rPr lang="ar-JO"/>
              <a:t>ٍ</a:t>
            </a:r>
            <a:r>
              <a:rPr lang="ar-SA"/>
              <a:t> لشخص</a:t>
            </a:r>
            <a:r>
              <a:rPr lang="ar-JO"/>
              <a:t>ٍ</a:t>
            </a:r>
            <a:r>
              <a:rPr lang="ar-SA"/>
              <a:t> غير</a:t>
            </a:r>
            <a:r>
              <a:rPr lang="ar-JO"/>
              <a:t>ِ</a:t>
            </a:r>
            <a:r>
              <a:rPr lang="ar-SA"/>
              <a:t> معروف</a:t>
            </a:r>
            <a:r>
              <a:rPr lang="ar-JO"/>
              <a:t>ٍ</a:t>
            </a:r>
            <a:r>
              <a:rPr lang="ar-SA"/>
              <a:t>، </a:t>
            </a:r>
            <a:r>
              <a:rPr lang="ar-JO"/>
              <a:t>إذ</a:t>
            </a:r>
            <a:r>
              <a:rPr lang="ar-SA"/>
              <a:t> يقوم</a:t>
            </a:r>
            <a:r>
              <a:rPr lang="ar-JO"/>
              <a:t>ُ</a:t>
            </a:r>
            <a:r>
              <a:rPr lang="ar-SA"/>
              <a:t> الر</a:t>
            </a:r>
            <a:r>
              <a:rPr lang="ar-JO"/>
              <a:t>ّ</a:t>
            </a:r>
            <a:r>
              <a:rPr lang="ar-SA"/>
              <a:t>سام</a:t>
            </a:r>
            <a:r>
              <a:rPr lang="ar-JO"/>
              <a:t>ُ</a:t>
            </a:r>
            <a:r>
              <a:rPr lang="ar-SA"/>
              <a:t> برسم</a:t>
            </a:r>
            <a:r>
              <a:rPr lang="ar-JO"/>
              <a:t>ِ</a:t>
            </a:r>
            <a:r>
              <a:rPr lang="ar-SA"/>
              <a:t> صورة</a:t>
            </a:r>
            <a:r>
              <a:rPr lang="ar-JO"/>
              <a:t>ِ</a:t>
            </a:r>
            <a:r>
              <a:rPr lang="ar-SA"/>
              <a:t> ذلك الش</a:t>
            </a:r>
            <a:r>
              <a:rPr lang="ar-JO"/>
              <a:t>ّ</a:t>
            </a:r>
            <a:r>
              <a:rPr lang="ar-SA"/>
              <a:t>خص</a:t>
            </a:r>
            <a:r>
              <a:rPr lang="ar-JO"/>
              <a:t>ِ</a:t>
            </a:r>
            <a:r>
              <a:rPr lang="ar-SA"/>
              <a:t> من خلال</a:t>
            </a:r>
            <a:r>
              <a:rPr lang="ar-JO"/>
              <a:t>ِ</a:t>
            </a:r>
            <a:r>
              <a:rPr lang="ar-SA"/>
              <a:t> ال</a:t>
            </a:r>
            <a:r>
              <a:rPr lang="ar-JO"/>
              <a:t>أ</a:t>
            </a:r>
            <a:r>
              <a:rPr lang="ar-SA"/>
              <a:t>وصاف</a:t>
            </a:r>
            <a:r>
              <a:rPr lang="ar-JO"/>
              <a:t>ِ</a:t>
            </a:r>
            <a:r>
              <a:rPr lang="ar-SA"/>
              <a:t> التي حصل</a:t>
            </a:r>
            <a:r>
              <a:rPr lang="ar-JO"/>
              <a:t>َ</a:t>
            </a:r>
            <a:r>
              <a:rPr lang="ar-SA"/>
              <a:t> عليها، وكل</a:t>
            </a:r>
            <a:r>
              <a:rPr lang="ar-JO"/>
              <a:t>ّ</a:t>
            </a:r>
            <a:r>
              <a:rPr lang="ar-SA"/>
              <a:t>ما كانت ال</a:t>
            </a:r>
            <a:r>
              <a:rPr lang="ar-JO"/>
              <a:t>أ</a:t>
            </a:r>
            <a:r>
              <a:rPr lang="ar-SA"/>
              <a:t>وصاف</a:t>
            </a:r>
            <a:r>
              <a:rPr lang="ar-JO"/>
              <a:t>ُ</a:t>
            </a:r>
            <a:r>
              <a:rPr lang="ar-SA"/>
              <a:t> دقيقة</a:t>
            </a:r>
            <a:r>
              <a:rPr lang="ar-JO"/>
              <a:t>ً</a:t>
            </a:r>
            <a:r>
              <a:rPr lang="ar-SA"/>
              <a:t> كانت الص</a:t>
            </a:r>
            <a:r>
              <a:rPr lang="ar-JO"/>
              <a:t>ّ</a:t>
            </a:r>
            <a:r>
              <a:rPr lang="ar-SA"/>
              <a:t>ورة</a:t>
            </a:r>
            <a:r>
              <a:rPr lang="ar-JO"/>
              <a:t>ُ</a:t>
            </a:r>
            <a:r>
              <a:rPr lang="ar-SA"/>
              <a:t> </a:t>
            </a:r>
            <a:r>
              <a:rPr lang="ar-JO"/>
              <a:t>أ</a:t>
            </a:r>
            <a:r>
              <a:rPr lang="ar-SA"/>
              <a:t>فضل</a:t>
            </a:r>
            <a:r>
              <a:rPr lang="ar-JO"/>
              <a:t>َ</a:t>
            </a:r>
            <a:r>
              <a:rPr lang="ar-SA"/>
              <a:t>، وكل</a:t>
            </a:r>
            <a:r>
              <a:rPr lang="ar-JO"/>
              <a:t>ّ</a:t>
            </a:r>
            <a:r>
              <a:rPr lang="ar-SA"/>
              <a:t>ما زادت</a:t>
            </a:r>
            <a:r>
              <a:rPr lang="ar-JO"/>
              <a:t>ْ</a:t>
            </a:r>
            <a:r>
              <a:rPr lang="ar-SA"/>
              <a:t> كم</a:t>
            </a:r>
            <a:r>
              <a:rPr lang="ar-JO"/>
              <a:t>ّ</a:t>
            </a:r>
            <a:r>
              <a:rPr lang="ar-SA"/>
              <a:t>ي</a:t>
            </a:r>
            <a:r>
              <a:rPr lang="ar-JO"/>
              <a:t>ّ</a:t>
            </a:r>
            <a:r>
              <a:rPr lang="ar-SA"/>
              <a:t>ة</a:t>
            </a:r>
            <a:r>
              <a:rPr lang="ar-JO"/>
              <a:t>ُ</a:t>
            </a:r>
            <a:r>
              <a:rPr lang="ar-SA"/>
              <a:t> المعلومات</a:t>
            </a:r>
            <a:r>
              <a:rPr lang="ar-JO"/>
              <a:t>ِ</a:t>
            </a:r>
            <a:r>
              <a:rPr lang="ar-SA"/>
              <a:t> التي يجمع</a:t>
            </a:r>
            <a:r>
              <a:rPr lang="ar-JO"/>
              <a:t>ُ</a:t>
            </a:r>
            <a:r>
              <a:rPr lang="ar-SA"/>
              <a:t>ها العلماء</a:t>
            </a:r>
            <a:r>
              <a:rPr lang="ar-JO"/>
              <a:t>ُ</a:t>
            </a:r>
            <a:r>
              <a:rPr lang="ar-SA"/>
              <a:t> حول</a:t>
            </a:r>
            <a:r>
              <a:rPr lang="ar-JO"/>
              <a:t>َ</a:t>
            </a:r>
            <a:r>
              <a:rPr lang="ar-SA"/>
              <a:t> شيء</a:t>
            </a:r>
            <a:r>
              <a:rPr lang="ar-JO"/>
              <a:t>ٍ</a:t>
            </a:r>
            <a:r>
              <a:rPr lang="ar-SA"/>
              <a:t> ما كان الن</a:t>
            </a:r>
            <a:r>
              <a:rPr lang="ar-JO"/>
              <a:t>ّ</a:t>
            </a:r>
            <a:r>
              <a:rPr lang="ar-SA"/>
              <a:t>موذج</a:t>
            </a:r>
            <a:r>
              <a:rPr lang="ar-JO"/>
              <a:t>ُ</a:t>
            </a:r>
            <a:r>
              <a:rPr lang="ar-SA"/>
              <a:t> </a:t>
            </a:r>
            <a:r>
              <a:rPr lang="ar-JO"/>
              <a:t>أ</a:t>
            </a:r>
            <a:r>
              <a:rPr lang="ar-SA"/>
              <a:t>كثر</a:t>
            </a:r>
            <a:r>
              <a:rPr lang="ar-JO"/>
              <a:t>ُ</a:t>
            </a:r>
            <a:r>
              <a:rPr lang="ar-SA"/>
              <a:t> دق</a:t>
            </a:r>
            <a:r>
              <a:rPr lang="ar-JO"/>
              <a:t>ّ</a:t>
            </a:r>
            <a:r>
              <a:rPr lang="ar-SA"/>
              <a:t>ة</a:t>
            </a:r>
            <a:r>
              <a:rPr lang="ar-JO"/>
              <a:t>ً</a:t>
            </a:r>
            <a:r>
              <a:rPr lang="ar-SA"/>
              <a:t>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00063" y="1524000"/>
            <a:ext cx="8110537" cy="1828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ar-JO" sz="30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195" name="TextBox 10"/>
          <p:cNvSpPr txBox="1">
            <a:spLocks noChangeArrowheads="1"/>
          </p:cNvSpPr>
          <p:nvPr/>
        </p:nvSpPr>
        <p:spPr bwMode="auto">
          <a:xfrm>
            <a:off x="838200" y="1711325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 sz="2400" b="1">
                <a:solidFill>
                  <a:srgbClr val="C00000"/>
                </a:solidFill>
              </a:rPr>
              <a:t>تعيشُ المخلوقاتُ الفضائيّةُ على الأرضِ؟ </a:t>
            </a:r>
          </a:p>
          <a:p>
            <a:r>
              <a:rPr lang="ar-JO"/>
              <a:t>   - هل تصدّقُ ذلك؟ لماذا؟</a:t>
            </a:r>
          </a:p>
          <a:p>
            <a:r>
              <a:rPr lang="ar-JO"/>
              <a:t>   - كيفَ يمكنُ التّأكّدُ من دقّةِ هذه المعلومةِ؟ </a:t>
            </a:r>
          </a:p>
          <a:p>
            <a:r>
              <a:rPr lang="ar-JO"/>
              <a:t>   - ما الطّرقُ التي تستخدمُها للقيامِ بالتّحقّقِ من ذلك؟ </a:t>
            </a:r>
          </a:p>
          <a:p>
            <a:r>
              <a:rPr lang="ar-JO"/>
              <a:t>   - كيف يمكنُك تفسيرُ ذلك؟ 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609975"/>
            <a:ext cx="8077200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ar-JO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إنّ ما قمتَ به الآن </a:t>
            </a:r>
            <a:r>
              <a:rPr lang="ar-JO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لتقويمِ التّفسيرِ العلميِّ </a:t>
            </a:r>
            <a:r>
              <a:rPr lang="ar-JO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يسمّى تفكيرًا ناقدًا:</a:t>
            </a:r>
            <a:r>
              <a:rPr lang="ar-JO" dirty="0">
                <a:latin typeface="Arial" charset="0"/>
                <a:cs typeface="Arial" charset="0"/>
              </a:rPr>
              <a:t> وهو عمليّةُ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ar-JO" dirty="0">
                <a:latin typeface="Arial" charset="0"/>
                <a:cs typeface="Arial" charset="0"/>
              </a:rPr>
              <a:t>جمعِ ما تعرفُهُ منْ معلوماتٍ معَ الحقائقِ الجديدةِ، وتقرّر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ar-JO" dirty="0">
                <a:latin typeface="Arial" charset="0"/>
                <a:cs typeface="Arial" charset="0"/>
              </a:rPr>
              <a:t>فيما إذا كنت توافق عليها أم لا.</a:t>
            </a:r>
          </a:p>
          <a:p>
            <a:pPr>
              <a:defRPr/>
            </a:pPr>
            <a:r>
              <a:rPr lang="ar-JO" dirty="0">
                <a:latin typeface="Arial" charset="0"/>
                <a:cs typeface="Arial" charset="0"/>
              </a:rPr>
              <a:t>   - مثال: ما يقالُ عن وجودِ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ar-JO" dirty="0">
                <a:latin typeface="Arial" charset="0"/>
                <a:cs typeface="Arial" charset="0"/>
              </a:rPr>
              <a:t>المخلوقاتِ الفضائيّةِ.</a:t>
            </a:r>
            <a:endParaRPr lang="en-US" sz="140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ar-JO" dirty="0">
                <a:latin typeface="Arial" charset="0"/>
                <a:cs typeface="Arial" charset="0"/>
              </a:rPr>
              <a:t>      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7" name="Round Diagonal Corner Rectangle 16"/>
          <p:cNvSpPr/>
          <p:nvPr/>
        </p:nvSpPr>
        <p:spPr bwMode="auto">
          <a:xfrm>
            <a:off x="1828800" y="4129088"/>
            <a:ext cx="1828800" cy="1357312"/>
          </a:xfrm>
          <a:prstGeom prst="round2DiagRect">
            <a:avLst>
              <a:gd name="adj1" fmla="val 0"/>
              <a:gd name="adj2" fmla="val 16026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r-JO" sz="32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95375" y="5715000"/>
            <a:ext cx="4354513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JO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هل تحتاجُ إلى جمعِ بياناتٍ دقيقةٍ للتّحقّقِ من هذا التّفكيرِ؟ 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19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  <p:sp>
        <p:nvSpPr>
          <p:cNvPr id="10" name="Flowchart: Decision 9"/>
          <p:cNvSpPr/>
          <p:nvPr/>
        </p:nvSpPr>
        <p:spPr>
          <a:xfrm>
            <a:off x="990600" y="762000"/>
            <a:ext cx="6477000" cy="685800"/>
          </a:xfrm>
          <a:prstGeom prst="flowChartDecision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C00000"/>
                </a:solidFill>
              </a:rPr>
              <a:t>تقويم</a:t>
            </a:r>
            <a:r>
              <a:rPr lang="ar-JO" sz="2400" b="1" dirty="0">
                <a:solidFill>
                  <a:srgbClr val="C00000"/>
                </a:solidFill>
              </a:rPr>
              <a:t>ُ</a:t>
            </a:r>
            <a:r>
              <a:rPr lang="ar-SA" sz="2400" b="1" dirty="0">
                <a:solidFill>
                  <a:srgbClr val="C00000"/>
                </a:solidFill>
              </a:rPr>
              <a:t> </a:t>
            </a:r>
            <a:r>
              <a:rPr lang="ar-SA" sz="2400" b="1" dirty="0" err="1">
                <a:solidFill>
                  <a:srgbClr val="C00000"/>
                </a:solidFill>
              </a:rPr>
              <a:t>الت</a:t>
            </a:r>
            <a:r>
              <a:rPr lang="ar-JO" sz="2400" b="1" dirty="0">
                <a:solidFill>
                  <a:srgbClr val="C00000"/>
                </a:solidFill>
              </a:rPr>
              <a:t>ّ</a:t>
            </a:r>
            <a:r>
              <a:rPr lang="ar-SA" sz="2400" b="1" dirty="0">
                <a:solidFill>
                  <a:srgbClr val="C00000"/>
                </a:solidFill>
              </a:rPr>
              <a:t>فسير</a:t>
            </a:r>
            <a:r>
              <a:rPr lang="ar-JO" sz="2400" b="1" dirty="0">
                <a:solidFill>
                  <a:srgbClr val="C00000"/>
                </a:solidFill>
              </a:rPr>
              <a:t>ِ</a:t>
            </a:r>
            <a:r>
              <a:rPr lang="ar-SA" sz="2400" b="1" dirty="0">
                <a:solidFill>
                  <a:srgbClr val="C00000"/>
                </a:solidFill>
              </a:rPr>
              <a:t> العلمي</a:t>
            </a:r>
            <a:r>
              <a:rPr lang="ar-JO" sz="2400" b="1" dirty="0">
                <a:solidFill>
                  <a:srgbClr val="C00000"/>
                </a:solidFill>
              </a:rPr>
              <a:t>ِّ</a:t>
            </a:r>
            <a:r>
              <a:rPr lang="ar-SA" sz="2400" b="1" dirty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1752600"/>
            <a:ext cx="8110538" cy="2057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376092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endParaRPr lang="ar-JO" sz="30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ar-JO" sz="30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905000"/>
            <a:ext cx="73914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ar-JO" sz="1600" b="1" dirty="0">
                <a:latin typeface="Arial" charset="0"/>
                <a:cs typeface="Arial" charset="0"/>
              </a:rPr>
              <a:t>البياناتُ: </a:t>
            </a:r>
            <a:r>
              <a:rPr lang="ar-JO" sz="1600" dirty="0">
                <a:latin typeface="Arial" charset="0"/>
                <a:cs typeface="Arial" charset="0"/>
              </a:rPr>
              <a:t>هي المعلوماتُ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ar-JO" sz="1600" dirty="0">
                <a:latin typeface="Arial" charset="0"/>
                <a:cs typeface="Arial" charset="0"/>
              </a:rPr>
              <a:t>التي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ar-JO" sz="1600" dirty="0">
                <a:latin typeface="Arial" charset="0"/>
                <a:cs typeface="Arial" charset="0"/>
              </a:rPr>
              <a:t>يتمُّ جمعُها أثناءَ البحثِ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ar-JO" sz="1600" dirty="0">
                <a:latin typeface="Arial" charset="0"/>
                <a:cs typeface="Arial" charset="0"/>
              </a:rPr>
              <a:t>العلميِّ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ar-JO" sz="1600" dirty="0">
                <a:latin typeface="Arial" charset="0"/>
                <a:cs typeface="Arial" charset="0"/>
              </a:rPr>
              <a:t>من خلالِ الملاحظاتِ، ويتمُّ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ar-JO" sz="1600" dirty="0">
                <a:latin typeface="Arial" charset="0"/>
                <a:cs typeface="Arial" charset="0"/>
              </a:rPr>
              <a:t>تدوينُها من خلالِ جداولَ أو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ar-JO" sz="1600" dirty="0">
                <a:latin typeface="Arial" charset="0"/>
                <a:cs typeface="Arial" charset="0"/>
              </a:rPr>
              <a:t>رسومٍ بيانيّةٍ .. الخ، ولذلك عند تقويمِ أيِّ  ادّعاءٍ علميٍّ، لا بدّ من طلبِ بياناتٍ دقيقةٍ ومحدّدةٍ، تُقدّم معه لتقوم </a:t>
            </a:r>
            <a:r>
              <a:rPr lang="ar-JO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بتقويم هذه البيانات.</a:t>
            </a:r>
          </a:p>
          <a:p>
            <a:pPr>
              <a:buFont typeface="Arial" charset="0"/>
              <a:buChar char="•"/>
              <a:defRPr/>
            </a:pPr>
            <a:endParaRPr lang="ar-JO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ar-JO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ar-JO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هل هذه البيانات محدّدة؟ فكّر بطرقٍ يمكنك من خلالِها تدوينُ بياناتِك وتنظيمُها حولَ معلومةٍ ما؟ </a:t>
            </a:r>
            <a:endParaRPr lang="en-US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267200" y="3733800"/>
            <a:ext cx="2743200" cy="1905000"/>
          </a:xfrm>
          <a:prstGeom prst="cloudCallout">
            <a:avLst>
              <a:gd name="adj1" fmla="val 55116"/>
              <a:gd name="adj2" fmla="val -68776"/>
            </a:avLst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ar-JO" sz="16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ar-JO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لا تنسَ أنّ تدوينَ أيِّ ملاحظةٍ جديدةٍ مهما كانت بسيطةً أو غيرَ متوقّّّعةٍ، سيساعدُك في الحصولِ على بياناتٍ موثوقٍ </a:t>
            </a:r>
            <a:r>
              <a:rPr lang="ar-JO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بها</a:t>
            </a:r>
            <a:r>
              <a:rPr lang="ar-JO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  <p:sp>
        <p:nvSpPr>
          <p:cNvPr id="9" name="Flowchart: Decision 8"/>
          <p:cNvSpPr/>
          <p:nvPr/>
        </p:nvSpPr>
        <p:spPr>
          <a:xfrm>
            <a:off x="990600" y="914400"/>
            <a:ext cx="6477000" cy="685800"/>
          </a:xfrm>
          <a:prstGeom prst="flowChartDecision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C00000"/>
                </a:solidFill>
              </a:rPr>
              <a:t>تقويم</a:t>
            </a:r>
            <a:r>
              <a:rPr lang="ar-JO" sz="2400" b="1" dirty="0">
                <a:solidFill>
                  <a:srgbClr val="C00000"/>
                </a:solidFill>
              </a:rPr>
              <a:t>ُ</a:t>
            </a:r>
            <a:r>
              <a:rPr lang="ar-SA" sz="2400" b="1" dirty="0">
                <a:solidFill>
                  <a:srgbClr val="C00000"/>
                </a:solidFill>
              </a:rPr>
              <a:t> البيانات</a:t>
            </a:r>
            <a:r>
              <a:rPr lang="ar-JO" sz="2400" b="1" dirty="0">
                <a:solidFill>
                  <a:srgbClr val="C00000"/>
                </a:solidFill>
              </a:rPr>
              <a:t>ِ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1447800" y="41148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/>
              <a:t>ادراج الشكل 14 ص 27 مع اسئلته </a:t>
            </a:r>
            <a:endParaRPr lang="en-GB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862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15088"/>
            <a:ext cx="2895600" cy="214312"/>
          </a:xfrm>
          <a:solidFill>
            <a:srgbClr val="FFFFE7">
              <a:alpha val="30196"/>
            </a:srgbClr>
          </a:solidFill>
        </p:spPr>
        <p:txBody>
          <a:bodyPr/>
          <a:lstStyle/>
          <a:p>
            <a:r>
              <a:rPr lang="ar-JO" sz="1600" b="1" smtClean="0"/>
              <a:t> الفصل (1) .... الدّرس (</a:t>
            </a:r>
            <a:r>
              <a:rPr lang="ar-SA" sz="1600" b="1" smtClean="0"/>
              <a:t>2</a:t>
            </a:r>
            <a:r>
              <a:rPr lang="ar-JO" sz="1600" b="1" smtClean="0"/>
              <a:t>)</a:t>
            </a:r>
            <a:endParaRPr lang="en-US" sz="1600" b="1" smtClean="0"/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1143000" y="990600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b="1">
                <a:solidFill>
                  <a:srgbClr val="FF0000"/>
                </a:solidFill>
              </a:rPr>
              <a:t>دفتر العلوم </a:t>
            </a:r>
            <a:r>
              <a:rPr lang="ar-SA"/>
              <a:t>.. عندما تسج</a:t>
            </a:r>
            <a:r>
              <a:rPr lang="ar-JO"/>
              <a:t>ّ</a:t>
            </a:r>
            <a:r>
              <a:rPr lang="ar-SA"/>
              <a:t>ل</a:t>
            </a:r>
            <a:r>
              <a:rPr lang="ar-JO"/>
              <a:t>ُ</a:t>
            </a:r>
            <a:r>
              <a:rPr lang="ar-SA"/>
              <a:t> ملاحظات</a:t>
            </a:r>
            <a:r>
              <a:rPr lang="ar-JO"/>
              <a:t>ِ</a:t>
            </a:r>
            <a:r>
              <a:rPr lang="ar-SA"/>
              <a:t>ك في دفتر</a:t>
            </a:r>
            <a:r>
              <a:rPr lang="ar-JO"/>
              <a:t>ِ</a:t>
            </a:r>
            <a:r>
              <a:rPr lang="ar-SA"/>
              <a:t> العلوم</a:t>
            </a:r>
            <a:r>
              <a:rPr lang="ar-JO"/>
              <a:t>ِ</a:t>
            </a:r>
            <a:r>
              <a:rPr lang="ar-SA"/>
              <a:t>، يجب</a:t>
            </a:r>
            <a:r>
              <a:rPr lang="ar-JO"/>
              <a:t>ُ</a:t>
            </a:r>
            <a:r>
              <a:rPr lang="ar-SA"/>
              <a:t> </a:t>
            </a:r>
            <a:r>
              <a:rPr lang="ar-JO"/>
              <a:t>أ</a:t>
            </a:r>
            <a:r>
              <a:rPr lang="ar-SA"/>
              <a:t>ن تكون</a:t>
            </a:r>
            <a:r>
              <a:rPr lang="ar-JO"/>
              <a:t>َ</a:t>
            </a:r>
            <a:r>
              <a:rPr lang="ar-SA"/>
              <a:t> هذه الملاحظات</a:t>
            </a:r>
            <a:r>
              <a:rPr lang="ar-JO"/>
              <a:t>ُ</a:t>
            </a:r>
            <a:r>
              <a:rPr lang="ar-SA"/>
              <a:t> مفص</a:t>
            </a:r>
            <a:r>
              <a:rPr lang="ar-JO"/>
              <a:t>ّ</a:t>
            </a:r>
            <a:r>
              <a:rPr lang="ar-SA"/>
              <a:t>لة</a:t>
            </a:r>
            <a:r>
              <a:rPr lang="ar-JO"/>
              <a:t>ً</a:t>
            </a:r>
            <a:r>
              <a:rPr lang="ar-SA"/>
              <a:t> ب</a:t>
            </a:r>
            <a:r>
              <a:rPr lang="ar-JO"/>
              <a:t>طريقةٍ</a:t>
            </a:r>
            <a:r>
              <a:rPr lang="ar-SA"/>
              <a:t> يستطيع</a:t>
            </a:r>
            <a:r>
              <a:rPr lang="ar-JO"/>
              <a:t>ُ فيها</a:t>
            </a:r>
            <a:r>
              <a:rPr lang="ar-SA"/>
              <a:t> </a:t>
            </a:r>
            <a:r>
              <a:rPr lang="ar-JO"/>
              <a:t>أ</a:t>
            </a:r>
            <a:r>
              <a:rPr lang="ar-SA"/>
              <a:t>ي</a:t>
            </a:r>
            <a:r>
              <a:rPr lang="ar-JO"/>
              <a:t>ُّ</a:t>
            </a:r>
            <a:r>
              <a:rPr lang="ar-SA"/>
              <a:t> شخص</a:t>
            </a:r>
            <a:r>
              <a:rPr lang="ar-JO"/>
              <a:t>ٍ</a:t>
            </a:r>
            <a:r>
              <a:rPr lang="ar-SA"/>
              <a:t> </a:t>
            </a:r>
            <a:r>
              <a:rPr lang="ar-JO"/>
              <a:t>أ</a:t>
            </a:r>
            <a:r>
              <a:rPr lang="ar-SA"/>
              <a:t>ن يقرأ</a:t>
            </a:r>
            <a:r>
              <a:rPr lang="ar-JO"/>
              <a:t>َ</a:t>
            </a:r>
            <a:r>
              <a:rPr lang="ar-SA"/>
              <a:t>ها ويعيد</a:t>
            </a:r>
            <a:r>
              <a:rPr lang="ar-JO"/>
              <a:t>ُ</a:t>
            </a:r>
            <a:r>
              <a:rPr lang="ar-SA"/>
              <a:t> الت</a:t>
            </a:r>
            <a:r>
              <a:rPr lang="ar-JO"/>
              <a:t>ّ</a:t>
            </a:r>
            <a:r>
              <a:rPr lang="ar-SA"/>
              <a:t>جربة</a:t>
            </a:r>
            <a:r>
              <a:rPr lang="ar-JO"/>
              <a:t>َ</a:t>
            </a:r>
            <a:r>
              <a:rPr lang="ar-SA"/>
              <a:t> تمام</a:t>
            </a:r>
            <a:r>
              <a:rPr lang="ar-JO"/>
              <a:t>ً</a:t>
            </a:r>
            <a:r>
              <a:rPr lang="ar-SA"/>
              <a:t>ا كما </a:t>
            </a:r>
            <a:r>
              <a:rPr lang="ar-JO"/>
              <a:t>أ</a:t>
            </a:r>
            <a:r>
              <a:rPr lang="ar-SA"/>
              <a:t>جريت</a:t>
            </a:r>
            <a:r>
              <a:rPr lang="ar-JO"/>
              <a:t>َ</a:t>
            </a:r>
            <a:r>
              <a:rPr lang="ar-SA"/>
              <a:t>ها </a:t>
            </a:r>
            <a:r>
              <a:rPr lang="ar-JO"/>
              <a:t>أ</a:t>
            </a:r>
            <a:r>
              <a:rPr lang="ar-SA"/>
              <a:t>نت. </a:t>
            </a:r>
          </a:p>
          <a:p>
            <a:r>
              <a:rPr lang="ar-SA"/>
              <a:t>لذلك ف</a:t>
            </a:r>
            <a:r>
              <a:rPr lang="ar-JO"/>
              <a:t>إ</a:t>
            </a:r>
            <a:r>
              <a:rPr lang="ar-SA"/>
              <a:t>ن</a:t>
            </a:r>
            <a:r>
              <a:rPr lang="ar-JO"/>
              <a:t>ّ</a:t>
            </a:r>
            <a:r>
              <a:rPr lang="ar-SA"/>
              <a:t> كتابة</a:t>
            </a:r>
            <a:r>
              <a:rPr lang="ar-JO"/>
              <a:t>َ</a:t>
            </a:r>
            <a:r>
              <a:rPr lang="ar-SA"/>
              <a:t> الملاحظات</a:t>
            </a:r>
            <a:r>
              <a:rPr lang="ar-JO"/>
              <a:t>ِ</a:t>
            </a:r>
            <a:r>
              <a:rPr lang="ar-SA"/>
              <a:t> خلال</a:t>
            </a:r>
            <a:r>
              <a:rPr lang="ar-JO"/>
              <a:t>َ</a:t>
            </a:r>
            <a:r>
              <a:rPr lang="ar-SA"/>
              <a:t> الت</a:t>
            </a:r>
            <a:r>
              <a:rPr lang="ar-JO"/>
              <a:t>ّ</a:t>
            </a:r>
            <a:r>
              <a:rPr lang="ar-SA"/>
              <a:t>جربة</a:t>
            </a:r>
            <a:r>
              <a:rPr lang="ar-JO"/>
              <a:t>ِ</a:t>
            </a:r>
            <a:r>
              <a:rPr lang="ar-SA"/>
              <a:t> مباشرة</a:t>
            </a:r>
            <a:r>
              <a:rPr lang="ar-JO"/>
              <a:t>ً</a:t>
            </a:r>
            <a:r>
              <a:rPr lang="ar-SA"/>
              <a:t> </a:t>
            </a:r>
            <a:r>
              <a:rPr lang="ar-JO"/>
              <a:t>أ</a:t>
            </a:r>
            <a:r>
              <a:rPr lang="ar-SA"/>
              <a:t>دق</a:t>
            </a:r>
            <a:r>
              <a:rPr lang="ar-JO"/>
              <a:t>ُّ</a:t>
            </a:r>
            <a:r>
              <a:rPr lang="ar-SA"/>
              <a:t> من كتابت</a:t>
            </a:r>
            <a:r>
              <a:rPr lang="ar-JO"/>
              <a:t>ِ</a:t>
            </a:r>
            <a:r>
              <a:rPr lang="ar-SA"/>
              <a:t>ها فيما بعد اعتماد</a:t>
            </a:r>
            <a:r>
              <a:rPr lang="ar-JO"/>
              <a:t>ً</a:t>
            </a:r>
            <a:r>
              <a:rPr lang="ar-SA"/>
              <a:t>ا على الذ</a:t>
            </a:r>
            <a:r>
              <a:rPr lang="ar-JO"/>
              <a:t>ّ</a:t>
            </a:r>
            <a:r>
              <a:rPr lang="ar-SA"/>
              <a:t>اكرة</a:t>
            </a:r>
            <a:r>
              <a:rPr lang="ar-JO"/>
              <a:t>ِ</a:t>
            </a:r>
            <a:r>
              <a:rPr lang="ar-SA"/>
              <a:t>. </a:t>
            </a:r>
            <a:endParaRPr lang="en-GB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286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7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science7</Template>
  <TotalTime>930</TotalTime>
  <Words>1206</Words>
  <Application>Microsoft PowerPoint</Application>
  <PresentationFormat>عرض على الشاشة (3:4)‏</PresentationFormat>
  <Paragraphs>130</Paragraphs>
  <Slides>9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Tahoma</vt:lpstr>
      <vt:lpstr>Calibri</vt:lpstr>
      <vt:lpstr>Arial Black</vt:lpstr>
      <vt:lpstr>science7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 Yahya</dc:creator>
  <cp:lastModifiedBy>Mahmoud</cp:lastModifiedBy>
  <cp:revision>142</cp:revision>
  <cp:lastPrinted>1601-01-01T00:00:00Z</cp:lastPrinted>
  <dcterms:created xsi:type="dcterms:W3CDTF">1601-01-01T00:00:00Z</dcterms:created>
  <dcterms:modified xsi:type="dcterms:W3CDTF">2016-09-30T07:55:18Z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