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9"/>
  </p:notesMasterIdLst>
  <p:sldIdLst>
    <p:sldId id="257" r:id="rId2"/>
    <p:sldId id="276" r:id="rId3"/>
    <p:sldId id="285" r:id="rId4"/>
    <p:sldId id="295" r:id="rId5"/>
    <p:sldId id="286" r:id="rId6"/>
    <p:sldId id="293" r:id="rId7"/>
    <p:sldId id="279" r:id="rId8"/>
    <p:sldId id="296" r:id="rId9"/>
    <p:sldId id="297" r:id="rId10"/>
    <p:sldId id="299" r:id="rId11"/>
    <p:sldId id="298" r:id="rId12"/>
    <p:sldId id="300" r:id="rId13"/>
    <p:sldId id="260" r:id="rId14"/>
    <p:sldId id="290" r:id="rId15"/>
    <p:sldId id="301" r:id="rId16"/>
    <p:sldId id="302" r:id="rId17"/>
    <p:sldId id="303" r:id="rId18"/>
    <p:sldId id="304" r:id="rId19"/>
    <p:sldId id="305" r:id="rId20"/>
    <p:sldId id="271" r:id="rId21"/>
    <p:sldId id="306" r:id="rId22"/>
    <p:sldId id="272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3" r:id="rId48"/>
    <p:sldId id="334" r:id="rId49"/>
    <p:sldId id="332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</p:sldIdLst>
  <p:sldSz cx="9144000" cy="6858000" type="screen4x3"/>
  <p:notesSz cx="6858000" cy="9144000"/>
  <p:custDataLst>
    <p:tags r:id="rId8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96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C9F6EC-2A92-4E24-9AA9-00D34C92065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36CD60-5C61-4ABB-8A82-A17779C37B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19672" y="116632"/>
            <a:ext cx="741682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الوحدة الخامسة : المركبات و الحوادث المرورية   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66" y="1484784"/>
            <a:ext cx="2525694" cy="188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48" y="3394894"/>
            <a:ext cx="4164360" cy="2628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7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0.68171 C 0.08229 0.67754 0.08281 0.67314 0.0816 0.66944 C 0.08108 0.66805 0.07379 0.66111 0.0724 0.65995 C 0.05781 0.64699 0.04427 0.63796 0.02761 0.63009 C 0.02136 0.62708 0.01528 0.62291 0.0092 0.61921 C 0.00729 0.61805 0.0059 0.6162 0.00399 0.61504 C 0.00209 0.61388 -0.00208 0.61226 -0.00208 0.61226 C -0.00746 0.60671 -0.01302 0.60231 -0.0184 0.59722 C -0.0309 0.58564 -0.02326 0.58981 -0.03055 0.58634 C -0.03298 0.58171 -0.0368 0.57152 -0.0368 0.57152 C -0.03923 0.55486 -0.04132 0.55138 -0.03785 0.53055 C -0.03732 0.52754 -0.03107 0.52129 -0.02969 0.51851 C -0.025 0.50972 -0.03055 0.51551 -0.02448 0.51018 C -0.0191 0.5 -0.01857 0.48796 -0.01632 0.47615 C -0.01666 0.46666 -0.01614 0.45717 -0.01736 0.44768 C -0.0184 0.43958 -0.02587 0.43588 -0.03055 0.43402 C -0.0434 0.4287 -0.05642 0.42754 -0.06944 0.42314 C -0.07969 0.41365 -0.08472 0.40046 -0.09184 0.38773 C -0.09392 0.37963 -0.0967 0.37176 -0.09896 0.36342 C -0.10156 0.3537 -0.10104 0.34537 -0.10521 0.3375 C -0.1066 0.3243 -0.10746 0.31319 -0.10816 0.2993 C -0.10816 0.29699 -0.11389 0.25231 -0.10312 0.24213 C -0.10104 0.23426 -0.09705 0.22731 -0.09496 0.21921 C -0.09739 0.20046 -0.09948 0.19328 -0.11423 0.19051 C -0.11927 0.18819 -0.12326 0.18611 -0.12864 0.18518 C -0.13993 0.17986 -0.12222 0.18865 -0.13472 0.18101 C -0.13958 0.17801 -0.14045 0.17963 -0.14392 0.17546 C -0.14601 0.17291 -0.14791 0.17013 -0.15 0.16736 C -0.15104 0.16597 -0.15312 0.16342 -0.15312 0.16342 C -0.15382 0.16111 -0.15434 0.15856 -0.15521 0.15648 C -0.15642 0.1537 -0.1592 0.14838 -0.1592 0.14838 C -0.16024 0.14004 -0.1618 0.13217 -0.16337 0.12384 C -0.16302 0.11481 -0.16319 0.10578 -0.16232 0.09676 C -0.1618 0.09051 -0.15816 0.08263 -0.15712 0.07615 C -0.15538 0.06574 -0.15486 0.05532 -0.15312 0.0449 C -0.15156 0.03541 -0.15104 0.02708 -0.14687 0.01921 C -0.14566 0.01319 -0.14305 0.00972 -0.13976 0.00555 C -0.13837 -7.40741E-7 -0.13802 -0.00232 -0.13368 -0.00394 C -0.12899 -0.00811 -0.12569 -0.01436 -0.12048 -0.0176 C -0.11285 -0.02223 -0.10416 -0.02292 -0.09601 -0.02454 C -0.08941 -0.02269 -0.08541 -0.01621 -0.08055 -0.01482 C -0.07656 -0.01366 -0.07326 -0.01366 -0.06944 -0.01366 L 1.38889E-6 -7.40741E-7 " pathEditMode="relative" ptsTypes="fffffffffffffffffffffffffffffffffffffffff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5371 L 0.18298 0.01366 C 0.16892 0.00463 0.14791 -0.00023 0.12604 -0.00023 C 0.10104 -0.00023 0.08107 0.00463 0.06701 0.01366 L 4.16667E-6 0.05371 " pathEditMode="relative" rAng="10800000" ptsTypes="FffFF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755576" y="116632"/>
            <a:ext cx="8280920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3. ب -  </a:t>
            </a:r>
            <a:r>
              <a:rPr lang="ar-SA" sz="2400" b="1" dirty="0" smtClean="0"/>
              <a:t>أكتب الأجزاء المشار إليها في الدراجة مع الاستعانة بالكلمات التالية </a:t>
            </a:r>
            <a:r>
              <a:rPr lang="ar-SA" sz="3200" b="1" dirty="0" smtClean="0"/>
              <a:t>: </a:t>
            </a:r>
            <a:endParaRPr lang="ar-EG" sz="3200" b="1" dirty="0"/>
          </a:p>
        </p:txBody>
      </p:sp>
      <p:sp>
        <p:nvSpPr>
          <p:cNvPr id="2" name="موجة 1"/>
          <p:cNvSpPr/>
          <p:nvPr/>
        </p:nvSpPr>
        <p:spPr>
          <a:xfrm>
            <a:off x="6660232" y="1124744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المقعد</a:t>
            </a:r>
          </a:p>
        </p:txBody>
      </p:sp>
      <p:sp>
        <p:nvSpPr>
          <p:cNvPr id="6" name="موجة 5"/>
          <p:cNvSpPr/>
          <p:nvPr/>
        </p:nvSpPr>
        <p:spPr>
          <a:xfrm>
            <a:off x="4139952" y="1385012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السلسلة </a:t>
            </a:r>
            <a:endParaRPr lang="ar-SA" sz="3200" b="1" dirty="0"/>
          </a:p>
        </p:txBody>
      </p:sp>
      <p:sp>
        <p:nvSpPr>
          <p:cNvPr id="7" name="موجة 6"/>
          <p:cNvSpPr/>
          <p:nvPr/>
        </p:nvSpPr>
        <p:spPr>
          <a:xfrm>
            <a:off x="1619672" y="1772816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المصباح الخلفي </a:t>
            </a:r>
            <a:endParaRPr lang="ar-SA" sz="2800" b="1" dirty="0"/>
          </a:p>
        </p:txBody>
      </p:sp>
      <p:sp>
        <p:nvSpPr>
          <p:cNvPr id="8" name="موجة 7"/>
          <p:cNvSpPr/>
          <p:nvPr/>
        </p:nvSpPr>
        <p:spPr>
          <a:xfrm>
            <a:off x="6948264" y="2564904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مقبض المكابح</a:t>
            </a:r>
            <a:endParaRPr lang="ar-SA" sz="2800" b="1" dirty="0"/>
          </a:p>
        </p:txBody>
      </p:sp>
      <p:sp>
        <p:nvSpPr>
          <p:cNvPr id="9" name="موجة 8"/>
          <p:cNvSpPr/>
          <p:nvPr/>
        </p:nvSpPr>
        <p:spPr>
          <a:xfrm>
            <a:off x="4427984" y="2825172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الجرس </a:t>
            </a:r>
            <a:endParaRPr lang="ar-SA" sz="3600" b="1" dirty="0"/>
          </a:p>
        </p:txBody>
      </p:sp>
      <p:sp>
        <p:nvSpPr>
          <p:cNvPr id="11" name="موجة 10"/>
          <p:cNvSpPr/>
          <p:nvPr/>
        </p:nvSpPr>
        <p:spPr>
          <a:xfrm>
            <a:off x="1907704" y="3212976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خزان ماء </a:t>
            </a:r>
            <a:endParaRPr lang="ar-SA" sz="3200" b="1" dirty="0"/>
          </a:p>
        </p:txBody>
      </p:sp>
      <p:sp>
        <p:nvSpPr>
          <p:cNvPr id="12" name="موجة 11"/>
          <p:cNvSpPr/>
          <p:nvPr/>
        </p:nvSpPr>
        <p:spPr>
          <a:xfrm>
            <a:off x="6948264" y="4035400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المصباح الأمامي</a:t>
            </a:r>
            <a:endParaRPr lang="ar-SA" sz="2800" b="1" dirty="0"/>
          </a:p>
        </p:txBody>
      </p:sp>
      <p:sp>
        <p:nvSpPr>
          <p:cNvPr id="13" name="موجة 12"/>
          <p:cNvSpPr/>
          <p:nvPr/>
        </p:nvSpPr>
        <p:spPr>
          <a:xfrm>
            <a:off x="4788024" y="4268440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العجلة الخلفية</a:t>
            </a:r>
            <a:endParaRPr lang="ar-SA" sz="2800" b="1" dirty="0"/>
          </a:p>
        </p:txBody>
      </p:sp>
      <p:sp>
        <p:nvSpPr>
          <p:cNvPr id="14" name="موجة 13"/>
          <p:cNvSpPr/>
          <p:nvPr/>
        </p:nvSpPr>
        <p:spPr>
          <a:xfrm>
            <a:off x="2699792" y="4656244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العجلة الأمامية </a:t>
            </a:r>
            <a:endParaRPr lang="ar-SA" sz="2800" b="1" dirty="0"/>
          </a:p>
        </p:txBody>
      </p:sp>
      <p:sp>
        <p:nvSpPr>
          <p:cNvPr id="15" name="موجة 14"/>
          <p:cNvSpPr/>
          <p:nvPr/>
        </p:nvSpPr>
        <p:spPr>
          <a:xfrm>
            <a:off x="5220072" y="5517232"/>
            <a:ext cx="2088232" cy="1080120"/>
          </a:xfrm>
          <a:prstGeom prst="wave">
            <a:avLst>
              <a:gd name="adj1" fmla="val 8737"/>
              <a:gd name="adj2" fmla="val -1000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الدواسة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6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5076056" y="116632"/>
            <a:ext cx="3960440" cy="489654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2800" dirty="0" smtClean="0"/>
              <a:t>ماذا في الرسم  ؟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SA" sz="2800" dirty="0" smtClean="0"/>
              <a:t>أكتب تعليقاً أسفل الرسم ؟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SA" sz="2800" dirty="0" smtClean="0"/>
              <a:t>ماذا يمكن أن يكون بديلاً للشرطي حتي يستطيع المشاة  قطع الشارع  ؟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SA" sz="2800" dirty="0" smtClean="0"/>
              <a:t>أرسم إشارة مرورية في المكان المناسب من  الرسم  ؟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ar-SA" sz="2800" dirty="0" smtClean="0"/>
              <a:t>هل عمل الشرطي محبوب ؟ ولماذا ؟  </a:t>
            </a:r>
          </a:p>
          <a:p>
            <a:pPr marL="457200" indent="-457200">
              <a:buFont typeface="Wingdings" pitchFamily="2" charset="2"/>
              <a:buChar char="ü"/>
            </a:pPr>
            <a:endParaRPr lang="ar-EG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2" y="260648"/>
            <a:ext cx="33590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4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6228184" y="116632"/>
            <a:ext cx="280831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5. قال الله تعالي </a:t>
            </a:r>
            <a:r>
              <a:rPr lang="ar-SA" sz="2400" b="1" dirty="0" smtClean="0"/>
              <a:t>  </a:t>
            </a:r>
            <a:r>
              <a:rPr lang="ar-SA" sz="3200" b="1" dirty="0" smtClean="0"/>
              <a:t>: </a:t>
            </a:r>
            <a:endParaRPr lang="ar-EG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4644008" y="177281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افهم الآية , ثم لأتلوها من الذاكرة .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71800" y="237849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و خلق لكم الخيل و البغال و الحمير , لكي تركبوها , ولتكون جمالاً لكم و منظراً حسناً , ويخلق لكم من وسائل الركوب و غيرها ما لا علم لكم به . 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971600" y="980728"/>
            <a:ext cx="8013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( </a:t>
            </a:r>
            <a:r>
              <a:rPr lang="ar-SA" sz="2400" b="1" dirty="0" smtClean="0">
                <a:solidFill>
                  <a:srgbClr val="00B050"/>
                </a:solidFill>
              </a:rPr>
              <a:t>وَالْخَيْلَ </a:t>
            </a:r>
            <a:r>
              <a:rPr lang="ar-SA" sz="2400" b="1" dirty="0">
                <a:solidFill>
                  <a:srgbClr val="00B050"/>
                </a:solidFill>
              </a:rPr>
              <a:t>وَالْبِغَالَ وَالْحَمِيرَ لِتَرْكَبُوهَا وَزِينَةً وَيَخْلُقُ مَا لاَ </a:t>
            </a:r>
            <a:r>
              <a:rPr lang="ar-SA" sz="2400" b="1" dirty="0" smtClean="0">
                <a:solidFill>
                  <a:srgbClr val="00B050"/>
                </a:solidFill>
              </a:rPr>
              <a:t>تَعْلَمُونَ</a:t>
            </a:r>
            <a:r>
              <a:rPr lang="ar-SA" sz="2400" b="1" dirty="0" smtClean="0"/>
              <a:t> ) سورة النحل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3348095" y="1412776"/>
            <a:ext cx="3033164" cy="57606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رحلة بسيارة أبي </a:t>
            </a:r>
            <a:endParaRPr lang="ar-SA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563888" y="44624"/>
            <a:ext cx="260157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نص الانطلاق </a:t>
            </a:r>
            <a:endParaRPr lang="ar-SA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736304" cy="2098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11013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8986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64130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49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0360"/>
            <a:ext cx="6696744" cy="65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333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التنمية القرائية </a:t>
            </a:r>
            <a:endParaRPr lang="ar-SA" sz="28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028384" y="548680"/>
            <a:ext cx="100871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691680" y="1268760"/>
            <a:ext cx="7345416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أقرأ الفقرة التالية قراءة جهرية , مع ضبط كلماتها بالشكل :</a:t>
            </a:r>
            <a:endParaRPr lang="ar-EG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835696" y="2132856"/>
            <a:ext cx="7129392" cy="1584176"/>
          </a:xfrm>
          <a:prstGeom prst="flowChartAlternateProcess">
            <a:avLst/>
          </a:prstGeom>
          <a:ln w="57150"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نزلنا نمشي علي الرصيف العريض , ورأينا فيه القوارب يصطف بعضها بجانب بعض و هي مربوطة إليه , والأمواج الهادئة تحركها فتهتز اهتزازاُ خفيفاُ </a:t>
            </a:r>
            <a:endParaRPr lang="ar-EG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347864" y="4221088"/>
            <a:ext cx="568923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أقرأ ما يلي مع مراعاة  و صل الكلمات : :</a:t>
            </a:r>
            <a:endParaRPr lang="ar-EG" sz="28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658552" y="5085184"/>
            <a:ext cx="6449952" cy="792088"/>
          </a:xfrm>
          <a:prstGeom prst="flowChartAlternateProcess">
            <a:avLst/>
          </a:prstGeom>
          <a:ln w="57150"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انطلقت السيارة / فرأيت الجبال  / و علي الفور اتجهنا</a:t>
            </a:r>
            <a:endParaRPr lang="ar-EG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565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043008" y="908720"/>
            <a:ext cx="7993488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أختار معني الكلمات التالية من العربة المعلقة , وأكتبه أمامها    :</a:t>
            </a:r>
            <a:endParaRPr lang="ar-EG" sz="28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236296" y="116632"/>
            <a:ext cx="1800800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أنمي لغتي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6035"/>
            <a:ext cx="3312368" cy="343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5796136" y="1844824"/>
            <a:ext cx="3240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ar-SA" sz="2800" b="1" dirty="0" smtClean="0"/>
              <a:t>أدار </a:t>
            </a:r>
            <a:r>
              <a:rPr lang="ar-SA" sz="2400" b="1" dirty="0" smtClean="0"/>
              <a:t> : .......................... 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الهادر </a:t>
            </a:r>
            <a:r>
              <a:rPr lang="ar-SA" sz="2400" b="1" dirty="0" smtClean="0"/>
              <a:t>: ........................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رسا</a:t>
            </a:r>
            <a:r>
              <a:rPr lang="ar-SA" sz="2400" b="1" dirty="0" smtClean="0"/>
              <a:t>: ............................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أدامك </a:t>
            </a:r>
            <a:r>
              <a:rPr lang="ar-SA" sz="2400" b="1" dirty="0" smtClean="0"/>
              <a:t>: .........................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831840" y="2257708"/>
            <a:ext cx="24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جعل الشيء يدور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180608" y="3362360"/>
            <a:ext cx="327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الصاخب المرتفع الصوت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98904" y="4365104"/>
            <a:ext cx="24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توقف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831840" y="5445224"/>
            <a:ext cx="24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أبقاك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5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475656" y="116632"/>
            <a:ext cx="7489432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أبحث في الفقرة الثالثة من النص عن الكلمة التي تشير إلي المعني التالي  :</a:t>
            </a:r>
            <a:endParaRPr lang="ar-EG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2448272" cy="23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خطط انسيابي: معالجة متعاقبة 6"/>
          <p:cNvSpPr/>
          <p:nvPr/>
        </p:nvSpPr>
        <p:spPr>
          <a:xfrm>
            <a:off x="4499992" y="1844823"/>
            <a:ext cx="4536504" cy="182287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800" dirty="0" smtClean="0"/>
              <a:t>................... , لوح أ, قماش يكتب عليه ما يثير الانتباه  . </a:t>
            </a:r>
            <a:endParaRPr lang="ar-EG" sz="28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20247" y="1916832"/>
            <a:ext cx="180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 dirty="0">
                <a:solidFill>
                  <a:srgbClr val="3333FF"/>
                </a:solidFill>
              </a:rPr>
              <a:t>اللافتة</a:t>
            </a:r>
            <a:r>
              <a:rPr lang="ar-SA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3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475656" y="116632"/>
            <a:ext cx="7489432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أبحث في الفقرة الثالثة من النص عن الكلمة التي تشير إلي المعني التالي  :</a:t>
            </a:r>
            <a:endParaRPr lang="ar-EG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483768" y="1844823"/>
            <a:ext cx="6552728" cy="28803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dirty="0" smtClean="0"/>
              <a:t>تحرك الأمواج السفن فتهتز اهتزازاً خفيفاً . </a:t>
            </a:r>
          </a:p>
          <a:p>
            <a:pPr>
              <a:lnSpc>
                <a:spcPct val="150000"/>
              </a:lnSpc>
            </a:pPr>
            <a:r>
              <a:rPr lang="ar-SA" sz="2800" dirty="0" smtClean="0"/>
              <a:t>يحرك  ................. سنابل القمح ................</a:t>
            </a:r>
          </a:p>
          <a:p>
            <a:pPr>
              <a:lnSpc>
                <a:spcPct val="150000"/>
              </a:lnSpc>
            </a:pPr>
            <a:r>
              <a:rPr lang="ar-SA" sz="2800" dirty="0" smtClean="0"/>
              <a:t>ترحك النحلة ............. فتهتز .................  .</a:t>
            </a:r>
            <a:endParaRPr lang="ar-EG" sz="2800" dirty="0"/>
          </a:p>
        </p:txBody>
      </p:sp>
      <p:sp>
        <p:nvSpPr>
          <p:cNvPr id="6" name="مستطيل 5"/>
          <p:cNvSpPr/>
          <p:nvPr/>
        </p:nvSpPr>
        <p:spPr>
          <a:xfrm>
            <a:off x="5798904" y="2996952"/>
            <a:ext cx="24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الهواء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31440" y="3039343"/>
            <a:ext cx="29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 فتهتز  </a:t>
            </a:r>
            <a:r>
              <a:rPr lang="ar-SA" sz="2400" b="1" dirty="0" err="1">
                <a:solidFill>
                  <a:srgbClr val="FF0000"/>
                </a:solidFill>
              </a:rPr>
              <a:t>اهتزازت</a:t>
            </a:r>
            <a:r>
              <a:rPr lang="ar-SA" sz="2400" b="1" dirty="0">
                <a:solidFill>
                  <a:srgbClr val="FF0000"/>
                </a:solidFill>
              </a:rPr>
              <a:t>  خفيفة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3625860"/>
            <a:ext cx="24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الزهور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879512" y="3687415"/>
            <a:ext cx="29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err="1" smtClean="0">
                <a:solidFill>
                  <a:srgbClr val="FF0000"/>
                </a:solidFill>
              </a:rPr>
              <a:t>اهتزازت</a:t>
            </a:r>
            <a:r>
              <a:rPr lang="ar-SA" sz="2400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>
                <a:solidFill>
                  <a:srgbClr val="FF0000"/>
                </a:solidFill>
              </a:rPr>
              <a:t>خفيفة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65424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41119"/>
            <a:ext cx="1296144" cy="1700249"/>
          </a:xfrm>
          <a:prstGeom prst="rect">
            <a:avLst/>
          </a:prstGeom>
        </p:spPr>
      </p:pic>
      <p:sp>
        <p:nvSpPr>
          <p:cNvPr id="15" name="مخطط انسيابي: معالجة متعاقبة 14"/>
          <p:cNvSpPr/>
          <p:nvPr/>
        </p:nvSpPr>
        <p:spPr>
          <a:xfrm>
            <a:off x="3275856" y="3284984"/>
            <a:ext cx="3096344" cy="100811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مدخل الوحدة </a:t>
            </a:r>
            <a:endParaRPr lang="ar-SA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899592" y="1124744"/>
            <a:ext cx="8110891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1- أتأمل الصورتين في أعلي النص ,ثم أجيب عن الأسئلة التالية   :</a:t>
            </a:r>
            <a:endParaRPr lang="ar-SA" sz="28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3131840" y="2060586"/>
            <a:ext cx="5850071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ألي أين اتجهت العائلة  ؟ </a:t>
            </a:r>
            <a:endParaRPr lang="ar-EG" sz="2400" b="1" dirty="0"/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6588224" y="2852936"/>
            <a:ext cx="242225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1F10E0"/>
                </a:solidFill>
              </a:rPr>
              <a:t>مدينة الدمام 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3131840" y="3645024"/>
            <a:ext cx="5883765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كم تبعد مدينتك عن المدينة التي اتجهت إليها العائلة  ؟ </a:t>
            </a:r>
            <a:endParaRPr lang="ar-EG" sz="2400" b="1" dirty="0"/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6588224" y="4437112"/>
            <a:ext cx="245595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1F10E0"/>
                </a:solidFill>
              </a:rPr>
              <a:t>450كم</a:t>
            </a:r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3131840" y="5228938"/>
            <a:ext cx="5883765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3. ما اسم المعلم المشار إليه في المشهد الثاني    ؟ </a:t>
            </a:r>
            <a:endParaRPr lang="ar-EG" sz="2400" b="1" dirty="0"/>
          </a:p>
        </p:txBody>
      </p:sp>
      <p:sp>
        <p:nvSpPr>
          <p:cNvPr id="31" name="مخطط انسيابي: معالجة متعاقبة 30"/>
          <p:cNvSpPr/>
          <p:nvPr/>
        </p:nvSpPr>
        <p:spPr>
          <a:xfrm>
            <a:off x="6588224" y="6021288"/>
            <a:ext cx="245595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1F10E0"/>
                </a:solidFill>
              </a:rPr>
              <a:t>الشاطئ الجميل </a:t>
            </a: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300192" y="116632"/>
            <a:ext cx="2736904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أقرا و اجيب  :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8638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547664" y="107400"/>
            <a:ext cx="7462819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 - أقرأ النص قراءة صامتة , ثم أجيب عن الأسئلة التالية :</a:t>
            </a:r>
            <a:endParaRPr lang="ar-SA" sz="28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3131840" y="836712"/>
            <a:ext cx="5850071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ماذا اشتري الوالد  ؟ </a:t>
            </a:r>
            <a:endParaRPr lang="ar-EG" sz="2400" b="1" dirty="0"/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7020272" y="1700808"/>
            <a:ext cx="199021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800" b="1" dirty="0" smtClean="0">
                <a:solidFill>
                  <a:srgbClr val="1F10E0"/>
                </a:solidFill>
              </a:rPr>
              <a:t>سيارة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3131840" y="2636650"/>
            <a:ext cx="5883765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أصف السيارة بصفتين   ؟ </a:t>
            </a:r>
            <a:endParaRPr lang="ar-EG" sz="2400" b="1" dirty="0"/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6660232" y="3645024"/>
            <a:ext cx="2383945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جديدة  </a:t>
            </a:r>
            <a:r>
              <a:rPr lang="ar-SA" sz="2800" b="1" dirty="0">
                <a:solidFill>
                  <a:srgbClr val="1F10E0"/>
                </a:solidFill>
              </a:rPr>
              <a:t>- مريحة </a:t>
            </a:r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3131840" y="4581128"/>
            <a:ext cx="5883765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3. متي زاد فرح الأسرة بالسيارة    ؟ </a:t>
            </a:r>
            <a:endParaRPr lang="ar-EG" sz="2400" b="1" dirty="0"/>
          </a:p>
        </p:txBody>
      </p:sp>
      <p:sp>
        <p:nvSpPr>
          <p:cNvPr id="31" name="مخطط انسيابي: معالجة متعاقبة 30"/>
          <p:cNvSpPr/>
          <p:nvPr/>
        </p:nvSpPr>
        <p:spPr>
          <a:xfrm>
            <a:off x="5387085" y="566124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1F10E0"/>
                </a:solidFill>
              </a:rPr>
              <a:t>عند إعلان الوالد عن الرحلة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8086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2771800" y="116428"/>
            <a:ext cx="6210111" cy="57626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4. إلي أي مكان ذهبت الأسرة عند وصولها إلي الدمام   ؟</a:t>
            </a:r>
            <a:endParaRPr lang="ar-EG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5474963" y="1196752"/>
            <a:ext cx="3535520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الشاطــــئ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707904" y="1988840"/>
            <a:ext cx="5345445" cy="57606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sz="2400" b="1" dirty="0" smtClean="0"/>
              <a:t>5. ما اسم المدينة الأخرى التي زارتها الأسرة  </a:t>
            </a:r>
            <a:r>
              <a:rPr lang="ar-SA" sz="2400" b="1" dirty="0" smtClean="0">
                <a:sym typeface="AGA Arabesque"/>
              </a:rPr>
              <a:t>؟ </a:t>
            </a:r>
            <a:endParaRPr lang="ar-EG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652121" y="2997156"/>
            <a:ext cx="3329790" cy="64786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1F10E0"/>
                </a:solidFill>
              </a:rPr>
              <a:t>الخب</a:t>
            </a:r>
            <a:r>
              <a:rPr lang="ar-SA" sz="2800" b="1" dirty="0" smtClean="0">
                <a:solidFill>
                  <a:srgbClr val="1F10E0"/>
                </a:solidFill>
              </a:rPr>
              <a:t>ـــــــ</a:t>
            </a:r>
            <a:r>
              <a:rPr lang="ar-EG" sz="2800" b="1" dirty="0" smtClean="0">
                <a:solidFill>
                  <a:srgbClr val="1F10E0"/>
                </a:solidFill>
              </a:rPr>
              <a:t>ر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987824" y="4221088"/>
            <a:ext cx="602778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6. أين تناول مكان ذهبت الأسرة عند وصولها إلي الدمام  </a:t>
            </a:r>
            <a:r>
              <a:rPr lang="ar-SA" sz="2400" b="1" dirty="0" smtClean="0">
                <a:sym typeface="AGA Arabesque"/>
              </a:rPr>
              <a:t>؟ </a:t>
            </a:r>
            <a:endParaRPr lang="ar-EG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4716016" y="5517232"/>
            <a:ext cx="432816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1F10E0"/>
                </a:solidFill>
              </a:rPr>
              <a:t>نزه</a:t>
            </a:r>
            <a:r>
              <a:rPr lang="ar-SA" sz="2800" b="1" dirty="0" smtClean="0">
                <a:solidFill>
                  <a:srgbClr val="1F10E0"/>
                </a:solidFill>
              </a:rPr>
              <a:t>ـــ</a:t>
            </a:r>
            <a:r>
              <a:rPr lang="ar-EG" sz="2800" b="1" dirty="0" smtClean="0">
                <a:solidFill>
                  <a:srgbClr val="1F10E0"/>
                </a:solidFill>
              </a:rPr>
              <a:t>ة بح</a:t>
            </a:r>
            <a:r>
              <a:rPr lang="ar-SA" sz="2800" b="1" dirty="0" smtClean="0">
                <a:solidFill>
                  <a:srgbClr val="1F10E0"/>
                </a:solidFill>
              </a:rPr>
              <a:t>ــــ</a:t>
            </a:r>
            <a:r>
              <a:rPr lang="ar-EG" sz="2800" b="1" dirty="0" smtClean="0">
                <a:solidFill>
                  <a:srgbClr val="1F10E0"/>
                </a:solidFill>
              </a:rPr>
              <a:t>رية</a:t>
            </a:r>
            <a:endParaRPr lang="ar-EG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6215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475656" y="107400"/>
            <a:ext cx="7534827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ب – أضع عنواناً مناسباً للفقرة الرابعة ( استأجر ... عملاق )  :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411760" y="2060848"/>
            <a:ext cx="6570151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بم يشتهر أبناء المدن لساحلية الواقعة علي شواطئ البحار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7020272" y="2924944"/>
            <a:ext cx="199021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800" b="1" dirty="0" smtClean="0">
                <a:solidFill>
                  <a:srgbClr val="1F10E0"/>
                </a:solidFill>
              </a:rPr>
              <a:t>السياحة 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2699792" y="3860786"/>
            <a:ext cx="6315813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2. أستنتج من النص ما يدل علي تالف أفراد هذه الأسرة   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2699792" y="4869160"/>
            <a:ext cx="6344385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020272" y="836712"/>
            <a:ext cx="2016824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أفكــــــــر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99308" y="4865787"/>
            <a:ext cx="5437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معرفتهم بالأسماك </a:t>
            </a:r>
            <a:r>
              <a:rPr lang="ar-SA" sz="3200" b="1" dirty="0" err="1">
                <a:solidFill>
                  <a:srgbClr val="3333FF"/>
                </a:solidFill>
              </a:rPr>
              <a:t>وصبدها</a:t>
            </a:r>
            <a:r>
              <a:rPr lang="ar-SA" sz="3200" b="1" dirty="0">
                <a:solidFill>
                  <a:srgbClr val="3333FF"/>
                </a:solidFill>
              </a:rPr>
              <a:t> 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518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8" grpId="0" animBg="1"/>
      <p:bldP spid="29" grpId="0" animBg="1"/>
      <p:bldP spid="9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2411760" y="1196752"/>
            <a:ext cx="6570151" cy="64833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الرحلات العائلية لها فوائد كثيرة , أذكر أثنين منها 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2195737" y="2204864"/>
            <a:ext cx="6715498" cy="86409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rtl="0"/>
            <a:r>
              <a:rPr lang="en-US" sz="2800" b="1" dirty="0" smtClean="0">
                <a:solidFill>
                  <a:srgbClr val="1F10E0"/>
                </a:solidFill>
              </a:rPr>
              <a:t> </a:t>
            </a:r>
            <a:r>
              <a:rPr lang="ar-SA" sz="2800" b="1" dirty="0" smtClean="0">
                <a:solidFill>
                  <a:srgbClr val="1F10E0"/>
                </a:solidFill>
              </a:rPr>
              <a:t>-  </a:t>
            </a:r>
          </a:p>
          <a:p>
            <a:pPr rtl="0"/>
            <a:r>
              <a:rPr lang="ar-SA" sz="2800" b="1" dirty="0" smtClean="0">
                <a:solidFill>
                  <a:srgbClr val="1F10E0"/>
                </a:solidFill>
              </a:rPr>
              <a:t>-   </a:t>
            </a:r>
            <a:endParaRPr lang="ar-EG" sz="2800" b="1" dirty="0">
              <a:solidFill>
                <a:srgbClr val="1F10E0"/>
              </a:soli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2699792" y="3645024"/>
            <a:ext cx="6315813" cy="86409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2. أحدد أجزاء السيارة المشار إليها , ثم أكتب في جملة دور كل جزء في عمل السيارة , وأضمنها ملف تعلمي    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2699792" y="4941168"/>
            <a:ext cx="6344385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6732240" y="116632"/>
            <a:ext cx="2304856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أستثمـــــر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2727" y="2276872"/>
            <a:ext cx="65897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3333FF"/>
                </a:solidFill>
              </a:rPr>
              <a:t>1- فرح الأسرة  بشراء السيارة الجديدة 2- ركوب الجميع في السيارة منتظمين 3 مشاركة الجميع في التنزه مع بعضهم</a:t>
            </a:r>
            <a:r>
              <a:rPr lang="ar-SA" sz="3200" b="1" dirty="0">
                <a:solidFill>
                  <a:srgbClr val="3333FF"/>
                </a:solidFill>
              </a:rPr>
              <a:t>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1704" y="5009803"/>
            <a:ext cx="741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زيادة التآلف بين أفراد الأسرة- الترويح عن النفس   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650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6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49896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مجموعة 26"/>
          <p:cNvGrpSpPr/>
          <p:nvPr/>
        </p:nvGrpSpPr>
        <p:grpSpPr>
          <a:xfrm>
            <a:off x="2843808" y="980408"/>
            <a:ext cx="2592288" cy="1368152"/>
            <a:chOff x="2843808" y="980408"/>
            <a:chExt cx="2592288" cy="1368152"/>
          </a:xfrm>
        </p:grpSpPr>
        <p:cxnSp>
          <p:nvCxnSpPr>
            <p:cNvPr id="3" name="رابط مستقيم 2"/>
            <p:cNvCxnSpPr/>
            <p:nvPr/>
          </p:nvCxnSpPr>
          <p:spPr>
            <a:xfrm>
              <a:off x="5404336" y="980408"/>
              <a:ext cx="0" cy="13681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>
              <a:off x="2843808" y="980408"/>
              <a:ext cx="259228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مجموعة 25"/>
          <p:cNvGrpSpPr/>
          <p:nvPr/>
        </p:nvGrpSpPr>
        <p:grpSpPr>
          <a:xfrm>
            <a:off x="2843808" y="1449896"/>
            <a:ext cx="2160240" cy="1368152"/>
            <a:chOff x="2843808" y="1449896"/>
            <a:chExt cx="2160240" cy="1368152"/>
          </a:xfrm>
        </p:grpSpPr>
        <p:cxnSp>
          <p:nvCxnSpPr>
            <p:cNvPr id="13" name="رابط مستقيم 12"/>
            <p:cNvCxnSpPr/>
            <p:nvPr/>
          </p:nvCxnSpPr>
          <p:spPr>
            <a:xfrm>
              <a:off x="5004048" y="1449896"/>
              <a:ext cx="0" cy="13681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>
              <a:off x="2843808" y="1449896"/>
              <a:ext cx="21602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مجموعة 21"/>
          <p:cNvGrpSpPr/>
          <p:nvPr/>
        </p:nvGrpSpPr>
        <p:grpSpPr>
          <a:xfrm>
            <a:off x="2627784" y="2564904"/>
            <a:ext cx="2304256" cy="469488"/>
            <a:chOff x="2627784" y="2564904"/>
            <a:chExt cx="2304256" cy="469488"/>
          </a:xfrm>
        </p:grpSpPr>
        <p:cxnSp>
          <p:nvCxnSpPr>
            <p:cNvPr id="17" name="رابط مستقيم 16"/>
            <p:cNvCxnSpPr/>
            <p:nvPr/>
          </p:nvCxnSpPr>
          <p:spPr>
            <a:xfrm>
              <a:off x="2627784" y="2564904"/>
              <a:ext cx="201622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>
              <a:off x="4644008" y="2564904"/>
              <a:ext cx="0" cy="3170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>
              <a:off x="4644008" y="2852936"/>
              <a:ext cx="2880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>
              <a:off x="4923656" y="2881992"/>
              <a:ext cx="0" cy="152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8" name="مجموعة 1037"/>
          <p:cNvGrpSpPr/>
          <p:nvPr/>
        </p:nvGrpSpPr>
        <p:grpSpPr>
          <a:xfrm>
            <a:off x="5764899" y="2276872"/>
            <a:ext cx="2167474" cy="502276"/>
            <a:chOff x="5764899" y="2276872"/>
            <a:chExt cx="2167474" cy="502276"/>
          </a:xfrm>
        </p:grpSpPr>
        <p:cxnSp>
          <p:nvCxnSpPr>
            <p:cNvPr id="31" name="رابط مستقيم 30"/>
            <p:cNvCxnSpPr/>
            <p:nvPr/>
          </p:nvCxnSpPr>
          <p:spPr>
            <a:xfrm>
              <a:off x="5772674" y="2307708"/>
              <a:ext cx="215969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رابط مستقيم 36"/>
            <p:cNvCxnSpPr/>
            <p:nvPr/>
          </p:nvCxnSpPr>
          <p:spPr>
            <a:xfrm>
              <a:off x="5764899" y="2276872"/>
              <a:ext cx="0" cy="5022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5" name="مجموعة 1034"/>
          <p:cNvGrpSpPr/>
          <p:nvPr/>
        </p:nvGrpSpPr>
        <p:grpSpPr>
          <a:xfrm>
            <a:off x="7236296" y="3717032"/>
            <a:ext cx="935834" cy="152400"/>
            <a:chOff x="7236296" y="3717032"/>
            <a:chExt cx="935834" cy="152400"/>
          </a:xfrm>
        </p:grpSpPr>
        <p:cxnSp>
          <p:nvCxnSpPr>
            <p:cNvPr id="40" name="رابط مستقيم 39"/>
            <p:cNvCxnSpPr/>
            <p:nvPr/>
          </p:nvCxnSpPr>
          <p:spPr>
            <a:xfrm>
              <a:off x="7236296" y="3861048"/>
              <a:ext cx="93583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رابط مستقيم 42"/>
            <p:cNvCxnSpPr/>
            <p:nvPr/>
          </p:nvCxnSpPr>
          <p:spPr>
            <a:xfrm flipV="1">
              <a:off x="7236296" y="3717032"/>
              <a:ext cx="0" cy="152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مخطط انسيابي: معالجة متعاقبة 46"/>
          <p:cNvSpPr/>
          <p:nvPr/>
        </p:nvSpPr>
        <p:spPr>
          <a:xfrm>
            <a:off x="1187624" y="476672"/>
            <a:ext cx="1656184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1187624" y="1196752"/>
            <a:ext cx="1656184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51" name="مخطط انسيابي: معالجة متعاقبة 50"/>
          <p:cNvSpPr/>
          <p:nvPr/>
        </p:nvSpPr>
        <p:spPr>
          <a:xfrm>
            <a:off x="1259632" y="2228224"/>
            <a:ext cx="1296144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54" name="مخطط انسيابي: معالجة متعاقبة 53"/>
          <p:cNvSpPr/>
          <p:nvPr/>
        </p:nvSpPr>
        <p:spPr>
          <a:xfrm>
            <a:off x="8028384" y="1952836"/>
            <a:ext cx="1008112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56" name="مخطط انسيابي: معالجة متعاقبة 55"/>
          <p:cNvSpPr/>
          <p:nvPr/>
        </p:nvSpPr>
        <p:spPr>
          <a:xfrm>
            <a:off x="8008515" y="3870015"/>
            <a:ext cx="1008112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8179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1" grpId="0" animBg="1"/>
      <p:bldP spid="54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588224" y="554968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الوظيفة النحوية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347864" y="1268760"/>
            <a:ext cx="337066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المفعول المطلق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771800" y="2132856"/>
            <a:ext cx="6193288" cy="1872208"/>
          </a:xfrm>
          <a:prstGeom prst="flowChartAlternateProcess">
            <a:avLst/>
          </a:prstGeom>
          <a:ln w="57150"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ألاحظ الجمل علي السفينة , ثم أجيب : </a:t>
            </a:r>
          </a:p>
          <a:p>
            <a:r>
              <a:rPr lang="ar-SA" sz="2400" dirty="0" smtClean="0">
                <a:solidFill>
                  <a:prstClr val="black"/>
                </a:solidFill>
              </a:rPr>
              <a:t>أأسماء الكلمات الملونة  أم أفعال ؟ ( ....................... 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أضع خطاً تحت كل فعل في هذه الجمل 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أقارن بين حروف الاسم وحروف النقل  : </a:t>
            </a:r>
            <a:endParaRPr lang="ar-EG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14193"/>
            <a:ext cx="3458301" cy="314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خطط انسيابي: معالجة متعاقبة 6"/>
          <p:cNvSpPr/>
          <p:nvPr/>
        </p:nvSpPr>
        <p:spPr>
          <a:xfrm>
            <a:off x="6230102" y="4548352"/>
            <a:ext cx="2841892" cy="1904983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prstClr val="black"/>
                </a:solidFill>
              </a:rPr>
              <a:t>تهتز      </a:t>
            </a:r>
            <a:r>
              <a:rPr lang="ar-SA" sz="3200" dirty="0" smtClean="0">
                <a:solidFill>
                  <a:srgbClr val="FF0000"/>
                </a:solidFill>
              </a:rPr>
              <a:t>اهتزازا</a:t>
            </a:r>
          </a:p>
          <a:p>
            <a:r>
              <a:rPr lang="ar-SA" sz="3200" dirty="0" smtClean="0">
                <a:solidFill>
                  <a:prstClr val="black"/>
                </a:solidFill>
              </a:rPr>
              <a:t>انطلقت     </a:t>
            </a:r>
            <a:r>
              <a:rPr lang="ar-SA" sz="3200" dirty="0">
                <a:solidFill>
                  <a:srgbClr val="FF0000"/>
                </a:solidFill>
              </a:rPr>
              <a:t>انطلاقا</a:t>
            </a:r>
          </a:p>
          <a:p>
            <a:r>
              <a:rPr lang="ar-SA" sz="3200" dirty="0" smtClean="0">
                <a:solidFill>
                  <a:prstClr val="black"/>
                </a:solidFill>
              </a:rPr>
              <a:t>يشق       </a:t>
            </a:r>
            <a:r>
              <a:rPr lang="ar-SA" sz="3200" dirty="0">
                <a:solidFill>
                  <a:srgbClr val="FF0000"/>
                </a:solidFill>
              </a:rPr>
              <a:t>شقاً</a:t>
            </a:r>
            <a:endParaRPr lang="ar-EG" sz="3200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7738735" y="5013176"/>
            <a:ext cx="5776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506150" y="5517232"/>
            <a:ext cx="4486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7792275" y="6021288"/>
            <a:ext cx="4486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0563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051720" y="1886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ماذا ألاحظ  ؟ </a:t>
            </a:r>
            <a:r>
              <a:rPr lang="ar-SA" sz="2400" b="1" dirty="0" smtClean="0">
                <a:solidFill>
                  <a:srgbClr val="0070C0"/>
                </a:solidFill>
              </a:rPr>
              <a:t>( ألاحظ أن الأسماء تتضمن حروف الأفعال ) </a:t>
            </a:r>
            <a:r>
              <a:rPr lang="ar-SA" sz="2400" b="1" dirty="0" smtClean="0"/>
              <a:t> .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187624" y="73508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ماذا تسمي الأسماء التي تتضمن أحرف الفعل ؟ </a:t>
            </a:r>
            <a:r>
              <a:rPr lang="ar-SA" sz="2400" b="1" dirty="0" smtClean="0">
                <a:solidFill>
                  <a:srgbClr val="0070C0"/>
                </a:solidFill>
              </a:rPr>
              <a:t>(  نسميها مفعولاً مطلقاً ) 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87624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أحذف المفعول المطلق من الجمل , و أقرؤها  .</a:t>
            </a:r>
            <a:endParaRPr lang="ar-SA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1187624" y="181520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هل ظلت جملاً مفيدة ؟ </a:t>
            </a:r>
            <a:r>
              <a:rPr lang="ar-SA" sz="2400" b="1" dirty="0" smtClean="0">
                <a:solidFill>
                  <a:srgbClr val="0070C0"/>
                </a:solidFill>
              </a:rPr>
              <a:t>( ....................... ) 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187624" y="23488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ما فائدة مجيء المفعول المطلق  ؟</a:t>
            </a:r>
            <a:endParaRPr lang="ar-SA" sz="2400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2483768" y="3024232"/>
            <a:ext cx="6566132" cy="23762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prstClr val="black"/>
                </a:solidFill>
              </a:rPr>
              <a:t>يجي المفعول المطلق لتوكيد المعني , ففي الجملة الأولي أكدنا الاهتزاز . </a:t>
            </a:r>
          </a:p>
          <a:p>
            <a:r>
              <a:rPr lang="ar-SA" sz="3200" dirty="0" smtClean="0">
                <a:solidFill>
                  <a:prstClr val="black"/>
                </a:solidFill>
              </a:rPr>
              <a:t>و في الجملة الثانية أكدنا .......... و في الجملة الثالثة أكدنا ..............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15942" y="1635522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نعم</a:t>
            </a:r>
            <a:r>
              <a:rPr lang="ar-SA" b="1" dirty="0">
                <a:solidFill>
                  <a:srgbClr val="3333FF"/>
                </a:solidFill>
              </a:rPr>
              <a:t> 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71863" y="4150821"/>
            <a:ext cx="2196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3333FF"/>
                </a:solidFill>
              </a:rPr>
              <a:t>الانطلاق 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12023" y="4653136"/>
            <a:ext cx="2196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rgbClr val="3333FF"/>
                </a:solidFill>
              </a:rPr>
              <a:t>الشق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0058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 animBg="1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1403648" y="21328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أرجع ألي الأمثلة السابقة , وألاحظ الحركة علي آخر المفعول المطلق 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187624" y="267930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ما اسم الحركة التي تظهر علي آخر المفعول المطلق ؟ </a:t>
            </a:r>
            <a:r>
              <a:rPr lang="ar-SA" sz="2400" b="1" dirty="0" smtClean="0">
                <a:solidFill>
                  <a:srgbClr val="0070C0"/>
                </a:solidFill>
              </a:rPr>
              <a:t>( .................. ) 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1678276" y="116632"/>
            <a:ext cx="7358220" cy="1872208"/>
          </a:xfrm>
          <a:prstGeom prst="flowChartAlternateProcess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ماذا أستنتج ؟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أستنتج : </a:t>
            </a:r>
            <a:r>
              <a:rPr lang="ar-SA" sz="3200" dirty="0" smtClean="0">
                <a:solidFill>
                  <a:srgbClr val="FF0000"/>
                </a:solidFill>
              </a:rPr>
              <a:t>المفعول المطلق </a:t>
            </a:r>
            <a:r>
              <a:rPr lang="ar-SA" sz="3200" dirty="0" smtClean="0">
                <a:solidFill>
                  <a:prstClr val="black"/>
                </a:solidFill>
              </a:rPr>
              <a:t>: ............. يذكر بعد ........... و يكون من لفظه و يؤكده .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3131840" y="3284984"/>
            <a:ext cx="5906824" cy="2376264"/>
          </a:xfrm>
          <a:prstGeom prst="flowChartAlternateProcess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ماذا أستنتج ؟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أستنتج : </a:t>
            </a:r>
            <a:r>
              <a:rPr lang="ar-SA" sz="3200" dirty="0" smtClean="0">
                <a:solidFill>
                  <a:srgbClr val="FF0000"/>
                </a:solidFill>
              </a:rPr>
              <a:t>المفعول المطلق </a:t>
            </a:r>
            <a:r>
              <a:rPr lang="ar-SA" sz="3200" dirty="0" smtClean="0">
                <a:solidFill>
                  <a:prstClr val="black"/>
                </a:solidFill>
              </a:rPr>
              <a:t>منصوب دايماً , وعلامة نصبه – هنا – الفتحة الظاهرة علي آخره .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95291" y="692696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اسم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79221" y="1265486"/>
            <a:ext cx="865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الفعل </a:t>
            </a:r>
            <a:r>
              <a:rPr lang="ar-SA"/>
              <a:t> </a:t>
            </a: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63688" y="2633539"/>
            <a:ext cx="115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الفتحة  </a:t>
            </a:r>
            <a:r>
              <a:rPr lang="ar-SA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6000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8" grpId="0" animBg="1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عالجة متعاقبة 16"/>
          <p:cNvSpPr/>
          <p:nvPr/>
        </p:nvSpPr>
        <p:spPr>
          <a:xfrm>
            <a:off x="1678276" y="476672"/>
            <a:ext cx="7358220" cy="266429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تعلمت قواعد لا أنساها  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solidFill>
                  <a:prstClr val="black"/>
                </a:solidFill>
              </a:rPr>
              <a:t>المفعول المطلق اسم يصاغ من لفظ الفعل ليؤكد معناه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solidFill>
                  <a:prstClr val="black"/>
                </a:solidFill>
              </a:rPr>
              <a:t>المفعول المطلق منصوب دايماً , و علامة نصبه – هنا – الفتحة  .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0718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4572000" y="116632"/>
            <a:ext cx="4409912" cy="54016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أ – </a:t>
            </a:r>
            <a:r>
              <a:rPr lang="ar-SA" sz="2400" b="1" dirty="0" smtClean="0"/>
              <a:t>أسمي المركبات المعروضة أمامي    : </a:t>
            </a:r>
            <a:endParaRPr lang="ar-EG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3419872" y="980728"/>
            <a:ext cx="5562040" cy="540162"/>
          </a:xfrm>
          <a:prstGeom prst="flowChartAlternate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ب –أي هذه المركبات يستعمل في النقل </a:t>
            </a:r>
            <a:r>
              <a:rPr lang="ar-SA" sz="2800" b="1" dirty="0" smtClean="0"/>
              <a:t>: </a:t>
            </a:r>
            <a:endParaRPr lang="ar-EG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2069153" cy="177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2543701" cy="177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7" y="1772816"/>
            <a:ext cx="2134319" cy="177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5" y="4386263"/>
            <a:ext cx="2333764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78" y="4386263"/>
            <a:ext cx="2997044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6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1663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أعوذ إلي كتاب الله – تعالي – و أكمل الفراغ في الآيات التالية بالمفعول المطلق ثم أقروها بصوت مسموع : </a:t>
            </a:r>
            <a:endParaRPr lang="ar-S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6840760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10672" y="1556792"/>
            <a:ext cx="865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مورا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92400" y="1625327"/>
            <a:ext cx="865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سيرا </a:t>
            </a:r>
            <a:r>
              <a:rPr lang="ar-SA"/>
              <a:t> </a:t>
            </a: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09666" y="2272903"/>
            <a:ext cx="865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نباتا  </a:t>
            </a:r>
            <a:r>
              <a:rPr lang="ar-SA"/>
              <a:t> 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93541" y="3066082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تسليما  </a:t>
            </a:r>
            <a:r>
              <a:rPr lang="ar-SA"/>
              <a:t> </a:t>
            </a: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2820" y="-16229184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تبتيلا 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70347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حر 10"/>
          <p:cNvSpPr/>
          <p:nvPr/>
        </p:nvSpPr>
        <p:spPr>
          <a:xfrm>
            <a:off x="1713248" y="1967537"/>
            <a:ext cx="7146272" cy="1831790"/>
          </a:xfrm>
          <a:custGeom>
            <a:avLst/>
            <a:gdLst>
              <a:gd name="connsiteX0" fmla="*/ 7146272 w 7146272"/>
              <a:gd name="connsiteY0" fmla="*/ 1588463 h 1831790"/>
              <a:gd name="connsiteX1" fmla="*/ 4748512 w 7146272"/>
              <a:gd name="connsiteY1" fmla="*/ 44143 h 1831790"/>
              <a:gd name="connsiteX2" fmla="*/ 1375392 w 7146272"/>
              <a:gd name="connsiteY2" fmla="*/ 531823 h 1831790"/>
              <a:gd name="connsiteX3" fmla="*/ 156192 w 7146272"/>
              <a:gd name="connsiteY3" fmla="*/ 1690063 h 1831790"/>
              <a:gd name="connsiteX4" fmla="*/ 54592 w 7146272"/>
              <a:gd name="connsiteY4" fmla="*/ 1771343 h 18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6272" h="1831790">
                <a:moveTo>
                  <a:pt x="7146272" y="1588463"/>
                </a:moveTo>
                <a:cubicBezTo>
                  <a:pt x="6428298" y="904356"/>
                  <a:pt x="5710325" y="220250"/>
                  <a:pt x="4748512" y="44143"/>
                </a:cubicBezTo>
                <a:cubicBezTo>
                  <a:pt x="3786699" y="-131964"/>
                  <a:pt x="2140779" y="257503"/>
                  <a:pt x="1375392" y="531823"/>
                </a:cubicBezTo>
                <a:cubicBezTo>
                  <a:pt x="610005" y="806143"/>
                  <a:pt x="376325" y="1483476"/>
                  <a:pt x="156192" y="1690063"/>
                </a:cubicBezTo>
                <a:cubicBezTo>
                  <a:pt x="-63941" y="1896650"/>
                  <a:pt x="-4675" y="1833996"/>
                  <a:pt x="54592" y="1771343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475656" y="107400"/>
            <a:ext cx="7534827" cy="87332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2 – أستعمل كل اسم من الأسماء التالية في جمل من إنشائي : ليكون مفعولاً مطلقاً :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5" name="نجمة مكونة من 10 نقاط 4"/>
          <p:cNvSpPr/>
          <p:nvPr/>
        </p:nvSpPr>
        <p:spPr>
          <a:xfrm>
            <a:off x="7668344" y="1988840"/>
            <a:ext cx="1440160" cy="158417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تفكيراً</a:t>
            </a:r>
            <a:endParaRPr lang="ar-SA" sz="3600" b="1" dirty="0"/>
          </a:p>
        </p:txBody>
      </p:sp>
      <p:sp>
        <p:nvSpPr>
          <p:cNvPr id="6" name="نجمة مكونة من 10 نقاط 5"/>
          <p:cNvSpPr/>
          <p:nvPr/>
        </p:nvSpPr>
        <p:spPr>
          <a:xfrm>
            <a:off x="6156176" y="1412776"/>
            <a:ext cx="1440160" cy="158417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ترتيباً</a:t>
            </a:r>
            <a:endParaRPr lang="ar-SA" sz="3200" b="1" dirty="0"/>
          </a:p>
        </p:txBody>
      </p:sp>
      <p:sp>
        <p:nvSpPr>
          <p:cNvPr id="7" name="نجمة مكونة من 10 نقاط 6"/>
          <p:cNvSpPr/>
          <p:nvPr/>
        </p:nvSpPr>
        <p:spPr>
          <a:xfrm>
            <a:off x="4572000" y="1196752"/>
            <a:ext cx="1440160" cy="1584176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نهوضاً </a:t>
            </a:r>
            <a:endParaRPr lang="ar-SA" sz="2800" b="1" dirty="0"/>
          </a:p>
        </p:txBody>
      </p:sp>
      <p:sp>
        <p:nvSpPr>
          <p:cNvPr id="8" name="نجمة مكونة من 10 نقاط 7"/>
          <p:cNvSpPr/>
          <p:nvPr/>
        </p:nvSpPr>
        <p:spPr>
          <a:xfrm>
            <a:off x="3059832" y="1378496"/>
            <a:ext cx="1440160" cy="1584176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إكراماً</a:t>
            </a:r>
            <a:endParaRPr lang="ar-SA" sz="3200" b="1" dirty="0"/>
          </a:p>
        </p:txBody>
      </p:sp>
      <p:sp>
        <p:nvSpPr>
          <p:cNvPr id="9" name="نجمة مكونة من 10 نقاط 8"/>
          <p:cNvSpPr/>
          <p:nvPr/>
        </p:nvSpPr>
        <p:spPr>
          <a:xfrm>
            <a:off x="1619672" y="2136304"/>
            <a:ext cx="1440160" cy="1584176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 smtClean="0"/>
              <a:t>أحتراماً</a:t>
            </a:r>
            <a:endParaRPr lang="ar-SA" sz="28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64659" y="3773685"/>
            <a:ext cx="3529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فكر خالد في خلق الله  تفكيرا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36096" y="5142135"/>
            <a:ext cx="352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رتب العامل عمله ترتيبا جيدا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93098" y="4435947"/>
            <a:ext cx="3529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ينهض الشباب بوطنه نهوضا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64088" y="5877272"/>
            <a:ext cx="352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اكرم الاب الضيف إكراما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38462" y="3749353"/>
            <a:ext cx="14414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احترمت معلمي احتراما  </a:t>
            </a:r>
            <a:endParaRPr lang="en-US" sz="28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2964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7236296" y="908720"/>
            <a:ext cx="1774187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1- أكمل  :</a:t>
            </a:r>
            <a:endParaRPr lang="ar-SA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109149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خطط انسيابي: معالجة متعاقبة 12"/>
          <p:cNvSpPr/>
          <p:nvPr/>
        </p:nvSpPr>
        <p:spPr>
          <a:xfrm>
            <a:off x="3275856" y="1700808"/>
            <a:ext cx="5832648" cy="403244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لو تحدثت السيارة عن نفسها لقالت 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أنا </a:t>
            </a:r>
            <a:r>
              <a:rPr lang="ar-SA" sz="1600" dirty="0" smtClean="0">
                <a:solidFill>
                  <a:prstClr val="black"/>
                </a:solidFill>
              </a:rPr>
              <a:t>............................................................................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لو تحدث الجمل ( سفينة الصحراء ) عن نفسه لقال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1600" dirty="0" smtClean="0">
                <a:solidFill>
                  <a:prstClr val="black"/>
                </a:solidFill>
              </a:rPr>
              <a:t>.................................................................................</a:t>
            </a:r>
            <a:endParaRPr lang="ar-SA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لو تحدثت الطائرات عن نفسها لقالت 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نحن </a:t>
            </a:r>
            <a:r>
              <a:rPr lang="ar-SA" dirty="0" smtClean="0">
                <a:solidFill>
                  <a:prstClr val="black"/>
                </a:solidFill>
              </a:rPr>
              <a:t>............................................. ...................</a:t>
            </a:r>
            <a:endParaRPr lang="ar-SA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dirty="0" smtClean="0">
                <a:solidFill>
                  <a:prstClr val="black"/>
                </a:solidFill>
              </a:rPr>
              <a:t>و عندما تتحدثون عن أنفسكم أيها اطلاب فأنكم تقولون 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1600" dirty="0" smtClean="0">
                <a:solidFill>
                  <a:prstClr val="black"/>
                </a:solidFill>
              </a:rPr>
              <a:t>...............................................................................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15741" y="2420888"/>
            <a:ext cx="5040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أنقل المسافرين بسرعة وطلاقة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32609" y="3140968"/>
            <a:ext cx="504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أنا أصبر على العطش وأتحمل حر الرمال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43286" y="3846487"/>
            <a:ext cx="504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ننقل المسافرين بسرعة ولمسافات طويلة 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103" y="4854103"/>
            <a:ext cx="504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نحن نجتهد في دروسنا </a:t>
            </a:r>
            <a:endParaRPr lang="en-US" sz="28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4285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6" y="116632"/>
            <a:ext cx="2826452" cy="16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خطط انسيابي: معالجة متعاقبة 7"/>
          <p:cNvSpPr/>
          <p:nvPr/>
        </p:nvSpPr>
        <p:spPr>
          <a:xfrm>
            <a:off x="5017682" y="1916832"/>
            <a:ext cx="3848785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2- أحول إلي المثني و الجمع  :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6732240" y="3236783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أنت سائق ماهر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أنت تلميذ مؤدب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أنت بنت لطيفة 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139952" y="3203495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أنتما سائقان ماهران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dirty="0" smtClean="0"/>
              <a:t>.</a:t>
            </a:r>
            <a:r>
              <a:rPr lang="ar-SA" sz="2400" dirty="0" smtClean="0"/>
              <a:t>....................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400" dirty="0" smtClean="0"/>
              <a:t>.....................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1619672" y="3164775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أنتم سائقون ماهرون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dirty="0" smtClean="0"/>
              <a:t>.</a:t>
            </a:r>
            <a:r>
              <a:rPr lang="ar-SA" sz="2400" dirty="0" smtClean="0"/>
              <a:t>....................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r-SA" sz="2400" dirty="0" smtClean="0"/>
              <a:t>.....................</a:t>
            </a:r>
            <a:endParaRPr lang="ar-SA" sz="2400" dirty="0"/>
          </a:p>
        </p:txBody>
      </p:sp>
      <p:cxnSp>
        <p:nvCxnSpPr>
          <p:cNvPr id="3" name="رابط مستقيم 2"/>
          <p:cNvCxnSpPr/>
          <p:nvPr/>
        </p:nvCxnSpPr>
        <p:spPr>
          <a:xfrm flipH="1">
            <a:off x="6804248" y="3068960"/>
            <a:ext cx="223224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6804248" y="3068960"/>
            <a:ext cx="0" cy="1512168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4283968" y="4581128"/>
            <a:ext cx="252028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4283968" y="3080863"/>
            <a:ext cx="0" cy="1512168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79441" y="3558158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أنتما تلميذان مؤدبان 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52019" y="3933056"/>
            <a:ext cx="2592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أنتن  بنات لطيفات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260574" y="3501008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أنتم تلاميذ مؤدبون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31640" y="3918000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أنتن بنات ماهرات 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7243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4" grpId="0"/>
      <p:bldP spid="12" grpId="0"/>
      <p:bldP spid="13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الأسلوب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843808" y="116632"/>
            <a:ext cx="337066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الدعاء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11960" y="1052736"/>
            <a:ext cx="4732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توجه الأبناء بالدعاء الله بأن يحفظ والدهم .أستخرج من النص أسلوب الدعاء و أكتبه في المساحة المخصصة . 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dirty="0" smtClean="0"/>
              <a:t>أسجل هنا العبارات التي يمكن الدعاء بها للوالدين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2730996" cy="26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74055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84387" y="4005064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اللهم احفظ والدي وامنن عليهما بالصحة 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92450" y="4598789"/>
            <a:ext cx="4608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اللهم اغفر لهما ذنوبهما </a:t>
            </a:r>
            <a:endParaRPr lang="en-US" sz="4000" b="1">
              <a:solidFill>
                <a:srgbClr val="3333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63887" y="5157192"/>
            <a:ext cx="460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اللهم ارحمهما وأعظم اجرهما</a:t>
            </a:r>
            <a:r>
              <a:rPr lang="ar-SA" sz="4000" b="1">
                <a:solidFill>
                  <a:srgbClr val="3333FF"/>
                </a:solidFill>
              </a:rPr>
              <a:t> </a:t>
            </a:r>
            <a:endParaRPr lang="en-US" sz="4000" b="1">
              <a:solidFill>
                <a:srgbClr val="3333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51843" y="1267990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جزاك الله خيرا يا أبي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80406" y="2349078"/>
            <a:ext cx="1654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3399"/>
                </a:solidFill>
              </a:rPr>
              <a:t>أدامك الله سالما لنا </a:t>
            </a:r>
            <a:endParaRPr lang="en-US" sz="3200" b="1">
              <a:solidFill>
                <a:srgbClr val="FF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8094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1403649" y="116632"/>
            <a:ext cx="7632848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3- أعود إلي سورتي ( الإسراء ) و ( نوح ) , , أسجل الآيات القرآنية التي ورد فيها الدعاء للوالدين   :</a:t>
            </a:r>
            <a:endParaRPr lang="ar-SA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658477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28" y="1844824"/>
            <a:ext cx="5401642" cy="283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3408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4571999" y="836712"/>
            <a:ext cx="446449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أقرا و ألاحظ رسم الكلمات الملونة : </a:t>
            </a:r>
            <a:endParaRPr lang="ar-SA" sz="28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372200" y="44624"/>
            <a:ext cx="2624126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الظاهرة الإملائية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55976" y="1700808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فرحنا جميعا </a:t>
            </a:r>
            <a:r>
              <a:rPr lang="ar-SA" sz="2400" b="1" dirty="0" smtClean="0">
                <a:solidFill>
                  <a:srgbClr val="FF0000"/>
                </a:solidFill>
              </a:rPr>
              <a:t>بالسيارة </a:t>
            </a:r>
            <a:r>
              <a:rPr lang="ar-SA" sz="2400" b="1" dirty="0" smtClean="0"/>
              <a:t>الجديدة , جلس والدي خلق المقود , و أدار المحرك </a:t>
            </a:r>
            <a:r>
              <a:rPr lang="ar-SA" sz="2400" b="1" dirty="0" smtClean="0">
                <a:solidFill>
                  <a:srgbClr val="FF0000"/>
                </a:solidFill>
              </a:rPr>
              <a:t>بالمفتاح </a:t>
            </a:r>
            <a:r>
              <a:rPr lang="ar-SA" sz="2400" b="1" dirty="0" smtClean="0"/>
              <a:t>, وقاد السيارة علي مل , </a:t>
            </a:r>
            <a:r>
              <a:rPr lang="ar-SA" sz="2400" b="1" dirty="0" smtClean="0">
                <a:solidFill>
                  <a:srgbClr val="FF0000"/>
                </a:solidFill>
              </a:rPr>
              <a:t>فالسائق</a:t>
            </a:r>
            <a:r>
              <a:rPr lang="ar-SA" sz="2400" b="1" dirty="0" smtClean="0"/>
              <a:t> العاقل لا يسرع كالمتهورين , توقف أبي في المحطة , ليملأ الخزان </a:t>
            </a:r>
            <a:r>
              <a:rPr lang="ar-SA" sz="2400" b="1" dirty="0" smtClean="0">
                <a:solidFill>
                  <a:srgbClr val="FF0000"/>
                </a:solidFill>
              </a:rPr>
              <a:t>بالوقود</a:t>
            </a:r>
            <a:r>
              <a:rPr lang="ar-SA" sz="2400" b="1" dirty="0" smtClean="0"/>
              <a:t>  .</a:t>
            </a:r>
            <a:endParaRPr lang="ar-S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2667645" cy="174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خطط انسيابي: معالجة متعاقبة 6"/>
          <p:cNvSpPr/>
          <p:nvPr/>
        </p:nvSpPr>
        <p:spPr>
          <a:xfrm>
            <a:off x="2843808" y="4077072"/>
            <a:ext cx="6195467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أعيد كتابة الكلمات الملونة في المكان المخصص </a:t>
            </a:r>
            <a:endParaRPr lang="ar-SA" sz="2800" b="1" dirty="0"/>
          </a:p>
        </p:txBody>
      </p:sp>
      <p:sp>
        <p:nvSpPr>
          <p:cNvPr id="9" name="نجمة مكونة من 10 نقاط 8"/>
          <p:cNvSpPr/>
          <p:nvPr/>
        </p:nvSpPr>
        <p:spPr>
          <a:xfrm>
            <a:off x="7956376" y="5448672"/>
            <a:ext cx="1080120" cy="1220688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600" dirty="0"/>
          </a:p>
        </p:txBody>
      </p:sp>
      <p:sp>
        <p:nvSpPr>
          <p:cNvPr id="10" name="نجمة مكونة من 10 نقاط 9"/>
          <p:cNvSpPr/>
          <p:nvPr/>
        </p:nvSpPr>
        <p:spPr>
          <a:xfrm>
            <a:off x="6732240" y="5448672"/>
            <a:ext cx="1080120" cy="1220688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200" b="1" dirty="0"/>
          </a:p>
        </p:txBody>
      </p:sp>
      <p:sp>
        <p:nvSpPr>
          <p:cNvPr id="11" name="نجمة مكونة من 10 نقاط 10"/>
          <p:cNvSpPr/>
          <p:nvPr/>
        </p:nvSpPr>
        <p:spPr>
          <a:xfrm>
            <a:off x="5436096" y="5445224"/>
            <a:ext cx="1080120" cy="1220688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......</a:t>
            </a:r>
            <a:endParaRPr lang="ar-SA" sz="2800" b="1" dirty="0"/>
          </a:p>
        </p:txBody>
      </p:sp>
      <p:sp>
        <p:nvSpPr>
          <p:cNvPr id="12" name="نجمة مكونة من 10 نقاط 11"/>
          <p:cNvSpPr/>
          <p:nvPr/>
        </p:nvSpPr>
        <p:spPr>
          <a:xfrm>
            <a:off x="4139952" y="5445224"/>
            <a:ext cx="1080120" cy="1220688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200" b="1" dirty="0"/>
          </a:p>
        </p:txBody>
      </p:sp>
      <p:sp>
        <p:nvSpPr>
          <p:cNvPr id="13" name="نجمة مكونة من 10 نقاط 12"/>
          <p:cNvSpPr/>
          <p:nvPr/>
        </p:nvSpPr>
        <p:spPr>
          <a:xfrm>
            <a:off x="2771800" y="5373216"/>
            <a:ext cx="1080120" cy="1220688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......</a:t>
            </a:r>
            <a:endParaRPr lang="ar-SA" sz="2800" b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5741" y="5728716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بالسيارة</a:t>
            </a:r>
            <a:r>
              <a:rPr lang="ar-SA" sz="2400" dirty="0"/>
              <a:t> </a:t>
            </a:r>
            <a:endParaRPr lang="en-US" sz="2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298828" y="5801741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كالأسد </a:t>
            </a:r>
            <a:r>
              <a:rPr lang="ar-SA" sz="2400"/>
              <a:t> </a:t>
            </a:r>
            <a:endParaRPr lang="en-US" sz="240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002981" y="5733256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بالمفتاح  </a:t>
            </a:r>
            <a:r>
              <a:rPr lang="ar-SA" sz="2400"/>
              <a:t> </a:t>
            </a:r>
            <a:endParaRPr lang="en-US" sz="240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707036" y="5729882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فالسائق   </a:t>
            </a:r>
            <a:r>
              <a:rPr lang="ar-SA" sz="2400"/>
              <a:t> </a:t>
            </a:r>
            <a:endParaRPr lang="en-US" sz="240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38462" y="5729882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بالقود   </a:t>
            </a:r>
            <a:r>
              <a:rPr lang="ar-SA" sz="2400"/>
              <a:t> 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6281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539552" y="1125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أنطق كلمة ( بالسيارة ) بصوت مسموع و ألاحظ أن ( ال ) لم تنطق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أنطق كلمة ( فالسائق ) بصوت مسموع و ألاحظ أن .................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أنطق كلمة ( كالأسد ) بصوت مسموع و ألاحظ أن الهمزة في ( ال ) لم تنطق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أنطق كلمة ( بالوقود )بصوت مسموع و ألاحظ أن ...... في (ال) لم ..........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أملا الجدول التالي مع الاستعانة بالنموذج :    </a:t>
            </a:r>
            <a:endParaRPr lang="ar-SA" sz="24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45065"/>
              </p:ext>
            </p:extLst>
          </p:nvPr>
        </p:nvGraphicFramePr>
        <p:xfrm>
          <a:off x="3059832" y="2356088"/>
          <a:ext cx="5904656" cy="4169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0072"/>
                <a:gridCol w="1147350"/>
                <a:gridCol w="2341070"/>
                <a:gridCol w="1476164"/>
              </a:tblGrid>
              <a:tr h="694876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أصل الكلمة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الكلمة بعد دخول الحرف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كتابتها </a:t>
                      </a:r>
                      <a:endParaRPr lang="ar-SA" sz="2000" b="1" dirty="0"/>
                    </a:p>
                  </a:txBody>
                  <a:tcPr anchor="ctr"/>
                </a:tc>
              </a:tr>
              <a:tr h="694876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(</a:t>
                      </a:r>
                      <a:r>
                        <a:rPr lang="ar-SA" sz="2000" b="1" baseline="0" dirty="0" smtClean="0"/>
                        <a:t> ال ) 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الشمسية </a:t>
                      </a:r>
                      <a:endParaRPr lang="ar-SA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السيارة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بـ + السيارة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بالسيارة</a:t>
                      </a:r>
                      <a:endParaRPr lang="ar-SA" sz="2400" dirty="0"/>
                    </a:p>
                  </a:txBody>
                  <a:tcPr anchor="ctr"/>
                </a:tc>
              </a:tr>
              <a:tr h="69487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السائق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فـ + السائق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...............</a:t>
                      </a:r>
                      <a:endParaRPr lang="ar-SA" sz="2400" dirty="0"/>
                    </a:p>
                  </a:txBody>
                  <a:tcPr anchor="ctr"/>
                </a:tc>
              </a:tr>
              <a:tr h="694876"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(</a:t>
                      </a:r>
                      <a:r>
                        <a:rPr lang="ar-SA" sz="2000" b="1" baseline="0" dirty="0" smtClean="0"/>
                        <a:t> ال ) 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القمرية </a:t>
                      </a:r>
                      <a:endParaRPr lang="ar-SA" sz="2000" b="1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الأسد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كـ + الأسد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كالأسد </a:t>
                      </a:r>
                      <a:endParaRPr lang="ar-SA" sz="2400" dirty="0"/>
                    </a:p>
                  </a:txBody>
                  <a:tcPr anchor="ctr"/>
                </a:tc>
              </a:tr>
              <a:tr h="69487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المفتاح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بـ + ................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...............</a:t>
                      </a:r>
                      <a:endParaRPr lang="ar-SA" sz="2400" dirty="0"/>
                    </a:p>
                  </a:txBody>
                  <a:tcPr anchor="ctr"/>
                </a:tc>
              </a:tr>
              <a:tr h="694876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الوقود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بـ +..................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...............</a:t>
                      </a:r>
                      <a:endParaRPr lang="ar-SA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19250" y="339799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ال لم تنطق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7233" y="1117824"/>
            <a:ext cx="1944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الهمزة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  <a:r>
              <a:rPr lang="ar-SA" sz="3200" b="1" dirty="0">
                <a:solidFill>
                  <a:srgbClr val="3333FF"/>
                </a:solidFill>
              </a:rPr>
              <a:t>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570" y="1052736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تنطق </a:t>
            </a:r>
            <a:r>
              <a:rPr lang="ar-SA" sz="3200" b="1" dirty="0">
                <a:solidFill>
                  <a:srgbClr val="3333FF"/>
                </a:solidFill>
              </a:rPr>
              <a:t> </a:t>
            </a:r>
            <a:r>
              <a:rPr lang="ar-SA" sz="3600" b="1" dirty="0">
                <a:solidFill>
                  <a:srgbClr val="3333FF"/>
                </a:solidFill>
              </a:rPr>
              <a:t>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43882" y="3717032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بالأسد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43859" y="508620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المفتاح</a:t>
            </a:r>
            <a:r>
              <a:rPr lang="ar-SA"/>
              <a:t> </a:t>
            </a: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15816" y="5091832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بالمفتاح </a:t>
            </a:r>
            <a:r>
              <a:rPr lang="ar-SA"/>
              <a:t> </a:t>
            </a: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421" y="58053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الوقود  </a:t>
            </a:r>
            <a:r>
              <a:rPr lang="ar-SA"/>
              <a:t> </a:t>
            </a:r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43808" y="5883994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بالوقود  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8448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79512" y="1125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ألاحظ رسم الأسماء الواردة في الجدول عندما دخلت عليها ( الباء , الفاء ,  الكاف ) </a:t>
            </a:r>
            <a:endParaRPr lang="ar-SA" sz="2400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678276" y="1484784"/>
            <a:ext cx="7358220" cy="23042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dirty="0" smtClean="0">
                <a:solidFill>
                  <a:prstClr val="black"/>
                </a:solidFill>
              </a:rPr>
              <a:t>إذا دخلت الباء , الفاء , الكاف علي اسم مبدوء بـ   ( ال ) , فإنه لا يحذف منه شيء سواء أكانت اللام شمسية أم قمرية .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389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79512" y="11256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أ - أقرأ الكلمات علي نوافذ الطائرة قراءة صحيحة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ب – أدخل ( الباء و الفاء , والكاف ) علي هذه الكلمات , و أقرؤها 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ج – أضع كل كلمة منها في جملة مفيدة ( بعد دخول الحرف عليها  ) . </a:t>
            </a:r>
            <a:endParaRPr lang="ar-S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5976664" cy="36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3397" y="4869160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بالطائرة – بالقطار – بالرحلات – بالباخرة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3967" y="5517232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فالطائرة – فالقطار – فالرحلات – فالباخرة 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11960" y="6164560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كالطائرة – كالقطار – كالرحلات – كالباخرة </a:t>
            </a:r>
            <a:endParaRPr lang="en-US" sz="24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601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48" y="145872"/>
            <a:ext cx="3240360" cy="177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48" y="145872"/>
            <a:ext cx="2874700" cy="177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63257"/>
            <a:ext cx="2722830" cy="198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32" y="4797152"/>
            <a:ext cx="2612816" cy="139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94" y="2275674"/>
            <a:ext cx="2900354" cy="202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15" y="5071305"/>
            <a:ext cx="2681141" cy="138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3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907704" y="116632"/>
            <a:ext cx="712879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2- أرتب المركبات من حيث السرعة وأستخدم حرف الفاء : </a:t>
            </a:r>
            <a:endParaRPr lang="ar-SA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8372"/>
            <a:ext cx="3960440" cy="259078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3054" y="1412776"/>
            <a:ext cx="3382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السيارات الرياضية  فالشاحنات فالدراجة الهوائية </a:t>
            </a:r>
            <a:endParaRPr lang="en-US" sz="36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845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39556" y="908720"/>
            <a:ext cx="429694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أقرأ و ألاحظ كتابة الحروف الملونة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الرسم الكتابي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331640" y="116632"/>
            <a:ext cx="4882832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رسم الحرفين ( ل , لا ) بخط النسخ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2708"/>
            <a:ext cx="3575254" cy="14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9702"/>
            <a:ext cx="32639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79" y="1523752"/>
            <a:ext cx="2259942" cy="18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خطط انسيابي: معالجة متعاقبة 8"/>
          <p:cNvSpPr/>
          <p:nvPr/>
        </p:nvSpPr>
        <p:spPr>
          <a:xfrm>
            <a:off x="3773056" y="3032956"/>
            <a:ext cx="5342142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ألاحظ طريقة رسم الحروف تبعاُ لاتجاه الأسهم : </a:t>
            </a:r>
            <a:endParaRPr lang="ar-SA" sz="24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04" y="3869489"/>
            <a:ext cx="3610922" cy="9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90" y="4441038"/>
            <a:ext cx="2375182" cy="19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13" y="3944743"/>
            <a:ext cx="2612075" cy="99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4992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843808" y="116632"/>
            <a:ext cx="619268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أعيد  و أرسم الحرفين ( ل ,  لا ) منفردين و متصلين : </a:t>
            </a:r>
            <a:endParaRPr lang="ar-SA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40" y="908720"/>
            <a:ext cx="222324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7536110" y="4149080"/>
            <a:ext cx="142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/>
              <a:t>أرسم :</a:t>
            </a:r>
            <a:endParaRPr lang="ar-SA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196752"/>
            <a:ext cx="3897433" cy="26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836154"/>
            <a:ext cx="4159661" cy="288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7948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539552" y="836712"/>
            <a:ext cx="849694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أجاب المشرف علي الرحلات الإجابات التالية : أذكر الأسئلة التي وجهناها إليه  : </a:t>
            </a:r>
            <a:endParaRPr lang="ar-SA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995936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4272"/>
            <a:ext cx="6159753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32485" y="1541760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متى ستكون الرحلة 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59460" y="2333923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إلى أين ستكون الرحلة ؟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051" y="3197647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كم المبلغ المحدد للإشتراك في الرحلة ؟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6501" y="3933056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كيف نذهب إلى البرج ؟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35051" y="4710088"/>
            <a:ext cx="5329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من أي الطوابق شنشاهد مدينة الرياض ؟</a:t>
            </a:r>
            <a:endParaRPr lang="en-US" sz="28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773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131840" y="116632"/>
            <a:ext cx="590465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 – أرتب العبارات التالية , لأكون منها قصة كاملة :  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2555776" y="908720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سلمها السائق في قسم الشرطة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تسلمها صاحبها من قسم الشرطة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رفض السائق أن يأخذ مكافأة من صاحبها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وجد السائق حقيبة كبيرة مملوءة بالنقود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شكر صاحب الحقيبة السائق لأمانته . </a:t>
            </a:r>
            <a:endParaRPr lang="ar-SA" sz="2400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8172400" y="119675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172400" y="191683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172400" y="263691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172400" y="335699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162056" y="407707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555776" y="5085184"/>
            <a:ext cx="654583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ب – أحكي القصة لصفي بأسلوبي , و أضع لها عنواناً مناسباً :  </a:t>
            </a:r>
            <a:endParaRPr lang="ar-SA" sz="2400" b="1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16367" y="180362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1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316788" y="2492896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2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389044" y="3213621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3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316664" y="1052736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4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316267" y="4002062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5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71800" y="5945906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أهمية الأمانة – السائق والأمانة </a:t>
            </a:r>
            <a:endParaRPr lang="en-US" sz="32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4106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131840" y="116632"/>
            <a:ext cx="590465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أملا الفراغات في القصة بكلمات مناسبة من عندي  : 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4513704" y="908720"/>
            <a:ext cx="2506568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حادث محزن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14" y="1556792"/>
            <a:ext cx="3011983" cy="180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253755" cy="180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501008"/>
            <a:ext cx="568863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04295" y="3356992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ذاهبا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164363" y="4085009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متجهة </a:t>
            </a:r>
            <a:r>
              <a:rPr lang="ar-SA"/>
              <a:t> </a:t>
            </a:r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14997" y="4154810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غاب </a:t>
            </a:r>
            <a:r>
              <a:rPr lang="ar-SA"/>
              <a:t> </a:t>
            </a:r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14997" y="5013176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الموت </a:t>
            </a:r>
            <a:r>
              <a:rPr lang="ar-SA"/>
              <a:t> </a:t>
            </a:r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067944" y="5380310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نتيجة  </a:t>
            </a:r>
            <a:r>
              <a:rPr lang="ar-SA"/>
              <a:t> </a:t>
            </a:r>
            <a:endParaRPr lang="en-US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64088" y="5733256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إصابة  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0729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01" y="128786"/>
            <a:ext cx="7100787" cy="48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67396" y="116632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المدرسة </a:t>
            </a:r>
            <a:r>
              <a:rPr lang="ar-SA" sz="3600" b="1" dirty="0">
                <a:solidFill>
                  <a:srgbClr val="3333FF"/>
                </a:solidFill>
              </a:rPr>
              <a:t>  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922464" y="134076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حالة  </a:t>
            </a:r>
            <a:r>
              <a:rPr lang="ar-SA" sz="3600" b="1">
                <a:solidFill>
                  <a:srgbClr val="3333FF"/>
                </a:solidFill>
              </a:rPr>
              <a:t>  </a:t>
            </a:r>
            <a:r>
              <a:rPr lang="ar-SA"/>
              <a:t> </a:t>
            </a:r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16016" y="306896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يقفون   </a:t>
            </a:r>
            <a:r>
              <a:rPr lang="ar-SA" sz="3600" b="1">
                <a:solidFill>
                  <a:srgbClr val="3333FF"/>
                </a:solidFill>
              </a:rPr>
              <a:t>  </a:t>
            </a:r>
            <a:r>
              <a:rPr lang="ar-SA"/>
              <a:t> </a:t>
            </a:r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76256" y="4077072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يقود    </a:t>
            </a:r>
            <a:r>
              <a:rPr lang="ar-SA" sz="3600" b="1">
                <a:solidFill>
                  <a:srgbClr val="3333FF"/>
                </a:solidFill>
              </a:rPr>
              <a:t> 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5677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8030"/>
            <a:ext cx="2304256" cy="9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1115617" y="1124744"/>
            <a:ext cx="7920880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أضع علامة  </a:t>
            </a:r>
            <a:r>
              <a:rPr lang="ar-SA" sz="2400" b="1" dirty="0" smtClean="0">
                <a:latin typeface="Adobe نسخ Medium"/>
                <a:cs typeface="Adobe نسخ Medium"/>
              </a:rPr>
              <a:t>√  </a:t>
            </a:r>
            <a:r>
              <a:rPr lang="ar-SA" sz="2400" b="1" dirty="0" smtClean="0"/>
              <a:t>يمين العبارة الواردة في النص , و علامة × يمين العبارة التي لم ترد في النص :  </a:t>
            </a:r>
            <a:endParaRPr lang="ar-SA" sz="2400" b="1" dirty="0"/>
          </a:p>
        </p:txBody>
      </p:sp>
      <p:sp>
        <p:nvSpPr>
          <p:cNvPr id="6" name="مستطيل 5"/>
          <p:cNvSpPr/>
          <p:nvPr/>
        </p:nvSpPr>
        <p:spPr>
          <a:xfrm>
            <a:off x="1907704" y="2307644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نظام المرور له قواعد الثابتة في كل دول العالم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عبور المشاة من الأماكن المتخصصة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السائق وحده غير مسئول عن الحوادث المرورية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هذه الصور و أمثالها متعلقة بآداب المرور و قوانينه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و صار هذا التنظيم قانوناً لا يحيد عنه السائق , والراجل . </a:t>
            </a:r>
            <a:endParaRPr lang="ar-SA" sz="24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316416" y="259567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16416" y="331575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316416" y="403583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316416" y="475591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306072" y="547599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88226" y="2492896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dirty="0">
                <a:solidFill>
                  <a:srgbClr val="3333FF"/>
                </a:solidFill>
                <a:latin typeface="Albertus Medium" pitchFamily="34" charset="0"/>
              </a:rPr>
              <a:t>√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460234" y="3140968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>
                <a:solidFill>
                  <a:srgbClr val="3333FF"/>
                </a:solidFill>
                <a:latin typeface="Albertus Medium" pitchFamily="34" charset="0"/>
              </a:rPr>
              <a:t>×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461251" y="3898106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>
                <a:solidFill>
                  <a:srgbClr val="3333FF"/>
                </a:solidFill>
                <a:latin typeface="Albertus Medium" pitchFamily="34" charset="0"/>
              </a:rPr>
              <a:t>×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388226" y="4725144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>
                <a:solidFill>
                  <a:srgbClr val="3333FF"/>
                </a:solidFill>
                <a:latin typeface="Albertus Medium" pitchFamily="34" charset="0"/>
              </a:rPr>
              <a:t>√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388226" y="531961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>
                <a:solidFill>
                  <a:srgbClr val="3333FF"/>
                </a:solidFill>
                <a:latin typeface="Albertus Medium" pitchFamily="34" charset="0"/>
              </a:rPr>
              <a:t>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2246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4427983" y="116632"/>
            <a:ext cx="4608513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أختار المعني الصحيح للكلمات التالية :  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7513464" y="90872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يمرق :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331640" y="908719"/>
            <a:ext cx="5400599" cy="461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 smtClean="0"/>
              <a:t>- </a:t>
            </a:r>
            <a:r>
              <a:rPr lang="ar-SA" sz="2400" dirty="0" smtClean="0"/>
              <a:t>يغلي                  - يجتاز                - يغني 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7502232" y="170080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حاد: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320408" y="1700807"/>
            <a:ext cx="5400599" cy="461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 smtClean="0"/>
              <a:t>- </a:t>
            </a:r>
            <a:r>
              <a:rPr lang="ar-SA" sz="2400" dirty="0" smtClean="0"/>
              <a:t>قاد                    - زال                   - مال  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7524328" y="256490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يمرق :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342504" y="2564903"/>
            <a:ext cx="5400599" cy="461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 smtClean="0"/>
              <a:t>- </a:t>
            </a:r>
            <a:r>
              <a:rPr lang="ar-SA" sz="2400" dirty="0" smtClean="0"/>
              <a:t>الراكب               - الماشي                - الفارس   </a:t>
            </a:r>
            <a:endParaRPr lang="ar-SA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2123728" y="3284984"/>
            <a:ext cx="6912769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ألتقط من النص صورة سلوكية خاطئة , و أكتبها بأسلوبي في المساحة المخصصة  :  </a:t>
            </a:r>
            <a:endParaRPr lang="ar-SA" sz="24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05" y="4365104"/>
            <a:ext cx="655272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491136" y="764704"/>
            <a:ext cx="1295400" cy="8636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475656" y="1486024"/>
            <a:ext cx="1295400" cy="8636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420616" y="2348880"/>
            <a:ext cx="1295400" cy="8636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97834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8" grpId="0" animBg="1"/>
      <p:bldP spid="19" grpId="0" animBg="1"/>
      <p:bldP spid="11" grpId="0" animBg="1"/>
      <p:bldP spid="13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خطط انسيابي: معالجة متعاقبة 25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نص الدعم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3707904" y="116632"/>
            <a:ext cx="2506568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نجاة أب و ابنه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29" y="1195278"/>
            <a:ext cx="4156415" cy="3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7112"/>
            <a:ext cx="600991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424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16" y="836712"/>
            <a:ext cx="2209800" cy="408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خطط انسيابي: معالجة متعاقبة 10"/>
          <p:cNvSpPr/>
          <p:nvPr/>
        </p:nvSpPr>
        <p:spPr>
          <a:xfrm>
            <a:off x="3274420" y="116632"/>
            <a:ext cx="5779500" cy="54016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أ - </a:t>
            </a:r>
            <a:r>
              <a:rPr lang="ar-SA" sz="2400" b="1" dirty="0" smtClean="0"/>
              <a:t>ألون و سيلتي النقل بألوان تبين عن ذوقي  : </a:t>
            </a:r>
            <a:endParaRPr lang="ar-EG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83" y="1052736"/>
            <a:ext cx="2929121" cy="256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3699644" cy="193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646738" cy="227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365"/>
            <a:ext cx="3024336" cy="28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58" y="3531662"/>
            <a:ext cx="3048578" cy="234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94" y="2762295"/>
            <a:ext cx="6119515" cy="38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005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39899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560840" cy="571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6498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2182"/>
            <a:ext cx="3325614" cy="31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1810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88024" y="836712"/>
            <a:ext cx="42484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أنطق الكلمات التالية نطقاً سليماً 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995936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8028384" y="1988840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المقود 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660232" y="1844824"/>
            <a:ext cx="129614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بهلوانية 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788024" y="1685189"/>
            <a:ext cx="1728192" cy="15997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فاصطدمت 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123728" y="1973221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يلعلع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271393" y="1829205"/>
            <a:ext cx="129614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فاطلت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3563888" y="3429000"/>
            <a:ext cx="547260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أقرا ما يلي و أراعي ترقيق اللام في لفظ الجلالة : </a:t>
            </a:r>
            <a:endParaRPr lang="ar-SA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20" y="4221088"/>
            <a:ext cx="4376936" cy="11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خطط انسيابي: معالجة متعاقبة 13"/>
          <p:cNvSpPr/>
          <p:nvPr/>
        </p:nvSpPr>
        <p:spPr>
          <a:xfrm>
            <a:off x="2123728" y="5661248"/>
            <a:ext cx="691276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أقرا في سرعة و طلاقة الفقرة الثانية و أراعي سلامة النطق :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40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88024" y="116632"/>
            <a:ext cx="42484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ألون الكلمة ومعناها بلون مغاير   :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804248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يلعلع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932376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ضل الطريق 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40252" y="2060848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مرعبة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32376" y="2060848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يصوت ويدوي 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6787688" y="3140968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استقرت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915816" y="3140968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مالت </a:t>
            </a:r>
            <a:endParaRPr lang="ar-SA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6787688" y="4293096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تاه</a:t>
            </a:r>
            <a:endParaRPr lang="ar-SA" sz="24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2915816" y="4293096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مخيفة</a:t>
            </a:r>
            <a:endParaRPr lang="ar-SA" sz="2400" b="1" dirty="0"/>
          </a:p>
        </p:txBody>
      </p:sp>
      <p:sp>
        <p:nvSpPr>
          <p:cNvPr id="21" name="مخطط انسيابي: معالجة متعاقبة 20"/>
          <p:cNvSpPr/>
          <p:nvPr/>
        </p:nvSpPr>
        <p:spPr>
          <a:xfrm>
            <a:off x="6787688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انحرفت</a:t>
            </a:r>
            <a:endParaRPr lang="ar-SA" sz="2400" b="1" dirty="0"/>
          </a:p>
        </p:txBody>
      </p:sp>
      <p:sp>
        <p:nvSpPr>
          <p:cNvPr id="22" name="مخطط انسيابي: معالجة متعاقبة 21"/>
          <p:cNvSpPr/>
          <p:nvPr/>
        </p:nvSpPr>
        <p:spPr>
          <a:xfrm>
            <a:off x="2915816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ثبتت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6804248" y="1124744"/>
            <a:ext cx="2124236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يلعلع</a:t>
            </a:r>
            <a:endParaRPr lang="ar-SA" sz="24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915816" y="1124744"/>
            <a:ext cx="2124236" cy="6480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ضل الطريق </a:t>
            </a:r>
            <a:endParaRPr lang="ar-SA" sz="2400" b="1" dirty="0"/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6840252" y="2060848"/>
            <a:ext cx="2124236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مرعبة</a:t>
            </a:r>
            <a:endParaRPr lang="ar-SA" sz="2400" b="1" dirty="0"/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2915816" y="2060848"/>
            <a:ext cx="2124236" cy="6480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يصوت ويدوي </a:t>
            </a:r>
            <a:endParaRPr lang="ar-SA" sz="2400" b="1" dirty="0"/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6787688" y="3140968"/>
            <a:ext cx="2124236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استقرت</a:t>
            </a:r>
            <a:endParaRPr lang="ar-SA" sz="2400" b="1" dirty="0"/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2915816" y="3140968"/>
            <a:ext cx="2124236" cy="6480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مالت </a:t>
            </a:r>
            <a:endParaRPr lang="ar-SA" sz="2400" b="1" dirty="0"/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6787688" y="4293096"/>
            <a:ext cx="2124236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تاه</a:t>
            </a:r>
            <a:endParaRPr lang="ar-SA" sz="2400" b="1" dirty="0"/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2915816" y="4293096"/>
            <a:ext cx="2124236" cy="6480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مخيفة</a:t>
            </a:r>
            <a:endParaRPr lang="ar-SA" sz="2400" b="1" dirty="0"/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6787688" y="5373216"/>
            <a:ext cx="2124236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انحرفت</a:t>
            </a:r>
            <a:endParaRPr lang="ar-SA" sz="2400" b="1" dirty="0"/>
          </a:p>
        </p:txBody>
      </p:sp>
      <p:sp>
        <p:nvSpPr>
          <p:cNvPr id="31" name="مخطط انسيابي: معالجة متعاقبة 30"/>
          <p:cNvSpPr/>
          <p:nvPr/>
        </p:nvSpPr>
        <p:spPr>
          <a:xfrm>
            <a:off x="2915816" y="5373216"/>
            <a:ext cx="2124236" cy="64807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ثبتت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3510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267744" y="116632"/>
            <a:ext cx="676875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أبحث في النص عن الكلمة التي تشير إلي التعريف التالي : 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2267744" y="1052736"/>
            <a:ext cx="6768753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................ البراعة في الألعاب التي فيها خفة ورشاقة . </a:t>
            </a:r>
            <a:endParaRPr lang="ar-SA" sz="24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267744" y="1988840"/>
            <a:ext cx="676875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أستخدم الكلمات الآتية في جمل تامة توضح معانيها  : : </a:t>
            </a:r>
            <a:endParaRPr lang="ar-SA" sz="24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7020272" y="2780928"/>
            <a:ext cx="1728192" cy="1674067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effectLst>
                  <a:reflection blurRad="6350" stA="60000" endA="900" endPos="58000" dir="5400000" sy="-100000" algn="bl" rotWithShape="0"/>
                </a:effectLst>
              </a:rPr>
              <a:t>انحرفت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5508104" y="3068960"/>
            <a:ext cx="1440160" cy="136815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effectLst>
                  <a:reflection blurRad="6350" stA="60000" endA="900" endPos="58000" dir="5400000" sy="-100000" algn="bl" rotWithShape="0"/>
                </a:effectLst>
              </a:rPr>
              <a:t>طواري </a:t>
            </a:r>
            <a:endParaRPr lang="ar-SA" sz="28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4085996" y="3140968"/>
            <a:ext cx="1350100" cy="1244285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مارس</a:t>
            </a:r>
            <a:endParaRPr lang="ar-SA" sz="2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2051720" y="3429000"/>
            <a:ext cx="843813" cy="840093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effectLst>
                  <a:reflection blurRad="6350" stA="60000" endA="900" endPos="58000" dir="5400000" sy="-100000" algn="bl" rotWithShape="0"/>
                </a:effectLst>
              </a:rPr>
              <a:t>تاه</a:t>
            </a:r>
            <a:endParaRPr lang="ar-SA" sz="20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2987824" y="3284984"/>
            <a:ext cx="1012575" cy="10081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effectLst>
                  <a:reflection blurRad="6350" stA="60000" endA="900" endPos="58000" dir="5400000" sy="-100000" algn="bl" rotWithShape="0"/>
                </a:effectLst>
              </a:rPr>
              <a:t>المقود</a:t>
            </a:r>
            <a:endParaRPr lang="ar-SA" sz="20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757409" y="495568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............................................................... 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/>
              <a:t>...............................................................</a:t>
            </a:r>
            <a:r>
              <a:rPr lang="ar-SA" sz="2400" b="1" dirty="0" smtClean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............................................................... 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............................................................... .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63618" y="980728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3333FF"/>
                </a:solidFill>
              </a:rPr>
              <a:t>البهلوانية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07286" y="5466556"/>
            <a:ext cx="3025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مارس التلميذ رياضة مفضلة</a:t>
            </a:r>
            <a:r>
              <a:rPr lang="ar-SA" sz="4000" b="1">
                <a:solidFill>
                  <a:srgbClr val="3333FF"/>
                </a:solidFill>
              </a:rPr>
              <a:t> </a:t>
            </a:r>
            <a:r>
              <a:rPr lang="ar-SA"/>
              <a:t> </a:t>
            </a: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49788" y="5326261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طوارئ المستشفى تعمل دائما </a:t>
            </a:r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626345" y="6021288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تاه الطفل في الشارع </a:t>
            </a:r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78450" y="4895131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انحرفت السيارة يسارا </a:t>
            </a:r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364088" y="6021288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يمسك السائق بالقود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3995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572000" y="116632"/>
            <a:ext cx="446449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4- أنسخ عبارة شبيهة بالعبارة التالية  : </a:t>
            </a:r>
            <a:endParaRPr lang="ar-SA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052736"/>
            <a:ext cx="2808312" cy="165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2992264" cy="165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3953"/>
            <a:ext cx="1543993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خطط انسيابي: معالجة متعاقبة 14"/>
          <p:cNvSpPr/>
          <p:nvPr/>
        </p:nvSpPr>
        <p:spPr>
          <a:xfrm>
            <a:off x="3275857" y="2924944"/>
            <a:ext cx="5760640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أقرا النص بسرعة , و أملا الفراغات التالية   : 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3275857" y="4221088"/>
            <a:ext cx="5760640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.........................................................</a:t>
            </a:r>
            <a:endParaRPr lang="ar-SA" sz="2400" b="1" dirty="0"/>
          </a:p>
        </p:txBody>
      </p:sp>
      <p:sp>
        <p:nvSpPr>
          <p:cNvPr id="17" name="نجمة مكونة من 10 نقاط 16"/>
          <p:cNvSpPr/>
          <p:nvPr/>
        </p:nvSpPr>
        <p:spPr>
          <a:xfrm>
            <a:off x="7956376" y="5520680"/>
            <a:ext cx="1080120" cy="1220688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600" dirty="0"/>
          </a:p>
        </p:txBody>
      </p:sp>
      <p:sp>
        <p:nvSpPr>
          <p:cNvPr id="18" name="نجمة مكونة من 10 نقاط 17"/>
          <p:cNvSpPr/>
          <p:nvPr/>
        </p:nvSpPr>
        <p:spPr>
          <a:xfrm>
            <a:off x="6660232" y="5520680"/>
            <a:ext cx="1080120" cy="1220688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200" b="1" dirty="0"/>
          </a:p>
        </p:txBody>
      </p:sp>
      <p:sp>
        <p:nvSpPr>
          <p:cNvPr id="19" name="نجمة مكونة من 10 نقاط 18"/>
          <p:cNvSpPr/>
          <p:nvPr/>
        </p:nvSpPr>
        <p:spPr>
          <a:xfrm>
            <a:off x="5220072" y="5520680"/>
            <a:ext cx="1080120" cy="1220688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.....</a:t>
            </a:r>
            <a:endParaRPr lang="ar-SA" sz="3200" b="1" dirty="0"/>
          </a:p>
        </p:txBody>
      </p:sp>
      <p:sp>
        <p:nvSpPr>
          <p:cNvPr id="20" name="نجمة مكونة من 10 نقاط 19"/>
          <p:cNvSpPr/>
          <p:nvPr/>
        </p:nvSpPr>
        <p:spPr>
          <a:xfrm>
            <a:off x="3707904" y="5445224"/>
            <a:ext cx="1080120" cy="1220688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......</a:t>
            </a:r>
            <a:endParaRPr lang="ar-SA" sz="2800" b="1" dirty="0"/>
          </a:p>
        </p:txBody>
      </p:sp>
      <p:sp>
        <p:nvSpPr>
          <p:cNvPr id="21" name="مستطيل 20"/>
          <p:cNvSpPr/>
          <p:nvPr/>
        </p:nvSpPr>
        <p:spPr>
          <a:xfrm>
            <a:off x="6228185" y="3687415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عنوان القصة :</a:t>
            </a:r>
            <a:endParaRPr lang="ar-SA" sz="2400" dirty="0"/>
          </a:p>
        </p:txBody>
      </p:sp>
      <p:sp>
        <p:nvSpPr>
          <p:cNvPr id="22" name="مستطيل 21"/>
          <p:cNvSpPr/>
          <p:nvPr/>
        </p:nvSpPr>
        <p:spPr>
          <a:xfrm>
            <a:off x="5760132" y="5013176"/>
            <a:ext cx="2766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شخصيات  القصة :</a:t>
            </a:r>
            <a:endParaRPr lang="ar-SA" sz="24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88171" y="1124744"/>
            <a:ext cx="24479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إنه  على بحر قلما تمر عليه السفن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24153" y="4169196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نجاة أب وابنه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029004" y="5804123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جميل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589415" y="5891038"/>
            <a:ext cx="1150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زوجته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077246" y="5589240"/>
            <a:ext cx="1150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سامر وأخته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491880" y="5517232"/>
            <a:ext cx="1150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خمس فقرات  </a:t>
            </a:r>
            <a:endParaRPr lang="en-US" sz="32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3570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14" grpId="0"/>
      <p:bldP spid="23" grpId="0"/>
      <p:bldP spid="24" grpId="0"/>
      <p:bldP spid="25" grpId="0"/>
      <p:bldP spid="26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475656" y="116632"/>
            <a:ext cx="7560841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أقرا النص قراءة صامتة في مدة لا تزيد عن ست دقائق , ثم أجيب عن الأسئلة التالية : </a:t>
            </a:r>
            <a:endParaRPr lang="ar-SA" sz="24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2555776" y="1124744"/>
            <a:ext cx="642613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ما الألعاب التي قام بها سامر في الحديقة ؟ و ما رأيك ؟ </a:t>
            </a:r>
            <a:endParaRPr lang="ar-EG" sz="2400" b="1" dirty="0"/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6073722" y="1844824"/>
            <a:ext cx="293676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ألعاب بهلوانية مضرة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1691680" y="2564904"/>
            <a:ext cx="732392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أصف إحدى الحادثتين : حادثة دراجة سامر , ,أ حادثة سيارة الأب  ؟ </a:t>
            </a:r>
            <a:endParaRPr lang="ar-EG" sz="2400" b="1" dirty="0"/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5256076" y="3284984"/>
            <a:ext cx="378810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حادثة سيارة الأب حادثة عادية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3131840" y="4005064"/>
            <a:ext cx="588376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3. هناك نوعان من الهاتف , ما هما ؟ </a:t>
            </a:r>
            <a:endParaRPr lang="ar-EG" sz="2400" b="1" dirty="0"/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5387085" y="472514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 err="1">
                <a:solidFill>
                  <a:srgbClr val="3333FF"/>
                </a:solidFill>
              </a:rPr>
              <a:t>الهابف</a:t>
            </a:r>
            <a:r>
              <a:rPr lang="ar-SA" sz="2800" b="1" dirty="0">
                <a:solidFill>
                  <a:srgbClr val="3333FF"/>
                </a:solidFill>
              </a:rPr>
              <a:t> الثابت – الهاتف النقال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3059832" y="5445224"/>
            <a:ext cx="5883765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4. بما تتميز الإسعاف عن غيرها من السيارات ؟ </a:t>
            </a:r>
            <a:endParaRPr lang="ar-EG" sz="2400" b="1" dirty="0"/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323528" y="6165304"/>
            <a:ext cx="864864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بوجود أصوات مميزة لها  أثناء استدعائها لحادث خطير  على الإنسان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503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267744" y="116632"/>
            <a:ext cx="6768753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أوائم بين الفكرة و الفقرة التي تمثلها . ( بما خط بينهما  )  : </a:t>
            </a:r>
            <a:endParaRPr lang="ar-SA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68" y="1052736"/>
            <a:ext cx="68961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4067944" y="1772816"/>
            <a:ext cx="1800200" cy="1656184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4139952" y="2276872"/>
            <a:ext cx="1800200" cy="518939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4139952" y="3429000"/>
            <a:ext cx="1512168" cy="576064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4067944" y="2276872"/>
            <a:ext cx="1800200" cy="1728192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25051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267744" y="116632"/>
            <a:ext cx="6768753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4- أختار الأفكار الجزئية للفكرة الرئيسة التالية من بين الآتي : </a:t>
            </a:r>
            <a:endParaRPr lang="ar-SA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04028"/>
            <a:ext cx="1872208" cy="139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23" y="1052736"/>
            <a:ext cx="1685915" cy="12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4932"/>
            <a:ext cx="1814212" cy="133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88" y="4293096"/>
            <a:ext cx="1732940" cy="127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38" y="2996952"/>
            <a:ext cx="1914692" cy="140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57" y="4980632"/>
            <a:ext cx="1903119" cy="14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9" y="4581128"/>
            <a:ext cx="1944619" cy="14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94839"/>
            <a:ext cx="1707077" cy="12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16" y="1916832"/>
            <a:ext cx="2720510" cy="282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حر 1"/>
          <p:cNvSpPr/>
          <p:nvPr/>
        </p:nvSpPr>
        <p:spPr>
          <a:xfrm>
            <a:off x="3087589" y="2743200"/>
            <a:ext cx="1727007" cy="1772816"/>
          </a:xfrm>
          <a:custGeom>
            <a:avLst/>
            <a:gdLst>
              <a:gd name="connsiteX0" fmla="*/ 1727007 w 1727007"/>
              <a:gd name="connsiteY0" fmla="*/ 298580 h 1772816"/>
              <a:gd name="connsiteX1" fmla="*/ 1708346 w 1727007"/>
              <a:gd name="connsiteY1" fmla="*/ 139959 h 1772816"/>
              <a:gd name="connsiteX2" fmla="*/ 1633701 w 1727007"/>
              <a:gd name="connsiteY2" fmla="*/ 74645 h 1772816"/>
              <a:gd name="connsiteX3" fmla="*/ 1521733 w 1727007"/>
              <a:gd name="connsiteY3" fmla="*/ 27992 h 1772816"/>
              <a:gd name="connsiteX4" fmla="*/ 1456419 w 1727007"/>
              <a:gd name="connsiteY4" fmla="*/ 18661 h 1772816"/>
              <a:gd name="connsiteX5" fmla="*/ 1363113 w 1727007"/>
              <a:gd name="connsiteY5" fmla="*/ 0 h 1772816"/>
              <a:gd name="connsiteX6" fmla="*/ 775284 w 1727007"/>
              <a:gd name="connsiteY6" fmla="*/ 9331 h 1772816"/>
              <a:gd name="connsiteX7" fmla="*/ 737962 w 1727007"/>
              <a:gd name="connsiteY7" fmla="*/ 27992 h 1772816"/>
              <a:gd name="connsiteX8" fmla="*/ 681978 w 1727007"/>
              <a:gd name="connsiteY8" fmla="*/ 83976 h 1772816"/>
              <a:gd name="connsiteX9" fmla="*/ 653987 w 1727007"/>
              <a:gd name="connsiteY9" fmla="*/ 139959 h 1772816"/>
              <a:gd name="connsiteX10" fmla="*/ 635325 w 1727007"/>
              <a:gd name="connsiteY10" fmla="*/ 167951 h 1772816"/>
              <a:gd name="connsiteX11" fmla="*/ 625995 w 1727007"/>
              <a:gd name="connsiteY11" fmla="*/ 195943 h 1772816"/>
              <a:gd name="connsiteX12" fmla="*/ 607333 w 1727007"/>
              <a:gd name="connsiteY12" fmla="*/ 223935 h 1772816"/>
              <a:gd name="connsiteX13" fmla="*/ 598003 w 1727007"/>
              <a:gd name="connsiteY13" fmla="*/ 261257 h 1772816"/>
              <a:gd name="connsiteX14" fmla="*/ 570011 w 1727007"/>
              <a:gd name="connsiteY14" fmla="*/ 335902 h 1772816"/>
              <a:gd name="connsiteX15" fmla="*/ 560680 w 1727007"/>
              <a:gd name="connsiteY15" fmla="*/ 363894 h 1772816"/>
              <a:gd name="connsiteX16" fmla="*/ 551350 w 1727007"/>
              <a:gd name="connsiteY16" fmla="*/ 401216 h 1772816"/>
              <a:gd name="connsiteX17" fmla="*/ 532689 w 1727007"/>
              <a:gd name="connsiteY17" fmla="*/ 429208 h 1772816"/>
              <a:gd name="connsiteX18" fmla="*/ 523358 w 1727007"/>
              <a:gd name="connsiteY18" fmla="*/ 485192 h 1772816"/>
              <a:gd name="connsiteX19" fmla="*/ 504697 w 1727007"/>
              <a:gd name="connsiteY19" fmla="*/ 513184 h 1772816"/>
              <a:gd name="connsiteX20" fmla="*/ 495366 w 1727007"/>
              <a:gd name="connsiteY20" fmla="*/ 541176 h 1772816"/>
              <a:gd name="connsiteX21" fmla="*/ 458044 w 1727007"/>
              <a:gd name="connsiteY21" fmla="*/ 587829 h 1772816"/>
              <a:gd name="connsiteX22" fmla="*/ 392729 w 1727007"/>
              <a:gd name="connsiteY22" fmla="*/ 746449 h 1772816"/>
              <a:gd name="connsiteX23" fmla="*/ 374068 w 1727007"/>
              <a:gd name="connsiteY23" fmla="*/ 811763 h 1772816"/>
              <a:gd name="connsiteX24" fmla="*/ 364738 w 1727007"/>
              <a:gd name="connsiteY24" fmla="*/ 839755 h 1772816"/>
              <a:gd name="connsiteX25" fmla="*/ 346076 w 1727007"/>
              <a:gd name="connsiteY25" fmla="*/ 914400 h 1772816"/>
              <a:gd name="connsiteX26" fmla="*/ 336746 w 1727007"/>
              <a:gd name="connsiteY26" fmla="*/ 942392 h 1772816"/>
              <a:gd name="connsiteX27" fmla="*/ 327415 w 1727007"/>
              <a:gd name="connsiteY27" fmla="*/ 979714 h 1772816"/>
              <a:gd name="connsiteX28" fmla="*/ 308754 w 1727007"/>
              <a:gd name="connsiteY28" fmla="*/ 1035698 h 1772816"/>
              <a:gd name="connsiteX29" fmla="*/ 290093 w 1727007"/>
              <a:gd name="connsiteY29" fmla="*/ 1129004 h 1772816"/>
              <a:gd name="connsiteX30" fmla="*/ 271431 w 1727007"/>
              <a:gd name="connsiteY30" fmla="*/ 1156996 h 1772816"/>
              <a:gd name="connsiteX31" fmla="*/ 234109 w 1727007"/>
              <a:gd name="connsiteY31" fmla="*/ 1268963 h 1772816"/>
              <a:gd name="connsiteX32" fmla="*/ 215448 w 1727007"/>
              <a:gd name="connsiteY32" fmla="*/ 1296955 h 1772816"/>
              <a:gd name="connsiteX33" fmla="*/ 178125 w 1727007"/>
              <a:gd name="connsiteY33" fmla="*/ 1371600 h 1772816"/>
              <a:gd name="connsiteX34" fmla="*/ 150133 w 1727007"/>
              <a:gd name="connsiteY34" fmla="*/ 1418253 h 1772816"/>
              <a:gd name="connsiteX35" fmla="*/ 112811 w 1727007"/>
              <a:gd name="connsiteY35" fmla="*/ 1483567 h 1772816"/>
              <a:gd name="connsiteX36" fmla="*/ 94150 w 1727007"/>
              <a:gd name="connsiteY36" fmla="*/ 1502229 h 1772816"/>
              <a:gd name="connsiteX37" fmla="*/ 38166 w 1727007"/>
              <a:gd name="connsiteY37" fmla="*/ 1586204 h 1772816"/>
              <a:gd name="connsiteX38" fmla="*/ 19505 w 1727007"/>
              <a:gd name="connsiteY38" fmla="*/ 1651518 h 1772816"/>
              <a:gd name="connsiteX39" fmla="*/ 844 w 1727007"/>
              <a:gd name="connsiteY39" fmla="*/ 1772816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007" h="1772816">
                <a:moveTo>
                  <a:pt x="1727007" y="298580"/>
                </a:moveTo>
                <a:cubicBezTo>
                  <a:pt x="1720787" y="245706"/>
                  <a:pt x="1720677" y="191750"/>
                  <a:pt x="1708346" y="139959"/>
                </a:cubicBezTo>
                <a:cubicBezTo>
                  <a:pt x="1700678" y="107751"/>
                  <a:pt x="1657298" y="87754"/>
                  <a:pt x="1633701" y="74645"/>
                </a:cubicBezTo>
                <a:cubicBezTo>
                  <a:pt x="1601569" y="56794"/>
                  <a:pt x="1554076" y="36617"/>
                  <a:pt x="1521733" y="27992"/>
                </a:cubicBezTo>
                <a:cubicBezTo>
                  <a:pt x="1500483" y="22325"/>
                  <a:pt x="1478156" y="22005"/>
                  <a:pt x="1456419" y="18661"/>
                </a:cubicBezTo>
                <a:cubicBezTo>
                  <a:pt x="1396928" y="9509"/>
                  <a:pt x="1412592" y="12370"/>
                  <a:pt x="1363113" y="0"/>
                </a:cubicBezTo>
                <a:cubicBezTo>
                  <a:pt x="1167170" y="3110"/>
                  <a:pt x="971056" y="565"/>
                  <a:pt x="775284" y="9331"/>
                </a:cubicBezTo>
                <a:cubicBezTo>
                  <a:pt x="761389" y="9953"/>
                  <a:pt x="748523" y="18940"/>
                  <a:pt x="737962" y="27992"/>
                </a:cubicBezTo>
                <a:cubicBezTo>
                  <a:pt x="616429" y="132162"/>
                  <a:pt x="785512" y="14951"/>
                  <a:pt x="681978" y="83976"/>
                </a:cubicBezTo>
                <a:cubicBezTo>
                  <a:pt x="628496" y="164198"/>
                  <a:pt x="692619" y="62696"/>
                  <a:pt x="653987" y="139959"/>
                </a:cubicBezTo>
                <a:cubicBezTo>
                  <a:pt x="648972" y="149989"/>
                  <a:pt x="641546" y="158620"/>
                  <a:pt x="635325" y="167951"/>
                </a:cubicBezTo>
                <a:cubicBezTo>
                  <a:pt x="632215" y="177282"/>
                  <a:pt x="630393" y="187146"/>
                  <a:pt x="625995" y="195943"/>
                </a:cubicBezTo>
                <a:cubicBezTo>
                  <a:pt x="620980" y="205973"/>
                  <a:pt x="611751" y="213628"/>
                  <a:pt x="607333" y="223935"/>
                </a:cubicBezTo>
                <a:cubicBezTo>
                  <a:pt x="602282" y="235722"/>
                  <a:pt x="601526" y="248927"/>
                  <a:pt x="598003" y="261257"/>
                </a:cubicBezTo>
                <a:cubicBezTo>
                  <a:pt x="589534" y="290899"/>
                  <a:pt x="581837" y="304366"/>
                  <a:pt x="570011" y="335902"/>
                </a:cubicBezTo>
                <a:cubicBezTo>
                  <a:pt x="566558" y="345111"/>
                  <a:pt x="563382" y="354437"/>
                  <a:pt x="560680" y="363894"/>
                </a:cubicBezTo>
                <a:cubicBezTo>
                  <a:pt x="557157" y="376224"/>
                  <a:pt x="556401" y="389429"/>
                  <a:pt x="551350" y="401216"/>
                </a:cubicBezTo>
                <a:cubicBezTo>
                  <a:pt x="546933" y="411523"/>
                  <a:pt x="538909" y="419877"/>
                  <a:pt x="532689" y="429208"/>
                </a:cubicBezTo>
                <a:cubicBezTo>
                  <a:pt x="529579" y="447869"/>
                  <a:pt x="529341" y="467244"/>
                  <a:pt x="523358" y="485192"/>
                </a:cubicBezTo>
                <a:cubicBezTo>
                  <a:pt x="519812" y="495831"/>
                  <a:pt x="509712" y="503154"/>
                  <a:pt x="504697" y="513184"/>
                </a:cubicBezTo>
                <a:cubicBezTo>
                  <a:pt x="500298" y="521981"/>
                  <a:pt x="499765" y="532379"/>
                  <a:pt x="495366" y="541176"/>
                </a:cubicBezTo>
                <a:cubicBezTo>
                  <a:pt x="483596" y="564715"/>
                  <a:pt x="475400" y="570472"/>
                  <a:pt x="458044" y="587829"/>
                </a:cubicBezTo>
                <a:cubicBezTo>
                  <a:pt x="429829" y="686578"/>
                  <a:pt x="449508" y="632891"/>
                  <a:pt x="392729" y="746449"/>
                </a:cubicBezTo>
                <a:cubicBezTo>
                  <a:pt x="382603" y="766701"/>
                  <a:pt x="380574" y="790075"/>
                  <a:pt x="374068" y="811763"/>
                </a:cubicBezTo>
                <a:cubicBezTo>
                  <a:pt x="371242" y="821184"/>
                  <a:pt x="367326" y="830266"/>
                  <a:pt x="364738" y="839755"/>
                </a:cubicBezTo>
                <a:cubicBezTo>
                  <a:pt x="357990" y="864499"/>
                  <a:pt x="352824" y="889656"/>
                  <a:pt x="346076" y="914400"/>
                </a:cubicBezTo>
                <a:cubicBezTo>
                  <a:pt x="343488" y="923889"/>
                  <a:pt x="339448" y="932935"/>
                  <a:pt x="336746" y="942392"/>
                </a:cubicBezTo>
                <a:cubicBezTo>
                  <a:pt x="333223" y="954722"/>
                  <a:pt x="331100" y="967431"/>
                  <a:pt x="327415" y="979714"/>
                </a:cubicBezTo>
                <a:cubicBezTo>
                  <a:pt x="321763" y="998555"/>
                  <a:pt x="308754" y="1035698"/>
                  <a:pt x="308754" y="1035698"/>
                </a:cubicBezTo>
                <a:cubicBezTo>
                  <a:pt x="305317" y="1059759"/>
                  <a:pt x="303119" y="1102951"/>
                  <a:pt x="290093" y="1129004"/>
                </a:cubicBezTo>
                <a:cubicBezTo>
                  <a:pt x="285078" y="1139034"/>
                  <a:pt x="277652" y="1147665"/>
                  <a:pt x="271431" y="1156996"/>
                </a:cubicBezTo>
                <a:cubicBezTo>
                  <a:pt x="258990" y="1194318"/>
                  <a:pt x="255931" y="1236229"/>
                  <a:pt x="234109" y="1268963"/>
                </a:cubicBezTo>
                <a:cubicBezTo>
                  <a:pt x="227889" y="1278294"/>
                  <a:pt x="220002" y="1286707"/>
                  <a:pt x="215448" y="1296955"/>
                </a:cubicBezTo>
                <a:cubicBezTo>
                  <a:pt x="181140" y="1374149"/>
                  <a:pt x="216450" y="1333277"/>
                  <a:pt x="178125" y="1371600"/>
                </a:cubicBezTo>
                <a:cubicBezTo>
                  <a:pt x="156467" y="1436578"/>
                  <a:pt x="184288" y="1367021"/>
                  <a:pt x="150133" y="1418253"/>
                </a:cubicBezTo>
                <a:cubicBezTo>
                  <a:pt x="111810" y="1475738"/>
                  <a:pt x="150996" y="1435835"/>
                  <a:pt x="112811" y="1483567"/>
                </a:cubicBezTo>
                <a:cubicBezTo>
                  <a:pt x="107316" y="1490436"/>
                  <a:pt x="99428" y="1495191"/>
                  <a:pt x="94150" y="1502229"/>
                </a:cubicBezTo>
                <a:cubicBezTo>
                  <a:pt x="94133" y="1502252"/>
                  <a:pt x="47505" y="1572196"/>
                  <a:pt x="38166" y="1586204"/>
                </a:cubicBezTo>
                <a:cubicBezTo>
                  <a:pt x="32463" y="1594759"/>
                  <a:pt x="21203" y="1645858"/>
                  <a:pt x="19505" y="1651518"/>
                </a:cubicBezTo>
                <a:cubicBezTo>
                  <a:pt x="-6041" y="1736672"/>
                  <a:pt x="844" y="1678406"/>
                  <a:pt x="844" y="1772816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منحني 4"/>
          <p:cNvCxnSpPr>
            <a:endCxn id="21508" idx="0"/>
          </p:cNvCxnSpPr>
          <p:nvPr/>
        </p:nvCxnSpPr>
        <p:spPr>
          <a:xfrm rot="10800000" flipV="1">
            <a:off x="2598786" y="2307056"/>
            <a:ext cx="2333254" cy="367876"/>
          </a:xfrm>
          <a:prstGeom prst="curvedConnector2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شكل حر 8"/>
          <p:cNvSpPr/>
          <p:nvPr/>
        </p:nvSpPr>
        <p:spPr>
          <a:xfrm>
            <a:off x="3829050" y="1116578"/>
            <a:ext cx="1314710" cy="1455172"/>
          </a:xfrm>
          <a:custGeom>
            <a:avLst/>
            <a:gdLst>
              <a:gd name="connsiteX0" fmla="*/ 1276350 w 1314710"/>
              <a:gd name="connsiteY0" fmla="*/ 1455172 h 1455172"/>
              <a:gd name="connsiteX1" fmla="*/ 1314450 w 1314710"/>
              <a:gd name="connsiteY1" fmla="*/ 1359922 h 1455172"/>
              <a:gd name="connsiteX2" fmla="*/ 1295400 w 1314710"/>
              <a:gd name="connsiteY2" fmla="*/ 1302772 h 1455172"/>
              <a:gd name="connsiteX3" fmla="*/ 1276350 w 1314710"/>
              <a:gd name="connsiteY3" fmla="*/ 1226572 h 1455172"/>
              <a:gd name="connsiteX4" fmla="*/ 1162050 w 1314710"/>
              <a:gd name="connsiteY4" fmla="*/ 1074172 h 1455172"/>
              <a:gd name="connsiteX5" fmla="*/ 1123950 w 1314710"/>
              <a:gd name="connsiteY5" fmla="*/ 1017022 h 1455172"/>
              <a:gd name="connsiteX6" fmla="*/ 1066800 w 1314710"/>
              <a:gd name="connsiteY6" fmla="*/ 978922 h 1455172"/>
              <a:gd name="connsiteX7" fmla="*/ 933450 w 1314710"/>
              <a:gd name="connsiteY7" fmla="*/ 883672 h 1455172"/>
              <a:gd name="connsiteX8" fmla="*/ 876300 w 1314710"/>
              <a:gd name="connsiteY8" fmla="*/ 826522 h 1455172"/>
              <a:gd name="connsiteX9" fmla="*/ 819150 w 1314710"/>
              <a:gd name="connsiteY9" fmla="*/ 807472 h 1455172"/>
              <a:gd name="connsiteX10" fmla="*/ 666750 w 1314710"/>
              <a:gd name="connsiteY10" fmla="*/ 750322 h 1455172"/>
              <a:gd name="connsiteX11" fmla="*/ 533400 w 1314710"/>
              <a:gd name="connsiteY11" fmla="*/ 674122 h 1455172"/>
              <a:gd name="connsiteX12" fmla="*/ 419100 w 1314710"/>
              <a:gd name="connsiteY12" fmla="*/ 597922 h 1455172"/>
              <a:gd name="connsiteX13" fmla="*/ 361950 w 1314710"/>
              <a:gd name="connsiteY13" fmla="*/ 159772 h 1455172"/>
              <a:gd name="connsiteX14" fmla="*/ 342900 w 1314710"/>
              <a:gd name="connsiteY14" fmla="*/ 83572 h 1455172"/>
              <a:gd name="connsiteX15" fmla="*/ 266700 w 1314710"/>
              <a:gd name="connsiteY15" fmla="*/ 64522 h 1455172"/>
              <a:gd name="connsiteX16" fmla="*/ 76200 w 1314710"/>
              <a:gd name="connsiteY16" fmla="*/ 26422 h 1455172"/>
              <a:gd name="connsiteX17" fmla="*/ 38100 w 1314710"/>
              <a:gd name="connsiteY17" fmla="*/ 83572 h 1455172"/>
              <a:gd name="connsiteX18" fmla="*/ 19050 w 1314710"/>
              <a:gd name="connsiteY18" fmla="*/ 464572 h 1455172"/>
              <a:gd name="connsiteX19" fmla="*/ 0 w 1314710"/>
              <a:gd name="connsiteY19" fmla="*/ 540772 h 14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710" h="1455172">
                <a:moveTo>
                  <a:pt x="1276350" y="1455172"/>
                </a:moveTo>
                <a:cubicBezTo>
                  <a:pt x="1289050" y="1423422"/>
                  <a:pt x="1310209" y="1393854"/>
                  <a:pt x="1314450" y="1359922"/>
                </a:cubicBezTo>
                <a:cubicBezTo>
                  <a:pt x="1316941" y="1339997"/>
                  <a:pt x="1300917" y="1322080"/>
                  <a:pt x="1295400" y="1302772"/>
                </a:cubicBezTo>
                <a:cubicBezTo>
                  <a:pt x="1288207" y="1277598"/>
                  <a:pt x="1285543" y="1251087"/>
                  <a:pt x="1276350" y="1226572"/>
                </a:cubicBezTo>
                <a:cubicBezTo>
                  <a:pt x="1237801" y="1123775"/>
                  <a:pt x="1238578" y="1163455"/>
                  <a:pt x="1162050" y="1074172"/>
                </a:cubicBezTo>
                <a:cubicBezTo>
                  <a:pt x="1147150" y="1056789"/>
                  <a:pt x="1140139" y="1033211"/>
                  <a:pt x="1123950" y="1017022"/>
                </a:cubicBezTo>
                <a:cubicBezTo>
                  <a:pt x="1107761" y="1000833"/>
                  <a:pt x="1084183" y="993822"/>
                  <a:pt x="1066800" y="978922"/>
                </a:cubicBezTo>
                <a:cubicBezTo>
                  <a:pt x="951747" y="880305"/>
                  <a:pt x="1038460" y="918675"/>
                  <a:pt x="933450" y="883672"/>
                </a:cubicBezTo>
                <a:cubicBezTo>
                  <a:pt x="914400" y="864622"/>
                  <a:pt x="898716" y="841466"/>
                  <a:pt x="876300" y="826522"/>
                </a:cubicBezTo>
                <a:cubicBezTo>
                  <a:pt x="859592" y="815383"/>
                  <a:pt x="837607" y="815382"/>
                  <a:pt x="819150" y="807472"/>
                </a:cubicBezTo>
                <a:cubicBezTo>
                  <a:pt x="679685" y="747701"/>
                  <a:pt x="807237" y="785444"/>
                  <a:pt x="666750" y="750322"/>
                </a:cubicBezTo>
                <a:cubicBezTo>
                  <a:pt x="512109" y="595681"/>
                  <a:pt x="712489" y="776458"/>
                  <a:pt x="533400" y="674122"/>
                </a:cubicBezTo>
                <a:cubicBezTo>
                  <a:pt x="333623" y="559964"/>
                  <a:pt x="597533" y="657400"/>
                  <a:pt x="419100" y="597922"/>
                </a:cubicBezTo>
                <a:cubicBezTo>
                  <a:pt x="307695" y="430814"/>
                  <a:pt x="397529" y="586717"/>
                  <a:pt x="361950" y="159772"/>
                </a:cubicBezTo>
                <a:cubicBezTo>
                  <a:pt x="359776" y="133681"/>
                  <a:pt x="361413" y="102085"/>
                  <a:pt x="342900" y="83572"/>
                </a:cubicBezTo>
                <a:cubicBezTo>
                  <a:pt x="324387" y="65059"/>
                  <a:pt x="292100" y="70872"/>
                  <a:pt x="266700" y="64522"/>
                </a:cubicBezTo>
                <a:cubicBezTo>
                  <a:pt x="191519" y="8136"/>
                  <a:pt x="182987" y="-26971"/>
                  <a:pt x="76200" y="26422"/>
                </a:cubicBezTo>
                <a:cubicBezTo>
                  <a:pt x="55722" y="36661"/>
                  <a:pt x="50800" y="64522"/>
                  <a:pt x="38100" y="83572"/>
                </a:cubicBezTo>
                <a:cubicBezTo>
                  <a:pt x="31750" y="210572"/>
                  <a:pt x="29610" y="337853"/>
                  <a:pt x="19050" y="464572"/>
                </a:cubicBezTo>
                <a:cubicBezTo>
                  <a:pt x="16876" y="490663"/>
                  <a:pt x="0" y="540772"/>
                  <a:pt x="0" y="540772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5467350" y="2895600"/>
            <a:ext cx="1390650" cy="1866900"/>
          </a:xfrm>
          <a:custGeom>
            <a:avLst/>
            <a:gdLst>
              <a:gd name="connsiteX0" fmla="*/ 0 w 1390650"/>
              <a:gd name="connsiteY0" fmla="*/ 114300 h 1866900"/>
              <a:gd name="connsiteX1" fmla="*/ 152400 w 1390650"/>
              <a:gd name="connsiteY1" fmla="*/ 57150 h 1866900"/>
              <a:gd name="connsiteX2" fmla="*/ 209550 w 1390650"/>
              <a:gd name="connsiteY2" fmla="*/ 38100 h 1866900"/>
              <a:gd name="connsiteX3" fmla="*/ 400050 w 1390650"/>
              <a:gd name="connsiteY3" fmla="*/ 0 h 1866900"/>
              <a:gd name="connsiteX4" fmla="*/ 590550 w 1390650"/>
              <a:gd name="connsiteY4" fmla="*/ 19050 h 1866900"/>
              <a:gd name="connsiteX5" fmla="*/ 647700 w 1390650"/>
              <a:gd name="connsiteY5" fmla="*/ 38100 h 1866900"/>
              <a:gd name="connsiteX6" fmla="*/ 704850 w 1390650"/>
              <a:gd name="connsiteY6" fmla="*/ 114300 h 1866900"/>
              <a:gd name="connsiteX7" fmla="*/ 723900 w 1390650"/>
              <a:gd name="connsiteY7" fmla="*/ 628650 h 1866900"/>
              <a:gd name="connsiteX8" fmla="*/ 742950 w 1390650"/>
              <a:gd name="connsiteY8" fmla="*/ 685800 h 1866900"/>
              <a:gd name="connsiteX9" fmla="*/ 762000 w 1390650"/>
              <a:gd name="connsiteY9" fmla="*/ 781050 h 1866900"/>
              <a:gd name="connsiteX10" fmla="*/ 819150 w 1390650"/>
              <a:gd name="connsiteY10" fmla="*/ 838200 h 1866900"/>
              <a:gd name="connsiteX11" fmla="*/ 857250 w 1390650"/>
              <a:gd name="connsiteY11" fmla="*/ 895350 h 1866900"/>
              <a:gd name="connsiteX12" fmla="*/ 971550 w 1390650"/>
              <a:gd name="connsiteY12" fmla="*/ 971550 h 1866900"/>
              <a:gd name="connsiteX13" fmla="*/ 990600 w 1390650"/>
              <a:gd name="connsiteY13" fmla="*/ 1409700 h 1866900"/>
              <a:gd name="connsiteX14" fmla="*/ 1028700 w 1390650"/>
              <a:gd name="connsiteY14" fmla="*/ 1466850 h 1866900"/>
              <a:gd name="connsiteX15" fmla="*/ 1047750 w 1390650"/>
              <a:gd name="connsiteY15" fmla="*/ 1543050 h 1866900"/>
              <a:gd name="connsiteX16" fmla="*/ 1143000 w 1390650"/>
              <a:gd name="connsiteY16" fmla="*/ 1695450 h 1866900"/>
              <a:gd name="connsiteX17" fmla="*/ 1200150 w 1390650"/>
              <a:gd name="connsiteY17" fmla="*/ 1733550 h 1866900"/>
              <a:gd name="connsiteX18" fmla="*/ 1257300 w 1390650"/>
              <a:gd name="connsiteY18" fmla="*/ 1790700 h 1866900"/>
              <a:gd name="connsiteX19" fmla="*/ 1390650 w 1390650"/>
              <a:gd name="connsiteY19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0650" h="1866900">
                <a:moveTo>
                  <a:pt x="0" y="114300"/>
                </a:moveTo>
                <a:cubicBezTo>
                  <a:pt x="183769" y="77546"/>
                  <a:pt x="21592" y="122554"/>
                  <a:pt x="152400" y="57150"/>
                </a:cubicBezTo>
                <a:cubicBezTo>
                  <a:pt x="170361" y="48170"/>
                  <a:pt x="190242" y="43617"/>
                  <a:pt x="209550" y="38100"/>
                </a:cubicBezTo>
                <a:cubicBezTo>
                  <a:pt x="289121" y="15366"/>
                  <a:pt x="310234" y="14969"/>
                  <a:pt x="400050" y="0"/>
                </a:cubicBezTo>
                <a:cubicBezTo>
                  <a:pt x="463550" y="6350"/>
                  <a:pt x="527475" y="9346"/>
                  <a:pt x="590550" y="19050"/>
                </a:cubicBezTo>
                <a:cubicBezTo>
                  <a:pt x="610397" y="22103"/>
                  <a:pt x="632274" y="25245"/>
                  <a:pt x="647700" y="38100"/>
                </a:cubicBezTo>
                <a:cubicBezTo>
                  <a:pt x="672091" y="58426"/>
                  <a:pt x="685800" y="88900"/>
                  <a:pt x="704850" y="114300"/>
                </a:cubicBezTo>
                <a:cubicBezTo>
                  <a:pt x="711200" y="285750"/>
                  <a:pt x="712487" y="457462"/>
                  <a:pt x="723900" y="628650"/>
                </a:cubicBezTo>
                <a:cubicBezTo>
                  <a:pt x="725236" y="648686"/>
                  <a:pt x="738080" y="666319"/>
                  <a:pt x="742950" y="685800"/>
                </a:cubicBezTo>
                <a:cubicBezTo>
                  <a:pt x="750803" y="717212"/>
                  <a:pt x="747520" y="752090"/>
                  <a:pt x="762000" y="781050"/>
                </a:cubicBezTo>
                <a:cubicBezTo>
                  <a:pt x="774048" y="805147"/>
                  <a:pt x="801903" y="817504"/>
                  <a:pt x="819150" y="838200"/>
                </a:cubicBezTo>
                <a:cubicBezTo>
                  <a:pt x="833807" y="855789"/>
                  <a:pt x="840020" y="880273"/>
                  <a:pt x="857250" y="895350"/>
                </a:cubicBezTo>
                <a:cubicBezTo>
                  <a:pt x="891711" y="925503"/>
                  <a:pt x="971550" y="971550"/>
                  <a:pt x="971550" y="971550"/>
                </a:cubicBezTo>
                <a:cubicBezTo>
                  <a:pt x="977900" y="1117600"/>
                  <a:pt x="973843" y="1264476"/>
                  <a:pt x="990600" y="1409700"/>
                </a:cubicBezTo>
                <a:cubicBezTo>
                  <a:pt x="993224" y="1432444"/>
                  <a:pt x="1019681" y="1445806"/>
                  <a:pt x="1028700" y="1466850"/>
                </a:cubicBezTo>
                <a:cubicBezTo>
                  <a:pt x="1039013" y="1490915"/>
                  <a:pt x="1038557" y="1518535"/>
                  <a:pt x="1047750" y="1543050"/>
                </a:cubicBezTo>
                <a:cubicBezTo>
                  <a:pt x="1065858" y="1591338"/>
                  <a:pt x="1107038" y="1659488"/>
                  <a:pt x="1143000" y="1695450"/>
                </a:cubicBezTo>
                <a:cubicBezTo>
                  <a:pt x="1159189" y="1711639"/>
                  <a:pt x="1182561" y="1718893"/>
                  <a:pt x="1200150" y="1733550"/>
                </a:cubicBezTo>
                <a:cubicBezTo>
                  <a:pt x="1220846" y="1750797"/>
                  <a:pt x="1233750" y="1777616"/>
                  <a:pt x="1257300" y="1790700"/>
                </a:cubicBezTo>
                <a:cubicBezTo>
                  <a:pt x="1404727" y="1872604"/>
                  <a:pt x="1346690" y="1778979"/>
                  <a:pt x="1390650" y="1866900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5581650" y="2571750"/>
            <a:ext cx="1657350" cy="1009650"/>
          </a:xfrm>
          <a:custGeom>
            <a:avLst/>
            <a:gdLst>
              <a:gd name="connsiteX0" fmla="*/ 0 w 1657350"/>
              <a:gd name="connsiteY0" fmla="*/ 285750 h 1009650"/>
              <a:gd name="connsiteX1" fmla="*/ 76200 w 1657350"/>
              <a:gd name="connsiteY1" fmla="*/ 171450 h 1009650"/>
              <a:gd name="connsiteX2" fmla="*/ 133350 w 1657350"/>
              <a:gd name="connsiteY2" fmla="*/ 133350 h 1009650"/>
              <a:gd name="connsiteX3" fmla="*/ 228600 w 1657350"/>
              <a:gd name="connsiteY3" fmla="*/ 38100 h 1009650"/>
              <a:gd name="connsiteX4" fmla="*/ 419100 w 1657350"/>
              <a:gd name="connsiteY4" fmla="*/ 0 h 1009650"/>
              <a:gd name="connsiteX5" fmla="*/ 552450 w 1657350"/>
              <a:gd name="connsiteY5" fmla="*/ 19050 h 1009650"/>
              <a:gd name="connsiteX6" fmla="*/ 609600 w 1657350"/>
              <a:gd name="connsiteY6" fmla="*/ 38100 h 1009650"/>
              <a:gd name="connsiteX7" fmla="*/ 971550 w 1657350"/>
              <a:gd name="connsiteY7" fmla="*/ 19050 h 1009650"/>
              <a:gd name="connsiteX8" fmla="*/ 1028700 w 1657350"/>
              <a:gd name="connsiteY8" fmla="*/ 38100 h 1009650"/>
              <a:gd name="connsiteX9" fmla="*/ 1162050 w 1657350"/>
              <a:gd name="connsiteY9" fmla="*/ 152400 h 1009650"/>
              <a:gd name="connsiteX10" fmla="*/ 1219200 w 1657350"/>
              <a:gd name="connsiteY10" fmla="*/ 285750 h 1009650"/>
              <a:gd name="connsiteX11" fmla="*/ 1257300 w 1657350"/>
              <a:gd name="connsiteY11" fmla="*/ 419100 h 1009650"/>
              <a:gd name="connsiteX12" fmla="*/ 1295400 w 1657350"/>
              <a:gd name="connsiteY12" fmla="*/ 628650 h 1009650"/>
              <a:gd name="connsiteX13" fmla="*/ 1352550 w 1657350"/>
              <a:gd name="connsiteY13" fmla="*/ 723900 h 1009650"/>
              <a:gd name="connsiteX14" fmla="*/ 1390650 w 1657350"/>
              <a:gd name="connsiteY14" fmla="*/ 819150 h 1009650"/>
              <a:gd name="connsiteX15" fmla="*/ 1504950 w 1657350"/>
              <a:gd name="connsiteY15" fmla="*/ 914400 h 1009650"/>
              <a:gd name="connsiteX16" fmla="*/ 1562100 w 1657350"/>
              <a:gd name="connsiteY16" fmla="*/ 933450 h 1009650"/>
              <a:gd name="connsiteX17" fmla="*/ 1657350 w 1657350"/>
              <a:gd name="connsiteY17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57350" h="1009650">
                <a:moveTo>
                  <a:pt x="0" y="285750"/>
                </a:moveTo>
                <a:cubicBezTo>
                  <a:pt x="25400" y="247650"/>
                  <a:pt x="46047" y="205911"/>
                  <a:pt x="76200" y="171450"/>
                </a:cubicBezTo>
                <a:cubicBezTo>
                  <a:pt x="91277" y="154220"/>
                  <a:pt x="117161" y="149539"/>
                  <a:pt x="133350" y="133350"/>
                </a:cubicBezTo>
                <a:cubicBezTo>
                  <a:pt x="196850" y="69850"/>
                  <a:pt x="139700" y="76200"/>
                  <a:pt x="228600" y="38100"/>
                </a:cubicBezTo>
                <a:cubicBezTo>
                  <a:pt x="264768" y="22599"/>
                  <a:pt x="393315" y="4298"/>
                  <a:pt x="419100" y="0"/>
                </a:cubicBezTo>
                <a:cubicBezTo>
                  <a:pt x="463550" y="6350"/>
                  <a:pt x="508421" y="10244"/>
                  <a:pt x="552450" y="19050"/>
                </a:cubicBezTo>
                <a:cubicBezTo>
                  <a:pt x="572141" y="22988"/>
                  <a:pt x="589520" y="38100"/>
                  <a:pt x="609600" y="38100"/>
                </a:cubicBezTo>
                <a:cubicBezTo>
                  <a:pt x="730417" y="38100"/>
                  <a:pt x="850900" y="25400"/>
                  <a:pt x="971550" y="19050"/>
                </a:cubicBezTo>
                <a:cubicBezTo>
                  <a:pt x="990600" y="25400"/>
                  <a:pt x="1010739" y="29120"/>
                  <a:pt x="1028700" y="38100"/>
                </a:cubicBezTo>
                <a:cubicBezTo>
                  <a:pt x="1086725" y="67113"/>
                  <a:pt x="1115179" y="105529"/>
                  <a:pt x="1162050" y="152400"/>
                </a:cubicBezTo>
                <a:cubicBezTo>
                  <a:pt x="1226771" y="411283"/>
                  <a:pt x="1131495" y="66487"/>
                  <a:pt x="1219200" y="285750"/>
                </a:cubicBezTo>
                <a:cubicBezTo>
                  <a:pt x="1236369" y="328672"/>
                  <a:pt x="1246905" y="374055"/>
                  <a:pt x="1257300" y="419100"/>
                </a:cubicBezTo>
                <a:cubicBezTo>
                  <a:pt x="1260519" y="433048"/>
                  <a:pt x="1286508" y="606420"/>
                  <a:pt x="1295400" y="628650"/>
                </a:cubicBezTo>
                <a:cubicBezTo>
                  <a:pt x="1309151" y="663028"/>
                  <a:pt x="1335991" y="690782"/>
                  <a:pt x="1352550" y="723900"/>
                </a:cubicBezTo>
                <a:cubicBezTo>
                  <a:pt x="1367843" y="754486"/>
                  <a:pt x="1372526" y="790152"/>
                  <a:pt x="1390650" y="819150"/>
                </a:cubicBezTo>
                <a:cubicBezTo>
                  <a:pt x="1409800" y="849791"/>
                  <a:pt x="1471436" y="897643"/>
                  <a:pt x="1504950" y="914400"/>
                </a:cubicBezTo>
                <a:cubicBezTo>
                  <a:pt x="1522911" y="923380"/>
                  <a:pt x="1543050" y="927100"/>
                  <a:pt x="1562100" y="933450"/>
                </a:cubicBezTo>
                <a:cubicBezTo>
                  <a:pt x="1645484" y="995988"/>
                  <a:pt x="1615849" y="968149"/>
                  <a:pt x="1657350" y="1009650"/>
                </a:cubicBezTo>
              </a:path>
            </a:pathLst>
          </a:cu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4380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251520" y="116632"/>
            <a:ext cx="8802400" cy="54016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ب - </a:t>
            </a:r>
            <a:r>
              <a:rPr lang="ar-SA" sz="2400" b="1" dirty="0" smtClean="0"/>
              <a:t>أقارن بين و سيلتي النقل ( القطار و الحصان ) مع توزيع الصفات التالية عليهما : </a:t>
            </a:r>
            <a:endParaRPr lang="ar-EG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14351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16" y="2614853"/>
            <a:ext cx="3234680" cy="194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97" y="1898960"/>
            <a:ext cx="746305" cy="76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6" y="1637599"/>
            <a:ext cx="835164" cy="8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31" y="890849"/>
            <a:ext cx="1113693" cy="113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69" y="2949500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76" y="4409348"/>
            <a:ext cx="1509712" cy="11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29" y="1212213"/>
            <a:ext cx="841104" cy="8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9" y="4774239"/>
            <a:ext cx="1645816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68" y="890849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87" y="2023104"/>
            <a:ext cx="1065737" cy="108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1" y="3406431"/>
            <a:ext cx="817193" cy="8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16" y="3815027"/>
            <a:ext cx="94435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82" y="5376291"/>
            <a:ext cx="1211312" cy="122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50" y="5782301"/>
            <a:ext cx="901988" cy="8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97" y="5727187"/>
            <a:ext cx="946828" cy="9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حر 4"/>
          <p:cNvSpPr/>
          <p:nvPr/>
        </p:nvSpPr>
        <p:spPr>
          <a:xfrm>
            <a:off x="3881535" y="4301412"/>
            <a:ext cx="2864498" cy="671804"/>
          </a:xfrm>
          <a:custGeom>
            <a:avLst/>
            <a:gdLst>
              <a:gd name="connsiteX0" fmla="*/ 2864498 w 2864498"/>
              <a:gd name="connsiteY0" fmla="*/ 93306 h 671804"/>
              <a:gd name="connsiteX1" fmla="*/ 2603241 w 2864498"/>
              <a:gd name="connsiteY1" fmla="*/ 671804 h 671804"/>
              <a:gd name="connsiteX2" fmla="*/ 2603241 w 2864498"/>
              <a:gd name="connsiteY2" fmla="*/ 671804 h 671804"/>
              <a:gd name="connsiteX3" fmla="*/ 1838130 w 2864498"/>
              <a:gd name="connsiteY3" fmla="*/ 373225 h 671804"/>
              <a:gd name="connsiteX4" fmla="*/ 1838130 w 2864498"/>
              <a:gd name="connsiteY4" fmla="*/ 373225 h 671804"/>
              <a:gd name="connsiteX5" fmla="*/ 961053 w 2864498"/>
              <a:gd name="connsiteY5" fmla="*/ 559837 h 671804"/>
              <a:gd name="connsiteX6" fmla="*/ 961053 w 2864498"/>
              <a:gd name="connsiteY6" fmla="*/ 559837 h 671804"/>
              <a:gd name="connsiteX7" fmla="*/ 709126 w 2864498"/>
              <a:gd name="connsiteY7" fmla="*/ 345233 h 671804"/>
              <a:gd name="connsiteX8" fmla="*/ 0 w 2864498"/>
              <a:gd name="connsiteY8" fmla="*/ 0 h 671804"/>
              <a:gd name="connsiteX9" fmla="*/ 0 w 2864498"/>
              <a:gd name="connsiteY9" fmla="*/ 0 h 6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4498" h="671804">
                <a:moveTo>
                  <a:pt x="2864498" y="93306"/>
                </a:moveTo>
                <a:lnTo>
                  <a:pt x="2603241" y="671804"/>
                </a:lnTo>
                <a:lnTo>
                  <a:pt x="2603241" y="671804"/>
                </a:lnTo>
                <a:lnTo>
                  <a:pt x="1838130" y="373225"/>
                </a:lnTo>
                <a:lnTo>
                  <a:pt x="1838130" y="373225"/>
                </a:lnTo>
                <a:lnTo>
                  <a:pt x="961053" y="559837"/>
                </a:lnTo>
                <a:lnTo>
                  <a:pt x="961053" y="559837"/>
                </a:lnTo>
                <a:cubicBezTo>
                  <a:pt x="919065" y="524070"/>
                  <a:pt x="869301" y="438539"/>
                  <a:pt x="709126" y="345233"/>
                </a:cubicBezTo>
                <a:cubicBezTo>
                  <a:pt x="548951" y="25192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4823927" y="2696547"/>
            <a:ext cx="3573624" cy="531845"/>
          </a:xfrm>
          <a:custGeom>
            <a:avLst/>
            <a:gdLst>
              <a:gd name="connsiteX0" fmla="*/ 0 w 3573624"/>
              <a:gd name="connsiteY0" fmla="*/ 9331 h 531845"/>
              <a:gd name="connsiteX1" fmla="*/ 1819469 w 3573624"/>
              <a:gd name="connsiteY1" fmla="*/ 0 h 531845"/>
              <a:gd name="connsiteX2" fmla="*/ 1810138 w 3573624"/>
              <a:gd name="connsiteY2" fmla="*/ 0 h 531845"/>
              <a:gd name="connsiteX3" fmla="*/ 3135085 w 3573624"/>
              <a:gd name="connsiteY3" fmla="*/ 102637 h 531845"/>
              <a:gd name="connsiteX4" fmla="*/ 3125755 w 3573624"/>
              <a:gd name="connsiteY4" fmla="*/ 111967 h 531845"/>
              <a:gd name="connsiteX5" fmla="*/ 3573624 w 3573624"/>
              <a:gd name="connsiteY5" fmla="*/ 531845 h 531845"/>
              <a:gd name="connsiteX6" fmla="*/ 3573624 w 3573624"/>
              <a:gd name="connsiteY6" fmla="*/ 531845 h 531845"/>
              <a:gd name="connsiteX7" fmla="*/ 3545632 w 3573624"/>
              <a:gd name="connsiteY7" fmla="*/ 494522 h 5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3624" h="531845">
                <a:moveTo>
                  <a:pt x="0" y="9331"/>
                </a:moveTo>
                <a:lnTo>
                  <a:pt x="1819469" y="0"/>
                </a:lnTo>
                <a:lnTo>
                  <a:pt x="1810138" y="0"/>
                </a:lnTo>
                <a:lnTo>
                  <a:pt x="3135085" y="102637"/>
                </a:lnTo>
                <a:cubicBezTo>
                  <a:pt x="3354355" y="121298"/>
                  <a:pt x="3052665" y="40432"/>
                  <a:pt x="3125755" y="111967"/>
                </a:cubicBezTo>
                <a:cubicBezTo>
                  <a:pt x="3198845" y="183502"/>
                  <a:pt x="3573624" y="531845"/>
                  <a:pt x="3573624" y="531845"/>
                </a:cubicBezTo>
                <a:lnTo>
                  <a:pt x="3573624" y="531845"/>
                </a:lnTo>
                <a:lnTo>
                  <a:pt x="3545632" y="494522"/>
                </a:ln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802834" y="5877272"/>
            <a:ext cx="12255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 dirty="0">
                <a:solidFill>
                  <a:srgbClr val="FF0000"/>
                </a:solidFill>
              </a:rPr>
              <a:t>تمشي على أرجل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18458" y="5914157"/>
            <a:ext cx="12255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>
                <a:solidFill>
                  <a:srgbClr val="FF0000"/>
                </a:solidFill>
              </a:rPr>
              <a:t>يمشي على قضيب </a:t>
            </a:r>
            <a:r>
              <a:rPr lang="ar-SA" b="1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930626" y="5408761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يحس</a:t>
            </a:r>
            <a:r>
              <a:rPr lang="ar-SA" sz="1600" b="1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498826" y="5985024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</a:rPr>
              <a:t>لا يحس </a:t>
            </a:r>
            <a:r>
              <a:rPr lang="ar-SA" sz="1200" b="1" dirty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1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419872" y="116632"/>
            <a:ext cx="561662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أبين أسباب وقوع الحادثتين الواردتين في النص : 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419871" y="908720"/>
            <a:ext cx="5552297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السرعة – عدم التركيز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1547664" y="2168952"/>
            <a:ext cx="7549794" cy="82800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عندما أرغب في ممارسة اللعب بالدراجة , فما الشروط التي يجب أن تتوافر في  : 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7092279" y="3645024"/>
            <a:ext cx="194084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المكان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4788024" y="3645024"/>
            <a:ext cx="194084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الملبس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2449447" y="3645024"/>
            <a:ext cx="194084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الدراجة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24501" y="4582145"/>
            <a:ext cx="1223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3333FF"/>
                </a:solidFill>
              </a:rPr>
              <a:t>مهيأ لهذه اللعبة خال من الأخطار ومن المارة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99992" y="4869110"/>
            <a:ext cx="2448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3333FF"/>
                </a:solidFill>
              </a:rPr>
              <a:t>الملبس مخصص لهذه اللعبة  ويحمي من الإصابة </a:t>
            </a:r>
            <a:endParaRPr lang="en-US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27784" y="4797152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3333FF"/>
                </a:solidFill>
              </a:rPr>
              <a:t>الدراجة سليمة من أي خلل ومناسبة لعمر المستخدم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8414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331642" y="116632"/>
            <a:ext cx="7704856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استعمال الهاتف النقال في أثناء القيادة له أخطار كثيرة , أذكر بعض هذه الأخطار : 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1331641" y="1052736"/>
            <a:ext cx="7640528" cy="93610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الانشغال عن قواعد وآداب المرور – اختلال عجلة القيادة – الاصابة من خلال الحوادث </a:t>
            </a:r>
            <a:endParaRPr lang="en-US" sz="2800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1475656" y="2601000"/>
            <a:ext cx="7549794" cy="82800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أجمع من الصحف اليومية صوراً لحوادث مختلفة , و أكتب تعليقاً مناسباً تحت كل صورة و أضمنها ملف تعليمي  .</a:t>
            </a:r>
            <a:endParaRPr lang="ar-SA" sz="24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339751" y="3717032"/>
            <a:ext cx="6731065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0552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526403" y="554968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987824" y="764704"/>
            <a:ext cx="337066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الضمائر المنفصلة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995936" y="3717032"/>
            <a:ext cx="5046258" cy="1472935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prstClr val="black"/>
                </a:solidFill>
              </a:rPr>
              <a:t>........................................</a:t>
            </a:r>
          </a:p>
          <a:p>
            <a:r>
              <a:rPr lang="ar-SA" sz="3200" dirty="0" smtClean="0">
                <a:solidFill>
                  <a:prstClr val="black"/>
                </a:solidFill>
              </a:rPr>
              <a:t>......................................</a:t>
            </a: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4355976" y="1628800"/>
            <a:ext cx="4680522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اضع ضمير الغائب بدلاً من ضمير الغائبة و أغير ما يلزم في الجملة التالية : </a:t>
            </a:r>
            <a:endParaRPr lang="ar-SA" sz="24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3" y="1484784"/>
            <a:ext cx="1721123" cy="52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355976" y="2636912"/>
            <a:ext cx="4494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400" b="1" dirty="0" smtClean="0"/>
              <a:t>ثم نزلت الأم و هي مسرعة إلي الحديقة </a:t>
            </a:r>
            <a:endParaRPr lang="ar-SA" sz="2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256" y="3879453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ثم  نزل وهو مسرعا إلى الحديقة </a:t>
            </a:r>
            <a:endParaRPr lang="en-US" sz="32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7259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1" grpId="0" animBg="1"/>
      <p:bldP spid="13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2915816" y="116632"/>
            <a:ext cx="612068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أعود إلي النص واستخرج منه خمسة ضمائر منفصلة  :</a:t>
            </a:r>
            <a:endParaRPr lang="ar-SA" sz="24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8028384" y="764704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......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87822" y="2060848"/>
            <a:ext cx="612068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استخدام الضمائر التالية في جمل مفيدة من إنشائي :</a:t>
            </a:r>
            <a:endParaRPr lang="ar-SA" sz="2400" b="1" dirty="0"/>
          </a:p>
        </p:txBody>
      </p:sp>
      <p:sp>
        <p:nvSpPr>
          <p:cNvPr id="17" name="شكل بيضاوي 16"/>
          <p:cNvSpPr/>
          <p:nvPr/>
        </p:nvSpPr>
        <p:spPr>
          <a:xfrm>
            <a:off x="7956378" y="2758584"/>
            <a:ext cx="1080120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نحن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6695360" y="2758584"/>
            <a:ext cx="1080120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هو 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5436096" y="2758584"/>
            <a:ext cx="1080120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أنتما 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4027477" y="2780928"/>
            <a:ext cx="1080120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هم 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2663788" y="2780928"/>
            <a:ext cx="1080120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هن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6804248" y="788224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......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5615240" y="764704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......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4355976" y="764704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......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3007233" y="764704"/>
            <a:ext cx="108012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reflection blurRad="6350" stA="60000" endA="900" endPos="58000" dir="5400000" sy="-100000" algn="bl" rotWithShape="0"/>
                </a:effectLst>
              </a:rPr>
              <a:t>......</a:t>
            </a:r>
            <a:endParaRPr lang="ar-SA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94950"/>
              </p:ext>
            </p:extLst>
          </p:nvPr>
        </p:nvGraphicFramePr>
        <p:xfrm>
          <a:off x="2843808" y="3868256"/>
          <a:ext cx="6096000" cy="2873112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1407222"/>
                <a:gridCol w="4688778"/>
              </a:tblGrid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الضمير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استخدامه في</a:t>
                      </a:r>
                      <a:r>
                        <a:rPr lang="ar-SA" baseline="0" dirty="0" smtClean="0"/>
                        <a:t> جملة مفيدة </a:t>
                      </a:r>
                      <a:endParaRPr lang="ar-SA" dirty="0"/>
                    </a:p>
                  </a:txBody>
                  <a:tcPr anchor="ctr"/>
                </a:tc>
              </a:tr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....................................................................</a:t>
                      </a:r>
                      <a:endParaRPr lang="ar-SA" dirty="0"/>
                    </a:p>
                  </a:txBody>
                  <a:tcPr anchor="ctr"/>
                </a:tc>
              </a:tr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....................................................................</a:t>
                      </a:r>
                      <a:endParaRPr lang="ar-SA" dirty="0"/>
                    </a:p>
                  </a:txBody>
                  <a:tcPr anchor="ctr"/>
                </a:tc>
              </a:tr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....................................................................</a:t>
                      </a:r>
                      <a:endParaRPr lang="ar-SA" dirty="0"/>
                    </a:p>
                  </a:txBody>
                  <a:tcPr anchor="ctr"/>
                </a:tc>
              </a:tr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....................................................................</a:t>
                      </a:r>
                      <a:endParaRPr lang="ar-SA" dirty="0"/>
                    </a:p>
                  </a:txBody>
                  <a:tcPr anchor="ctr"/>
                </a:tc>
              </a:tr>
              <a:tr h="47885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....................................................................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740228" y="1052165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هما</a:t>
            </a:r>
            <a:r>
              <a:rPr lang="ar-SA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516266" y="1052165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هي </a:t>
            </a:r>
            <a:r>
              <a:rPr lang="ar-SA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220295" y="1049933"/>
            <a:ext cx="115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انا  </a:t>
            </a:r>
            <a:r>
              <a:rPr lang="ar-SA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996333" y="1052736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هو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771800" y="1052736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نحن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452271" y="4221088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نحن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452320" y="4725144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هو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51601" y="5225826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أنتما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451601" y="5589240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هم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379593" y="6089923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هن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482081" y="4221088"/>
            <a:ext cx="5473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نحن مجتهدون في درسنا 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484785" y="4721770"/>
            <a:ext cx="547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هو طالب مجتهد في درسه 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554684" y="5229200"/>
            <a:ext cx="5473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أنما تصدقان القول 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554684" y="5661248"/>
            <a:ext cx="547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هم يصومون شهر رمضان 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95736" y="6161931"/>
            <a:ext cx="5473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هن يربين أولادهن على الأخلاق الحسنة     </a:t>
            </a:r>
            <a:r>
              <a:rPr lang="ar-SA" dirty="0">
                <a:solidFill>
                  <a:srgbClr val="3333FF"/>
                </a:solidFill>
              </a:rPr>
              <a:t>  </a:t>
            </a:r>
            <a:endParaRPr lang="en-US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2736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الاسلوب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699792" y="116632"/>
            <a:ext cx="3502379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الجملة المنفية 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23" y="1543042"/>
            <a:ext cx="2975325" cy="26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698302" y="165957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 الطريق سهلاً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 ينتصر الأعداء. 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 يسافر أخي أمس 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........... يتمكن سامر من السيطرة علي الدراجة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........... يمارس سامر الألعاب البهلوانية بدراجته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........... الحادث خطيراً  . </a:t>
            </a:r>
            <a:endParaRPr lang="ar-SA" sz="2400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943448" y="836712"/>
            <a:ext cx="6120682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أنفي الجمل التالية مستخدماً ( ليس ) , ( لم ) , ( لن ) :</a:t>
            </a:r>
            <a:endParaRPr lang="ar-SA" sz="24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738690" y="1844824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ليس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41369" y="2478236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لن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81329" y="3326606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لم 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522096" y="4077072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لم  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95691" y="478088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لن 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67699" y="5502176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ليس</a:t>
            </a:r>
            <a:r>
              <a:rPr lang="ar-SA" b="1"/>
              <a:t> </a:t>
            </a:r>
            <a:endParaRPr lang="en-US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1859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/>
      <p:bldP spid="8" grpId="0" animBg="1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39556" y="908720"/>
            <a:ext cx="429694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و ألاحظ كتابة الحروف الملونة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الرسم الكتابي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331640" y="116632"/>
            <a:ext cx="4882832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رسم الحرفين ( ك , </a:t>
            </a:r>
            <a:r>
              <a:rPr lang="ar-SA" sz="3200" dirty="0">
                <a:solidFill>
                  <a:prstClr val="black"/>
                </a:solidFill>
              </a:rPr>
              <a:t>م</a:t>
            </a:r>
            <a:r>
              <a:rPr lang="ar-SA" sz="3200" dirty="0" smtClean="0">
                <a:solidFill>
                  <a:prstClr val="black"/>
                </a:solidFill>
              </a:rPr>
              <a:t>) بخط النسخ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773056" y="3032956"/>
            <a:ext cx="5342142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ألاحظ طريقة رسم الحروف تبعاُ لاتجاه الأسهم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69" y="1628800"/>
            <a:ext cx="342185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40" y="1232756"/>
            <a:ext cx="2849197" cy="10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4" y="1654200"/>
            <a:ext cx="18034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20" y="3861048"/>
            <a:ext cx="3326606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303783"/>
            <a:ext cx="2543201" cy="20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24" y="3711391"/>
            <a:ext cx="3079073" cy="10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6127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843808" y="116632"/>
            <a:ext cx="619268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أعيد  و أرسم الحرفين ( ك ,  م ) منفردين و متصلين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36110" y="4149080"/>
            <a:ext cx="142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</a:rPr>
              <a:t>أرسم :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20" y="1196752"/>
            <a:ext cx="36244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79"/>
            <a:ext cx="3888432" cy="25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11" y="1052736"/>
            <a:ext cx="2034143" cy="7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0375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3779912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331641" y="836450"/>
            <a:ext cx="7632848" cy="9363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أعيد  سرد قصة ( نجاة أب و أبنه ) مبتعداً قدر الاستطاعة عن ألفاظ الكاتب . ؟ </a:t>
            </a:r>
            <a:endParaRPr lang="ar-EG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5220072" y="1916832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1835696" y="3284722"/>
            <a:ext cx="7128792" cy="9363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اتحدث عن فائدة الاتصالات الهاتفية من خلال القصة , و من خلال مواقف حصلت معي . </a:t>
            </a:r>
            <a:endParaRPr lang="ar-EG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220072" y="436510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058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2843808" y="116632"/>
            <a:ext cx="619268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أكمل الإرشادات الآتية للوقاية من حوادث الطرق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9" y="980728"/>
            <a:ext cx="2894062" cy="188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1619672" y="692696"/>
            <a:ext cx="7343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إذا أردت أن تعبر الطريق فعليك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...................................................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ربط حزام الأمان يحد .........................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اتباع إرشادات المرور يمنع ................................................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انتبه وأنت ................................................................ 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50" y="4869159"/>
            <a:ext cx="6013650" cy="135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00089" y="1556792"/>
            <a:ext cx="604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التنبه للسيارات والعبور من المكان المحدد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851" y="2275930"/>
            <a:ext cx="604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من الإصابات القاتلة بإذن الله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253207" y="3068092"/>
            <a:ext cx="604837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من وقوع الحوادث وتعطيل الحركة 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1640" y="3717032"/>
            <a:ext cx="604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تعبر الطريق من السيارات المسرعة </a:t>
            </a:r>
            <a:endParaRPr lang="en-US" sz="32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6789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6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92666"/>
            <a:ext cx="4248472" cy="184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خطط انسيابي: معالجة متعاقبة 7"/>
          <p:cNvSpPr/>
          <p:nvPr/>
        </p:nvSpPr>
        <p:spPr>
          <a:xfrm>
            <a:off x="3779912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النص الشعري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366"/>
            <a:ext cx="1600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4713337" cy="396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1617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3203848" y="116632"/>
            <a:ext cx="5832648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ج – </a:t>
            </a:r>
            <a:r>
              <a:rPr lang="ar-SA" sz="2400" b="1" dirty="0" smtClean="0"/>
              <a:t>أكمل أوجه الاختلاف بين السيارة و الطائرة  </a:t>
            </a:r>
            <a:r>
              <a:rPr lang="ar-SA" sz="3200" b="1" dirty="0" smtClean="0"/>
              <a:t>: </a:t>
            </a:r>
            <a:endParaRPr lang="ar-EG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9019"/>
            <a:ext cx="1250635" cy="105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6" y="980728"/>
            <a:ext cx="1494708" cy="105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>
            <a:off x="6516216" y="980728"/>
            <a:ext cx="0" cy="5112568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4355976" y="980728"/>
            <a:ext cx="0" cy="5112568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835696" y="2036366"/>
            <a:ext cx="6840761" cy="0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835696" y="2780928"/>
            <a:ext cx="6840761" cy="0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1909631" y="3573016"/>
            <a:ext cx="6840761" cy="0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1979712" y="4365104"/>
            <a:ext cx="6840761" cy="0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1979712" y="5157192"/>
            <a:ext cx="6840761" cy="0"/>
          </a:xfrm>
          <a:prstGeom prst="line">
            <a:avLst/>
          </a:prstGeom>
          <a:ln w="38100" cmpd="thinThick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4716016" y="1144450"/>
            <a:ext cx="144302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حيث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762504" y="2124145"/>
            <a:ext cx="13500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السرعة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879525" y="2872642"/>
            <a:ext cx="111601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الأمان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947652" y="3717032"/>
            <a:ext cx="9797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الحجم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506826" y="4437112"/>
            <a:ext cx="18614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عدد الركاب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732240" y="223186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1909631" y="219557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6660232" y="2980363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اكثر عرضة للحوادث </a:t>
            </a:r>
            <a:endParaRPr lang="ar-SA" sz="2400" dirty="0"/>
          </a:p>
        </p:txBody>
      </p:sp>
      <p:sp>
        <p:nvSpPr>
          <p:cNvPr id="28" name="مستطيل 27"/>
          <p:cNvSpPr/>
          <p:nvPr/>
        </p:nvSpPr>
        <p:spPr>
          <a:xfrm>
            <a:off x="1187624" y="2924944"/>
            <a:ext cx="317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أكثر أمانا من السيارة بإذن الله </a:t>
            </a:r>
            <a:endParaRPr lang="ar-SA" sz="2400" dirty="0"/>
          </a:p>
        </p:txBody>
      </p:sp>
      <p:sp>
        <p:nvSpPr>
          <p:cNvPr id="29" name="مستطيل 28"/>
          <p:cNvSpPr/>
          <p:nvPr/>
        </p:nvSpPr>
        <p:spPr>
          <a:xfrm>
            <a:off x="6732240" y="382475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30" name="مستطيل 29"/>
          <p:cNvSpPr/>
          <p:nvPr/>
        </p:nvSpPr>
        <p:spPr>
          <a:xfrm>
            <a:off x="1909631" y="382475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6737717" y="454483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32" name="مستطيل 31"/>
          <p:cNvSpPr/>
          <p:nvPr/>
        </p:nvSpPr>
        <p:spPr>
          <a:xfrm>
            <a:off x="1915108" y="454483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.................................</a:t>
            </a:r>
            <a:endParaRPr lang="ar-SA" dirty="0"/>
          </a:p>
        </p:txBody>
      </p:sp>
      <p:sp>
        <p:nvSpPr>
          <p:cNvPr id="33" name="مستطيل 32"/>
          <p:cNvSpPr/>
          <p:nvPr/>
        </p:nvSpPr>
        <p:spPr>
          <a:xfrm>
            <a:off x="7235891" y="2060848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بطيئة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559833" y="2060848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سريعة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7235891" y="3649705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صغيرة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559833" y="3641605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كبيرة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7235891" y="4377885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قليل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2559833" y="4369785"/>
            <a:ext cx="115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كثير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0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21" grpId="0"/>
      <p:bldP spid="22" grpId="0"/>
      <p:bldP spid="23" grpId="0"/>
      <p:bldP spid="24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6588224" y="116632"/>
            <a:ext cx="24482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أجيب عما يأتي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331641" y="1052474"/>
            <a:ext cx="7632848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ما الحال لو لم تكن و سيلة النقل هذه متوافرة في وقتنا الحاضر  ؟ </a:t>
            </a:r>
            <a:endParaRPr lang="ar-EG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5220072" y="2132856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4427984" y="3284722"/>
            <a:ext cx="4551823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أرسم طائرة المستقبل كما أتخيلها  ؟ </a:t>
            </a:r>
            <a:endParaRPr lang="ar-EG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07398" y="436510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37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2411760" y="116632"/>
            <a:ext cx="662473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أقرأ النص بسرعة , ثم أكتب المطلوب في الجدول التالي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10731"/>
              </p:ext>
            </p:extLst>
          </p:nvPr>
        </p:nvGraphicFramePr>
        <p:xfrm>
          <a:off x="4427984" y="1052736"/>
          <a:ext cx="4608512" cy="1944216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963251"/>
                <a:gridCol w="2645261"/>
              </a:tblGrid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rgbClr val="0070C0"/>
                          </a:solidFill>
                        </a:rPr>
                        <a:t>عنوان القصيدة </a:t>
                      </a:r>
                      <a:endParaRPr lang="ar-SA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rgbClr val="0070C0"/>
                          </a:solidFill>
                        </a:rPr>
                        <a:t>..................................</a:t>
                      </a:r>
                      <a:endParaRPr lang="ar-SA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عدد أبياتها </a:t>
                      </a:r>
                      <a:endParaRPr lang="ar-SA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..................................</a:t>
                      </a: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آخر حرف في كل بيت </a:t>
                      </a:r>
                      <a:endParaRPr lang="ar-SA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..................................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4866"/>
            <a:ext cx="2664296" cy="356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88024" y="1052736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الطائرة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3899" y="1689174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أحمد شوقي</a:t>
            </a:r>
            <a:r>
              <a:rPr lang="ar-SA" sz="3200" b="1">
                <a:solidFill>
                  <a:srgbClr val="3333FF"/>
                </a:solidFill>
              </a:rPr>
              <a:t> </a:t>
            </a:r>
            <a:r>
              <a:rPr lang="ar-SA"/>
              <a:t> </a:t>
            </a: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03899" y="2405831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خمسة أبيات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0229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2411760" y="116632"/>
            <a:ext cx="6624737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النص قراءة صامتة , ثم أصل بين الكلمة و معناها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7380311" y="1052474"/>
            <a:ext cx="1584177" cy="64833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حميت</a:t>
            </a:r>
            <a:endParaRPr lang="ar-EG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578696" y="1052736"/>
            <a:ext cx="2448272" cy="648072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غاية ما تصل إليه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7380310" y="1988840"/>
            <a:ext cx="1584177" cy="64833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مداها </a:t>
            </a:r>
            <a:endParaRPr lang="ar-EG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578695" y="1989102"/>
            <a:ext cx="2448272" cy="648072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سقفت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7380309" y="2996952"/>
            <a:ext cx="1584177" cy="64833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تسامت </a:t>
            </a:r>
            <a:endParaRPr lang="ar-EG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3578694" y="2997214"/>
            <a:ext cx="2448272" cy="648072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اشتدت حرارتها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7380311" y="4005064"/>
            <a:ext cx="1584177" cy="64833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سمكت </a:t>
            </a:r>
            <a:endParaRPr lang="ar-EG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578696" y="4005326"/>
            <a:ext cx="2448272" cy="648072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لباس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7380311" y="5157192"/>
            <a:ext cx="1584177" cy="648334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إزار ورداء</a:t>
            </a:r>
            <a:endParaRPr lang="ar-EG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3578696" y="5157454"/>
            <a:ext cx="2448272" cy="648072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ارتفعت </a:t>
            </a:r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0813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283968" y="116632"/>
            <a:ext cx="475252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أبحث في النص عما يشير إلي ما يلي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4005808" y="1128152"/>
            <a:ext cx="4824536" cy="1872208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tx1"/>
                </a:solidFill>
              </a:rPr>
              <a:t>صوت الطائرة : </a:t>
            </a:r>
            <a:r>
              <a:rPr lang="ar-SA" sz="2800" dirty="0" smtClean="0">
                <a:solidFill>
                  <a:schemeClr val="tx1"/>
                </a:solidFill>
              </a:rPr>
              <a:t>.....................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tx1"/>
                </a:solidFill>
              </a:rPr>
              <a:t>اسم طائر </a:t>
            </a:r>
            <a:r>
              <a:rPr lang="ar-SA" sz="2800" dirty="0" smtClean="0">
                <a:solidFill>
                  <a:schemeClr val="tx1"/>
                </a:solidFill>
              </a:rPr>
              <a:t>: ....................... .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412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211960" y="2348880"/>
            <a:ext cx="475252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أحدد الأبيات التي تتحمل المعاني التالية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092792" y="116632"/>
            <a:ext cx="5976665" cy="201622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أستمع إلي النص , ثم أكتب الفكرة الرئيسي له :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..................................................................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..................................................................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.................................................................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23928" y="309973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الطائرة من علوها تعانق السحاب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تملأ الطائرة القضاء بالصوت و الضجيج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كثيراً ما تبعد الطائرة في الجو فلا نراها 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699792" y="338776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99792" y="410784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699792" y="482792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5375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211960" y="116632"/>
            <a:ext cx="475252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أختار الإجابة الصحيحة مما يلي  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22" y="1052736"/>
            <a:ext cx="6295231" cy="471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551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211960" y="116632"/>
            <a:ext cx="475252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أبين رأيي في أيهما أجمل 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43608" y="980728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>
                <a:solidFill>
                  <a:prstClr val="black"/>
                </a:solidFill>
              </a:rPr>
              <a:t>قول الشاعر : تسبح في الفضاء     أو قول : تسير في الفضاء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6178" y="1556792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..........................................................................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547664" y="2276872"/>
            <a:ext cx="7416823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أختار صورة أعجبتني من الصور التي تعرفت عليها في هذا النص و أبين سبب اختياري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09530" y="3356992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....................................................................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2339752" y="4077072"/>
            <a:ext cx="6624734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أنشد النص مع مراعاة شروط الإلقاء الجيد من تنغيم و نبر وصحة وقف :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5391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 animBg="1"/>
      <p:bldP spid="8" grpId="0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936256" y="2708920"/>
            <a:ext cx="575945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2032B8"/>
              </a:extrusionClr>
            </a:sp3d>
          </a:bodyPr>
          <a:lstStyle/>
          <a:p>
            <a:r>
              <a:rPr lang="ar-S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A5DC"/>
                    </a:gs>
                    <a:gs pos="100000">
                      <a:srgbClr val="C8FBF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تم بحمد الله  تعالي </a:t>
            </a:r>
            <a:endParaRPr lang="ar-S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36A5DC"/>
                  </a:gs>
                  <a:gs pos="100000">
                    <a:srgbClr val="C8FBF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4" y="4581128"/>
            <a:ext cx="1458888" cy="1913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739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3275856" y="116632"/>
            <a:ext cx="5760640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د – </a:t>
            </a:r>
            <a:r>
              <a:rPr lang="ar-SA" sz="2400" b="1" dirty="0" smtClean="0"/>
              <a:t>من أوج التشابه  بين السيارة و الطائرة  أنهما    </a:t>
            </a:r>
            <a:r>
              <a:rPr lang="ar-SA" sz="3200" b="1" dirty="0" smtClean="0"/>
              <a:t>: </a:t>
            </a:r>
            <a:endParaRPr lang="ar-EG" sz="3200" b="1" dirty="0"/>
          </a:p>
        </p:txBody>
      </p:sp>
      <p:sp>
        <p:nvSpPr>
          <p:cNvPr id="2" name="سحابة 1"/>
          <p:cNvSpPr/>
          <p:nvPr/>
        </p:nvSpPr>
        <p:spPr>
          <a:xfrm>
            <a:off x="6516216" y="1052736"/>
            <a:ext cx="2232248" cy="23042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وسيلتا مواصلات </a:t>
            </a:r>
            <a:endParaRPr lang="ar-SA" sz="2800" dirty="0"/>
          </a:p>
        </p:txBody>
      </p:sp>
      <p:sp>
        <p:nvSpPr>
          <p:cNvPr id="40" name="سحابة 39"/>
          <p:cNvSpPr/>
          <p:nvPr/>
        </p:nvSpPr>
        <p:spPr>
          <a:xfrm>
            <a:off x="3059832" y="2564904"/>
            <a:ext cx="2232248" cy="23042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dirty="0" smtClean="0"/>
              <a:t>....................</a:t>
            </a:r>
          </a:p>
          <a:p>
            <a:pPr algn="ctr">
              <a:lnSpc>
                <a:spcPct val="250000"/>
              </a:lnSpc>
            </a:pPr>
            <a:r>
              <a:rPr lang="ar-SA" dirty="0" smtClean="0"/>
              <a:t>...................</a:t>
            </a:r>
            <a:endParaRPr lang="ar-SA" dirty="0"/>
          </a:p>
        </p:txBody>
      </p:sp>
      <p:sp>
        <p:nvSpPr>
          <p:cNvPr id="41" name="سحابة 40"/>
          <p:cNvSpPr/>
          <p:nvPr/>
        </p:nvSpPr>
        <p:spPr>
          <a:xfrm>
            <a:off x="6372200" y="4293096"/>
            <a:ext cx="2232248" cy="23042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dirty="0"/>
              <a:t>...................</a:t>
            </a:r>
          </a:p>
          <a:p>
            <a:pPr algn="ctr">
              <a:lnSpc>
                <a:spcPct val="250000"/>
              </a:lnSpc>
            </a:pPr>
            <a:r>
              <a:rPr lang="ar-SA" dirty="0" smtClean="0"/>
              <a:t>...................</a:t>
            </a:r>
            <a:endParaRPr lang="ar-SA" dirty="0"/>
          </a:p>
        </p:txBody>
      </p:sp>
      <p:sp>
        <p:nvSpPr>
          <p:cNvPr id="43" name="مستطيل 42"/>
          <p:cNvSpPr/>
          <p:nvPr/>
        </p:nvSpPr>
        <p:spPr>
          <a:xfrm>
            <a:off x="3131840" y="3215878"/>
            <a:ext cx="1908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يعملان</a:t>
            </a:r>
            <a:endParaRPr lang="ar-SA" sz="3200" b="1" dirty="0">
              <a:solidFill>
                <a:srgbClr val="FF000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 بالبنزين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6481530" y="4906615"/>
            <a:ext cx="1908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لهما </a:t>
            </a:r>
            <a:endParaRPr lang="ar-SA" sz="3200" b="1" dirty="0">
              <a:solidFill>
                <a:srgbClr val="FF000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 عجلات 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0" grpId="0" animBg="1"/>
      <p:bldP spid="41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5004048" y="116632"/>
            <a:ext cx="4032448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3. أ – </a:t>
            </a:r>
            <a:r>
              <a:rPr lang="ar-SA" sz="2400" b="1" dirty="0" smtClean="0"/>
              <a:t>ألون الدراجة الهوائية  </a:t>
            </a:r>
            <a:r>
              <a:rPr lang="ar-SA" sz="3200" b="1" dirty="0" smtClean="0"/>
              <a:t>: </a:t>
            </a:r>
            <a:endParaRPr lang="ar-EG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5E6"/>
              </a:clrFrom>
              <a:clrTo>
                <a:srgbClr val="E4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5688632" cy="425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088232" cy="17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82605" y="1626567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الجرس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82504" y="1554683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FF3399"/>
                </a:solidFill>
              </a:rPr>
              <a:t>المقعد </a:t>
            </a:r>
            <a:r>
              <a:rPr lang="ar-SA"/>
              <a:t> 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97732" y="1484784"/>
            <a:ext cx="1512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المصباح الخلفي  </a:t>
            </a:r>
            <a:r>
              <a:rPr lang="ar-SA">
                <a:solidFill>
                  <a:srgbClr val="3333FF"/>
                </a:solidFill>
              </a:rPr>
              <a:t> 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66581" y="2204864"/>
            <a:ext cx="172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3399"/>
                </a:solidFill>
              </a:rPr>
              <a:t>مقبض الفرملة</a:t>
            </a:r>
            <a:r>
              <a:rPr lang="ar-SA" sz="3200" b="1">
                <a:solidFill>
                  <a:srgbClr val="FF3399"/>
                </a:solidFill>
              </a:rPr>
              <a:t> </a:t>
            </a:r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866581" y="2632596"/>
            <a:ext cx="1728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المصباح الأمامي  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71530" y="3331989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3399"/>
                </a:solidFill>
              </a:rPr>
              <a:t>خزان الماء   </a:t>
            </a: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04620" y="4005064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العجلة الأمامية 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672" y="2418606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3333FF"/>
                </a:solidFill>
              </a:rPr>
              <a:t>العجلة الخلفية 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786610" y="5225827"/>
            <a:ext cx="122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الدواسة</a:t>
            </a:r>
            <a:r>
              <a:rPr lang="ar-SA" sz="2400" b="1"/>
              <a:t> </a:t>
            </a:r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75310" y="5225827"/>
            <a:ext cx="122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السلسلة</a:t>
            </a:r>
            <a:r>
              <a:rPr lang="ar-SA" sz="3200" b="1">
                <a:solidFill>
                  <a:srgbClr val="FF3399"/>
                </a:solidFill>
              </a:rPr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5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7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2697</Words>
  <Application>Microsoft Office PowerPoint</Application>
  <PresentationFormat>عرض على الشاشة (3:4)‏</PresentationFormat>
  <Paragraphs>564</Paragraphs>
  <Slides>77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77</vt:i4>
      </vt:variant>
    </vt:vector>
  </HeadingPairs>
  <TitlesOfParts>
    <vt:vector size="7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TARK</cp:lastModifiedBy>
  <cp:revision>901</cp:revision>
  <dcterms:created xsi:type="dcterms:W3CDTF">2014-09-23T15:14:45Z</dcterms:created>
  <dcterms:modified xsi:type="dcterms:W3CDTF">2014-12-09T13:46:37Z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E95D21C8-D0AB-452F-AF8E-D65DD84391D8</vt:lpwstr>
  </property>
  <property fmtid="{D5CDD505-2E9C-101B-9397-08002B2CF9AE}" pid="3" name="ArticulatePath">
    <vt:lpwstr>عرض تقديمي من Microsoft PowerPoint جديد</vt:lpwstr>
  </property>
</Properties>
</file>